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9" r:id="rId3"/>
    <p:sldId id="276" r:id="rId4"/>
    <p:sldId id="259" r:id="rId5"/>
    <p:sldId id="260" r:id="rId6"/>
    <p:sldId id="262" r:id="rId7"/>
    <p:sldId id="261" r:id="rId8"/>
    <p:sldId id="278" r:id="rId9"/>
    <p:sldId id="281" r:id="rId10"/>
    <p:sldId id="282" r:id="rId11"/>
    <p:sldId id="283" r:id="rId12"/>
    <p:sldId id="284" r:id="rId13"/>
    <p:sldId id="285" r:id="rId14"/>
    <p:sldId id="286" r:id="rId15"/>
    <p:sldId id="287" r:id="rId16"/>
    <p:sldId id="289" r:id="rId17"/>
    <p:sldId id="296" r:id="rId18"/>
    <p:sldId id="297" r:id="rId19"/>
    <p:sldId id="298" r:id="rId20"/>
    <p:sldId id="299"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86269B-0E30-1A4A-B65A-552A2EF5E6DE}">
          <p14:sldIdLst>
            <p14:sldId id="256"/>
            <p14:sldId id="279"/>
            <p14:sldId id="276"/>
            <p14:sldId id="259"/>
            <p14:sldId id="260"/>
            <p14:sldId id="262"/>
            <p14:sldId id="261"/>
            <p14:sldId id="278"/>
            <p14:sldId id="281"/>
            <p14:sldId id="282"/>
            <p14:sldId id="283"/>
            <p14:sldId id="284"/>
            <p14:sldId id="285"/>
            <p14:sldId id="286"/>
            <p14:sldId id="287"/>
            <p14:sldId id="289"/>
            <p14:sldId id="296"/>
            <p14:sldId id="297"/>
            <p14:sldId id="298"/>
            <p14:sldId id="299"/>
          </p14:sldIdLst>
        </p14:section>
        <p14:section name="Untitled Section" id="{64591ADD-E685-F045-8D14-8442B19B6894}">
          <p14:sldIdLst>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p:restoredTop sz="94536"/>
  </p:normalViewPr>
  <p:slideViewPr>
    <p:cSldViewPr snapToGrid="0" snapToObjects="1">
      <p:cViewPr varScale="1">
        <p:scale>
          <a:sx n="109" d="100"/>
          <a:sy n="10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5C0B4-4A8E-934B-B40B-FF99C39B8BEC}"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46E40-478B-3344-ADDD-C17F75AB19B9}" type="slidenum">
              <a:rPr lang="en-US" smtClean="0"/>
              <a:t>‹#›</a:t>
            </a:fld>
            <a:endParaRPr lang="en-US"/>
          </a:p>
        </p:txBody>
      </p:sp>
    </p:spTree>
    <p:extLst>
      <p:ext uri="{BB962C8B-B14F-4D97-AF65-F5344CB8AC3E}">
        <p14:creationId xmlns:p14="http://schemas.microsoft.com/office/powerpoint/2010/main" val="90062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6</a:t>
            </a:fld>
            <a:endParaRPr lang="en-US"/>
          </a:p>
        </p:txBody>
      </p:sp>
    </p:spTree>
    <p:extLst>
      <p:ext uri="{BB962C8B-B14F-4D97-AF65-F5344CB8AC3E}">
        <p14:creationId xmlns:p14="http://schemas.microsoft.com/office/powerpoint/2010/main" val="285083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7</a:t>
            </a:fld>
            <a:endParaRPr lang="en-US"/>
          </a:p>
        </p:txBody>
      </p:sp>
    </p:spTree>
    <p:extLst>
      <p:ext uri="{BB962C8B-B14F-4D97-AF65-F5344CB8AC3E}">
        <p14:creationId xmlns:p14="http://schemas.microsoft.com/office/powerpoint/2010/main" val="62265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8</a:t>
            </a:fld>
            <a:endParaRPr lang="en-US"/>
          </a:p>
        </p:txBody>
      </p:sp>
    </p:spTree>
    <p:extLst>
      <p:ext uri="{BB962C8B-B14F-4D97-AF65-F5344CB8AC3E}">
        <p14:creationId xmlns:p14="http://schemas.microsoft.com/office/powerpoint/2010/main" val="171575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899C-6CCD-2F4F-B932-7719410599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FC982-E93F-C244-8C1F-03A7D9F0D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E30D28-79F1-AD40-9187-8996EA0ADAF1}"/>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5" name="Footer Placeholder 4">
            <a:extLst>
              <a:ext uri="{FF2B5EF4-FFF2-40B4-BE49-F238E27FC236}">
                <a16:creationId xmlns:a16="http://schemas.microsoft.com/office/drawing/2014/main" id="{6B07CEFA-A267-AA44-849F-F79D9292B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AE4F9-F043-A14C-BE58-E64595ACDEAF}"/>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343016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553B-C603-0E4E-A2BC-CAFB44B810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6B5A52-60CB-9E40-BBC9-9AFE76A14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CD50A-A7A3-9146-BB88-D93E1DAAE1F8}"/>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5" name="Footer Placeholder 4">
            <a:extLst>
              <a:ext uri="{FF2B5EF4-FFF2-40B4-BE49-F238E27FC236}">
                <a16:creationId xmlns:a16="http://schemas.microsoft.com/office/drawing/2014/main" id="{C51C5070-2467-DD4D-8E30-AF3A599C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B958A-A84C-4D40-A51E-4681E3FA390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4753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EEFC5-C910-C046-9886-F5B22E525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A319BA-D8BA-0E43-9EB1-FDF71E6BB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65725-8260-584C-876F-875B9CE690BE}"/>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5" name="Footer Placeholder 4">
            <a:extLst>
              <a:ext uri="{FF2B5EF4-FFF2-40B4-BE49-F238E27FC236}">
                <a16:creationId xmlns:a16="http://schemas.microsoft.com/office/drawing/2014/main" id="{809731B2-2020-DC4A-BF08-AAFF55658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04379-1DF7-F04C-9BBB-F73514B397F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67254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0E03-675A-894C-B624-41ECE27CA1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DEEB7-A978-CD41-BE8C-A5BF363FB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909DF-18D7-AC41-B4AB-E2C7C944AA7F}"/>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5" name="Footer Placeholder 4">
            <a:extLst>
              <a:ext uri="{FF2B5EF4-FFF2-40B4-BE49-F238E27FC236}">
                <a16:creationId xmlns:a16="http://schemas.microsoft.com/office/drawing/2014/main" id="{2F686481-C8BE-FE45-90D7-00443434A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9DE00-5413-744E-8EF6-59F8857B78F9}"/>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14735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AD9B-618F-BD44-9A31-8263BEFC1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04901-4321-D54A-8D8E-0C10C7E17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D5458-088E-4A44-ABBB-3AEDA673058B}"/>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5" name="Footer Placeholder 4">
            <a:extLst>
              <a:ext uri="{FF2B5EF4-FFF2-40B4-BE49-F238E27FC236}">
                <a16:creationId xmlns:a16="http://schemas.microsoft.com/office/drawing/2014/main" id="{AAFF7033-9FEF-AB43-B9F8-101F306DD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AAACD-087C-314A-9FD2-3A5220C10D4D}"/>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19187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CE85-F728-E642-A80D-1333D4571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0D27E-F9CD-6249-A2C0-5C825FDFE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459A3A-2B86-504C-A3CD-65E93FDBB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EBEE0A-5009-0149-8094-26D6822C9B8E}"/>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6" name="Footer Placeholder 5">
            <a:extLst>
              <a:ext uri="{FF2B5EF4-FFF2-40B4-BE49-F238E27FC236}">
                <a16:creationId xmlns:a16="http://schemas.microsoft.com/office/drawing/2014/main" id="{897D2603-EC9D-9B42-897F-38114B4D1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29989-71C4-8048-BD5C-5C30692D51F4}"/>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8707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BE98-EB37-A14A-976B-50E1B5B31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85BE6E-151A-AF47-BB21-871734287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2BAB0-ED6E-664F-A271-2F2422551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5C916A-EEC4-FD4D-A50F-50352B86F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CD5B8-76EE-8D4F-A8C2-21911EEFE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1584B-C458-F240-A054-7681C20601B1}"/>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8" name="Footer Placeholder 7">
            <a:extLst>
              <a:ext uri="{FF2B5EF4-FFF2-40B4-BE49-F238E27FC236}">
                <a16:creationId xmlns:a16="http://schemas.microsoft.com/office/drawing/2014/main" id="{D8A92BED-7EAA-9D41-BB6B-33181453D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44CD3-A0B8-014A-BCB7-E93D0BCB169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216003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27FE-7173-AD40-9C67-D6C6ABEE5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572540-0A8C-1448-A19C-8854CA7394DE}"/>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4" name="Footer Placeholder 3">
            <a:extLst>
              <a:ext uri="{FF2B5EF4-FFF2-40B4-BE49-F238E27FC236}">
                <a16:creationId xmlns:a16="http://schemas.microsoft.com/office/drawing/2014/main" id="{719AFDD9-5766-FE46-AD6B-627E9E4240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CBB8A-B904-244D-AE61-6F153BA7105C}"/>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247926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E12D-AC9B-5C4F-B6CF-FB9178B8A401}"/>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3" name="Footer Placeholder 2">
            <a:extLst>
              <a:ext uri="{FF2B5EF4-FFF2-40B4-BE49-F238E27FC236}">
                <a16:creationId xmlns:a16="http://schemas.microsoft.com/office/drawing/2014/main" id="{0CBE377B-45E1-7246-9804-AE7587AE8C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80FC23-F084-C648-B4F1-5EF03D45E1CB}"/>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99047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628-EB93-4240-9A9A-19981A1B1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838191-872C-6541-974B-072E2B02D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B63BC1-8CBE-3143-9019-E40AF6290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FFD05-E6E2-E943-B346-7D47C4B43DF8}"/>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6" name="Footer Placeholder 5">
            <a:extLst>
              <a:ext uri="{FF2B5EF4-FFF2-40B4-BE49-F238E27FC236}">
                <a16:creationId xmlns:a16="http://schemas.microsoft.com/office/drawing/2014/main" id="{B5B1D3E4-75FC-3A42-BEE2-7EA4FF853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2F02B-7C6E-0948-86D6-CEB86A383ADF}"/>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00131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FAB5-6A18-4C44-94C2-A40A2A216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CEEA47-F3DB-394D-A2E1-772B3793B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F441E-D984-3042-83E6-1DD112456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255CE-3CA3-D146-BCF7-2C67A92A0C34}"/>
              </a:ext>
            </a:extLst>
          </p:cNvPr>
          <p:cNvSpPr>
            <a:spLocks noGrp="1"/>
          </p:cNvSpPr>
          <p:nvPr>
            <p:ph type="dt" sz="half" idx="10"/>
          </p:nvPr>
        </p:nvSpPr>
        <p:spPr/>
        <p:txBody>
          <a:bodyPr/>
          <a:lstStyle/>
          <a:p>
            <a:fld id="{F20A7EDD-D481-494B-9624-E9C512117830}" type="datetimeFigureOut">
              <a:rPr lang="en-US" smtClean="0"/>
              <a:t>11/3/24</a:t>
            </a:fld>
            <a:endParaRPr lang="en-US"/>
          </a:p>
        </p:txBody>
      </p:sp>
      <p:sp>
        <p:nvSpPr>
          <p:cNvPr id="6" name="Footer Placeholder 5">
            <a:extLst>
              <a:ext uri="{FF2B5EF4-FFF2-40B4-BE49-F238E27FC236}">
                <a16:creationId xmlns:a16="http://schemas.microsoft.com/office/drawing/2014/main" id="{86F5D391-CFEC-E346-BBD9-D5A36FEB9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474BF-101D-4647-86B7-39F3F6A05D08}"/>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2743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139A6-0129-F24F-AF5B-3DC5728CD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9F2BE-D162-9A45-B8DB-EF4005414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A9CA4-3C0D-EE4F-B371-070D72C76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A7EDD-D481-494B-9624-E9C512117830}" type="datetimeFigureOut">
              <a:rPr lang="en-US" smtClean="0"/>
              <a:t>11/3/24</a:t>
            </a:fld>
            <a:endParaRPr lang="en-US"/>
          </a:p>
        </p:txBody>
      </p:sp>
      <p:sp>
        <p:nvSpPr>
          <p:cNvPr id="5" name="Footer Placeholder 4">
            <a:extLst>
              <a:ext uri="{FF2B5EF4-FFF2-40B4-BE49-F238E27FC236}">
                <a16:creationId xmlns:a16="http://schemas.microsoft.com/office/drawing/2014/main" id="{E59C6C66-8E87-E74C-9A5D-EE9313345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8B3F2-F1EE-0943-A405-95EE69646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7351B-DB66-794B-9D8B-79AE9F7B2FF3}" type="slidenum">
              <a:rPr lang="en-US" smtClean="0"/>
              <a:t>‹#›</a:t>
            </a:fld>
            <a:endParaRPr lang="en-US"/>
          </a:p>
        </p:txBody>
      </p:sp>
    </p:spTree>
    <p:extLst>
      <p:ext uri="{BB962C8B-B14F-4D97-AF65-F5344CB8AC3E}">
        <p14:creationId xmlns:p14="http://schemas.microsoft.com/office/powerpoint/2010/main" val="3221125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B46-83D7-A647-95BB-48D719FB88DE}"/>
              </a:ext>
            </a:extLst>
          </p:cNvPr>
          <p:cNvSpPr>
            <a:spLocks noGrp="1"/>
          </p:cNvSpPr>
          <p:nvPr>
            <p:ph type="ctrTitle"/>
          </p:nvPr>
        </p:nvSpPr>
        <p:spPr/>
        <p:txBody>
          <a:bodyPr/>
          <a:lstStyle/>
          <a:p>
            <a:r>
              <a:rPr lang="en-US" dirty="0"/>
              <a:t>Men’s Roles in the Church</a:t>
            </a:r>
          </a:p>
        </p:txBody>
      </p:sp>
      <p:sp>
        <p:nvSpPr>
          <p:cNvPr id="3" name="Subtitle 2">
            <a:extLst>
              <a:ext uri="{FF2B5EF4-FFF2-40B4-BE49-F238E27FC236}">
                <a16:creationId xmlns:a16="http://schemas.microsoft.com/office/drawing/2014/main" id="{327C261E-501C-E742-A503-6AEEE2697574}"/>
              </a:ext>
            </a:extLst>
          </p:cNvPr>
          <p:cNvSpPr>
            <a:spLocks noGrp="1"/>
          </p:cNvSpPr>
          <p:nvPr>
            <p:ph type="subTitle" idx="1"/>
          </p:nvPr>
        </p:nvSpPr>
        <p:spPr/>
        <p:txBody>
          <a:bodyPr>
            <a:normAutofit/>
          </a:bodyPr>
          <a:lstStyle/>
          <a:p>
            <a:endParaRPr lang="en-US" sz="2800" dirty="0"/>
          </a:p>
        </p:txBody>
      </p:sp>
    </p:spTree>
    <p:extLst>
      <p:ext uri="{BB962C8B-B14F-4D97-AF65-F5344CB8AC3E}">
        <p14:creationId xmlns:p14="http://schemas.microsoft.com/office/powerpoint/2010/main" val="62429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2554545"/>
          </a:xfrm>
          <a:prstGeom prst="rect">
            <a:avLst/>
          </a:prstGeom>
          <a:noFill/>
        </p:spPr>
        <p:txBody>
          <a:bodyPr wrap="square" rtlCol="0">
            <a:spAutoFit/>
          </a:bodyPr>
          <a:lstStyle/>
          <a:p>
            <a:pPr marL="342900" marR="0" lvl="0" indent="-342900" fontAlgn="base">
              <a:spcBef>
                <a:spcPts val="0"/>
              </a:spcBef>
              <a:spcAft>
                <a:spcPts val="0"/>
              </a:spcAft>
              <a:tabLst>
                <a:tab pos="457200" algn="l"/>
              </a:tabLst>
            </a:pPr>
            <a:r>
              <a:rPr lang="en-US" sz="3200" b="1" dirty="0">
                <a:solidFill>
                  <a:srgbClr val="000000"/>
                </a:solidFill>
                <a:effectLst/>
                <a:latin typeface="Calibri" panose="020F0502020204030204" pitchFamily="34" charset="0"/>
                <a:ea typeface="Times New Roman" panose="02020603050405020304" pitchFamily="18" charset="0"/>
              </a:rPr>
              <a:t>2. Love each of our family members</a:t>
            </a:r>
            <a:endParaRPr lang="en-US" sz="32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tabLst>
                <a:tab pos="457200" algn="l"/>
              </a:tabLst>
            </a:pPr>
            <a:endParaRPr lang="en-US" sz="3200" b="1" dirty="0">
              <a:solidFill>
                <a:srgbClr val="000000"/>
              </a:solidFill>
              <a:effectLst/>
              <a:latin typeface="Calibri" panose="020F0502020204030204" pitchFamily="34" charset="0"/>
              <a:ea typeface="Times New Roman" panose="02020603050405020304" pitchFamily="18" charset="0"/>
            </a:endParaRPr>
          </a:p>
          <a:p>
            <a:pPr marL="342900" marR="0" lvl="0" indent="-342900" fontAlgn="base">
              <a:spcBef>
                <a:spcPts val="0"/>
              </a:spcBef>
              <a:spcAft>
                <a:spcPts val="0"/>
              </a:spcAft>
              <a:tabLst>
                <a:tab pos="457200" algn="l"/>
              </a:tabLst>
            </a:pPr>
            <a:r>
              <a:rPr lang="en-US" sz="3200" b="1" dirty="0">
                <a:solidFill>
                  <a:srgbClr val="000000"/>
                </a:solidFill>
                <a:effectLst/>
                <a:latin typeface="Calibri" panose="020F0502020204030204" pitchFamily="34" charset="0"/>
                <a:ea typeface="Times New Roman" panose="02020603050405020304" pitchFamily="18" charset="0"/>
              </a:rPr>
              <a:t>3. Love and serve our church family</a:t>
            </a:r>
            <a:endParaRPr lang="en-US" sz="32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tabLst>
                <a:tab pos="457200" algn="l"/>
              </a:tabLst>
            </a:pPr>
            <a:endParaRPr lang="en-US" sz="3200" b="1" dirty="0">
              <a:solidFill>
                <a:srgbClr val="000000"/>
              </a:solidFill>
              <a:effectLst/>
              <a:latin typeface="Calibri" panose="020F0502020204030204" pitchFamily="34" charset="0"/>
              <a:ea typeface="Times New Roman" panose="02020603050405020304" pitchFamily="18" charset="0"/>
            </a:endParaRPr>
          </a:p>
          <a:p>
            <a:pPr marL="342900" marR="0" lvl="0" indent="-342900" fontAlgn="base">
              <a:spcBef>
                <a:spcPts val="0"/>
              </a:spcBef>
              <a:spcAft>
                <a:spcPts val="0"/>
              </a:spcAft>
              <a:tabLst>
                <a:tab pos="457200" algn="l"/>
              </a:tabLst>
            </a:pPr>
            <a:r>
              <a:rPr lang="en-US" sz="3200" b="1" dirty="0">
                <a:solidFill>
                  <a:srgbClr val="000000"/>
                </a:solidFill>
                <a:effectLst/>
                <a:latin typeface="Calibri" panose="020F0502020204030204" pitchFamily="34" charset="0"/>
                <a:ea typeface="Times New Roman" panose="02020603050405020304" pitchFamily="18" charset="0"/>
              </a:rPr>
              <a:t>4. Love and serve our neighbors</a:t>
            </a: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679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4524315"/>
          </a:xfrm>
          <a:prstGeom prst="rect">
            <a:avLst/>
          </a:prstGeom>
          <a:noFill/>
        </p:spPr>
        <p:txBody>
          <a:bodyPr wrap="square" rtlCol="0">
            <a:spAutoFit/>
          </a:bodyPr>
          <a:lstStyle/>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Ephesians 5:25–26 (ESV) </a:t>
            </a: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25</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Husbands, love your wives, as Christ loved the church and gave himself up for her, </a:t>
            </a:r>
          </a:p>
          <a:p>
            <a:pPr marL="0" marR="0">
              <a:spcBef>
                <a:spcPts val="0"/>
              </a:spcBef>
              <a:spcAft>
                <a:spcPts val="0"/>
              </a:spcAft>
            </a:pPr>
            <a:r>
              <a:rPr lang="en-US" sz="3200" u="sng" kern="100" baseline="30000" dirty="0">
                <a:effectLst/>
                <a:latin typeface="Calibri" panose="020F0502020204030204" pitchFamily="34" charset="0"/>
                <a:ea typeface="Calibri" panose="020F0502020204030204" pitchFamily="34" charset="0"/>
                <a:cs typeface="Times New Roman" panose="02020603050405020304" pitchFamily="18" charset="0"/>
              </a:rPr>
              <a:t>26</a:t>
            </a:r>
            <a:r>
              <a:rPr lang="en-US" sz="3200" u="sng" kern="100" dirty="0">
                <a:effectLst/>
                <a:latin typeface="Calibri" panose="020F0502020204030204" pitchFamily="34" charset="0"/>
                <a:ea typeface="Calibri" panose="020F0502020204030204" pitchFamily="34" charset="0"/>
                <a:cs typeface="Times New Roman" panose="02020603050405020304" pitchFamily="18" charset="0"/>
              </a:rPr>
              <a:t>that he might sanctify her, having cleansed her by the washing of water with the word</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endParaRPr lang="en-US" sz="3200"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1 Peter 3:7a (ESV) </a:t>
            </a:r>
          </a:p>
          <a:p>
            <a:pPr marL="0" marR="0">
              <a:spcBef>
                <a:spcPts val="0"/>
              </a:spcBef>
              <a:spcAft>
                <a:spcPts val="0"/>
              </a:spcAft>
            </a:pPr>
            <a:r>
              <a:rPr lang="en-US" sz="3200" u="sng" kern="100" baseline="30000" dirty="0">
                <a:effectLst/>
                <a:latin typeface="Calibri" panose="020F0502020204030204" pitchFamily="34" charset="0"/>
                <a:ea typeface="Calibri" panose="020F0502020204030204" pitchFamily="34" charset="0"/>
                <a:cs typeface="Times New Roman" panose="02020603050405020304" pitchFamily="18" charset="0"/>
              </a:rPr>
              <a:t>7</a:t>
            </a:r>
            <a:r>
              <a:rPr lang="en-US" sz="3200" u="sng" kern="100" dirty="0">
                <a:effectLst/>
                <a:latin typeface="Calibri" panose="020F0502020204030204" pitchFamily="34" charset="0"/>
                <a:ea typeface="Calibri" panose="020F0502020204030204" pitchFamily="34" charset="0"/>
                <a:cs typeface="Times New Roman" panose="02020603050405020304" pitchFamily="18" charset="0"/>
              </a:rPr>
              <a:t>Likewise, husbands, live with your wives in an understanding way</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731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5509200"/>
          </a:xfrm>
          <a:prstGeom prst="rect">
            <a:avLst/>
          </a:prstGeom>
          <a:noFill/>
        </p:spPr>
        <p:txBody>
          <a:bodyPr wrap="square" rtlCol="0">
            <a:spAutoFit/>
          </a:bodyPr>
          <a:lstStyle/>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Ephesians 5:28–30 (ESV) </a:t>
            </a:r>
          </a:p>
          <a:p>
            <a:pPr marL="0" marR="0">
              <a:spcBef>
                <a:spcPts val="0"/>
              </a:spcBef>
              <a:spcAft>
                <a:spcPts val="0"/>
              </a:spcAf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28</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In the same way, husbands should love their wives as their own bodies. He who loves his wife loves himself. </a:t>
            </a: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29</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For no one ever hated his own flesh, but </a:t>
            </a:r>
            <a:r>
              <a:rPr lang="en-US" sz="3200" u="sng" kern="100" dirty="0">
                <a:effectLst/>
                <a:latin typeface="Calibri" panose="020F0502020204030204" pitchFamily="34" charset="0"/>
                <a:ea typeface="Calibri" panose="020F0502020204030204" pitchFamily="34" charset="0"/>
                <a:cs typeface="Times New Roman" panose="02020603050405020304" pitchFamily="18" charset="0"/>
              </a:rPr>
              <a:t>nourishes and cherishes</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it, just as Christ does the church, </a:t>
            </a: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30</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because we are members of his body. </a:t>
            </a:r>
          </a:p>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Nourish means to “bring up to maturity”</a:t>
            </a:r>
          </a:p>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Cherish literally means to keep warm or to hold someone very dear (like covering them with a blanket when they are cold)</a:t>
            </a:r>
          </a:p>
        </p:txBody>
      </p:sp>
    </p:spTree>
    <p:extLst>
      <p:ext uri="{BB962C8B-B14F-4D97-AF65-F5344CB8AC3E}">
        <p14:creationId xmlns:p14="http://schemas.microsoft.com/office/powerpoint/2010/main" val="205751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2390398"/>
          </a:xfrm>
          <a:prstGeom prst="rect">
            <a:avLst/>
          </a:prstGeom>
          <a:noFill/>
        </p:spPr>
        <p:txBody>
          <a:bodyPr wrap="square" rtlCol="0">
            <a:spAutoFit/>
          </a:bodyPr>
          <a:lstStyle/>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1 Timothy 5:1–2 (ESV) (How do you treat the members of the body?)</a:t>
            </a:r>
          </a:p>
          <a:p>
            <a:pPr marL="0" marR="0">
              <a:spcBef>
                <a:spcPts val="0"/>
              </a:spcBef>
              <a:spcAft>
                <a:spcPts val="0"/>
              </a:spcAft>
            </a:pPr>
            <a:endPar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Do not rebuke an older man but encourage him as you would a father, younger men as brothers, </a:t>
            </a: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older women as mothers, younger women as sisters, in all purity. </a:t>
            </a:r>
          </a:p>
        </p:txBody>
      </p:sp>
    </p:spTree>
    <p:extLst>
      <p:ext uri="{BB962C8B-B14F-4D97-AF65-F5344CB8AC3E}">
        <p14:creationId xmlns:p14="http://schemas.microsoft.com/office/powerpoint/2010/main" val="370358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2246769"/>
          </a:xfrm>
          <a:prstGeom prst="rect">
            <a:avLst/>
          </a:prstGeom>
          <a:noFill/>
        </p:spPr>
        <p:txBody>
          <a:bodyPr wrap="square" rtlCol="0">
            <a:spAutoFit/>
          </a:bodyPr>
          <a:lstStyle/>
          <a:p>
            <a:pPr marL="0" marR="0">
              <a:spcBef>
                <a:spcPts val="0"/>
              </a:spcBef>
              <a:spcAft>
                <a:spcPts val="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Predators are described in 2 Timothy 3:6a (ESV) </a:t>
            </a:r>
          </a:p>
          <a:p>
            <a:pPr marL="0" marR="0">
              <a:spcBef>
                <a:spcPts val="0"/>
              </a:spcBef>
              <a:spcAft>
                <a:spcPts val="0"/>
              </a:spcAft>
            </a:pPr>
            <a:endParaRPr lang="en-US" sz="2800"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800" kern="100" baseline="30000" dirty="0">
                <a:effectLst/>
                <a:latin typeface="Calibri" panose="020F0502020204030204" pitchFamily="34" charset="0"/>
                <a:ea typeface="Calibri" panose="020F0502020204030204" pitchFamily="34" charset="0"/>
                <a:cs typeface="Times New Roman" panose="02020603050405020304" pitchFamily="18" charset="0"/>
              </a:rPr>
              <a:t>6</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For among [these wicked people] are those who creep into households and capture weak women... </a:t>
            </a:r>
          </a:p>
        </p:txBody>
      </p:sp>
    </p:spTree>
    <p:extLst>
      <p:ext uri="{BB962C8B-B14F-4D97-AF65-F5344CB8AC3E}">
        <p14:creationId xmlns:p14="http://schemas.microsoft.com/office/powerpoint/2010/main" val="295242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7017306"/>
          </a:xfrm>
          <a:prstGeom prst="rect">
            <a:avLst/>
          </a:prstGeom>
          <a:noFill/>
        </p:spPr>
        <p:txBody>
          <a:bodyPr wrap="square" rtlCol="0">
            <a:spAutoFit/>
          </a:bodyPr>
          <a:lstStyle/>
          <a:p>
            <a:pPr marL="0" marR="0">
              <a:spcBef>
                <a:spcPts val="0"/>
              </a:spcBef>
              <a:spcAft>
                <a:spcPts val="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“…this is the sequence that a believing wife should follow with a believing but fleshly husband who continually sins against her and/or her children by heavy-handed, controlling, abusive, or adulterous ways.…when her husband is a believer, Matthew 18:15-17 outlines the course of action she should take—for her own protection and for the sake of her disorderly husband’s spiritual condition. If he refuses to be reconciled to her after she has appealed to him, she has biblical authority to bring others—usually members of the church leadership—into the picture to enter the second step of this process. She has biblical authority for doing so </a:t>
            </a:r>
            <a:r>
              <a:rPr lang="en-US" sz="3000" b="1" u="sng" kern="100" dirty="0">
                <a:effectLst/>
                <a:latin typeface="Calibri" panose="020F0502020204030204" pitchFamily="34" charset="0"/>
                <a:ea typeface="Calibri" panose="020F0502020204030204" pitchFamily="34" charset="0"/>
                <a:cs typeface="Times New Roman" panose="02020603050405020304" pitchFamily="18" charset="0"/>
              </a:rPr>
              <a:t>even if her husband forbids her to see anyone else</a:t>
            </a: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This second step in a marriage situation is generally the last step that needs to be taken because the church leadership can then be counseling the situation and appealing to the husband to make reconciliation. Often that is all that is needed.</a:t>
            </a:r>
            <a:endParaRPr lang="en-US"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3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579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2677656"/>
          </a:xfrm>
          <a:prstGeom prst="rect">
            <a:avLst/>
          </a:prstGeom>
          <a:noFill/>
        </p:spPr>
        <p:txBody>
          <a:bodyPr wrap="square" rtlCol="0">
            <a:spAutoFit/>
          </a:bodyPr>
          <a:lstStyle/>
          <a:p>
            <a:pPr marL="0" marR="0">
              <a:spcBef>
                <a:spcPts val="0"/>
              </a:spcBef>
              <a:spcAft>
                <a:spcPts val="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If over the course of time he continually refuses the admonitions to be reconciled to his wife and family, the church should take action against him as a brother who is walking disorderly and continue to stand ready to support her while her husband continues to disobey God if she is responding biblically.” </a:t>
            </a:r>
          </a:p>
          <a:p>
            <a:pPr marL="0" marR="0">
              <a:spcBef>
                <a:spcPts val="0"/>
              </a:spcBef>
              <a:spcAft>
                <a:spcPts val="0"/>
              </a:spcAft>
            </a:pPr>
            <a:endParaRPr lang="en-US" sz="2800" b="1"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-Jim Berg, </a:t>
            </a:r>
            <a:r>
              <a:rPr lang="en-US" sz="2800" b="1" i="1" kern="100" dirty="0">
                <a:effectLst/>
                <a:latin typeface="Calibri" panose="020F0502020204030204" pitchFamily="34" charset="0"/>
                <a:ea typeface="Calibri" panose="020F0502020204030204" pitchFamily="34" charset="0"/>
                <a:cs typeface="Times New Roman" panose="02020603050405020304" pitchFamily="18" charset="0"/>
              </a:rPr>
              <a:t>Noisy Soul</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333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555641"/>
          </a:xfrm>
          <a:prstGeom prst="rect">
            <a:avLst/>
          </a:prstGeom>
          <a:noFill/>
        </p:spPr>
        <p:txBody>
          <a:bodyPr wrap="square" rtlCol="0">
            <a:spAutoFit/>
          </a:bodyPr>
          <a:lstStyle/>
          <a:p>
            <a:pPr marL="0" marR="0">
              <a:spcBef>
                <a:spcPts val="0"/>
              </a:spcBef>
              <a:spcAft>
                <a:spcPts val="0"/>
              </a:spcAft>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Genesis 2:15 (ESV) </a:t>
            </a:r>
          </a:p>
          <a:p>
            <a:pPr marL="0" marR="0">
              <a:spcBef>
                <a:spcPts val="0"/>
              </a:spcBef>
              <a:spcAft>
                <a:spcPts val="0"/>
              </a:spcAft>
            </a:pPr>
            <a:r>
              <a:rPr lang="en-US" sz="3000" kern="100" baseline="30000" dirty="0">
                <a:effectLst/>
                <a:latin typeface="Calibri" panose="020F0502020204030204" pitchFamily="34" charset="0"/>
                <a:ea typeface="Calibri" panose="020F0502020204030204" pitchFamily="34" charset="0"/>
                <a:cs typeface="Times New Roman" panose="02020603050405020304" pitchFamily="18" charset="0"/>
              </a:rPr>
              <a:t>15</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3000" kern="100" cap="small" dirty="0">
                <a:effectLst/>
                <a:latin typeface="Calibri" panose="020F0502020204030204" pitchFamily="34" charset="0"/>
                <a:ea typeface="Calibri" panose="020F0502020204030204" pitchFamily="34" charset="0"/>
                <a:cs typeface="Times New Roman" panose="02020603050405020304" pitchFamily="18" charset="0"/>
              </a:rPr>
              <a:t>Lord</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God took the man and put him in the garden of Eden to work it and keep it. </a:t>
            </a:r>
          </a:p>
          <a:p>
            <a:pPr marL="0" marR="0">
              <a:spcBef>
                <a:spcPts val="0"/>
              </a:spcBef>
              <a:spcAft>
                <a:spcPts val="0"/>
              </a:spcAft>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Genesis 3:17–19 (ESV) </a:t>
            </a:r>
          </a:p>
          <a:p>
            <a:pPr marL="0" marR="0">
              <a:spcBef>
                <a:spcPts val="0"/>
              </a:spcBef>
              <a:spcAft>
                <a:spcPts val="0"/>
              </a:spcAft>
            </a:pPr>
            <a:r>
              <a:rPr lang="en-US" sz="3000" kern="100" baseline="30000" dirty="0">
                <a:effectLst/>
                <a:latin typeface="Calibri" panose="020F0502020204030204" pitchFamily="34" charset="0"/>
                <a:ea typeface="Calibri" panose="020F0502020204030204" pitchFamily="34" charset="0"/>
                <a:cs typeface="Times New Roman" panose="02020603050405020304" pitchFamily="18" charset="0"/>
              </a:rPr>
              <a:t>17</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And to Adam he said, “Because you have listened to the voice of your wife and have eaten of the tree of which I commanded you, ‘You shall not eat of it,’ cursed is the ground because of you; in pain you shall eat of it all the days of your life; </a:t>
            </a:r>
          </a:p>
          <a:p>
            <a:pPr marL="0" marR="0">
              <a:spcBef>
                <a:spcPts val="0"/>
              </a:spcBef>
              <a:spcAft>
                <a:spcPts val="0"/>
              </a:spcAft>
            </a:pPr>
            <a:r>
              <a:rPr lang="en-US" sz="3000" kern="100" baseline="30000" dirty="0">
                <a:effectLst/>
                <a:latin typeface="Calibri" panose="020F0502020204030204" pitchFamily="34" charset="0"/>
                <a:ea typeface="Calibri" panose="020F0502020204030204" pitchFamily="34" charset="0"/>
                <a:cs typeface="Times New Roman" panose="02020603050405020304" pitchFamily="18" charset="0"/>
              </a:rPr>
              <a:t>18</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thorns and thistles it shall bring forth for you; and you shall eat the plants of the field. </a:t>
            </a:r>
          </a:p>
          <a:p>
            <a:pPr marL="0" marR="0">
              <a:spcBef>
                <a:spcPts val="0"/>
              </a:spcBef>
              <a:spcAft>
                <a:spcPts val="0"/>
              </a:spcAft>
            </a:pPr>
            <a:r>
              <a:rPr lang="en-US" sz="3000" kern="100" baseline="30000" dirty="0">
                <a:effectLst/>
                <a:latin typeface="Calibri" panose="020F0502020204030204" pitchFamily="34" charset="0"/>
                <a:ea typeface="Calibri" panose="020F0502020204030204" pitchFamily="34" charset="0"/>
                <a:cs typeface="Times New Roman" panose="02020603050405020304" pitchFamily="18" charset="0"/>
              </a:rPr>
              <a:t>19</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By the sweat of your face you shall eat bread, till you return to the ground, for out of it you were taken; for you are dust, and to dust you shall return.” </a:t>
            </a:r>
          </a:p>
        </p:txBody>
      </p:sp>
    </p:spTree>
    <p:extLst>
      <p:ext uri="{BB962C8B-B14F-4D97-AF65-F5344CB8AC3E}">
        <p14:creationId xmlns:p14="http://schemas.microsoft.com/office/powerpoint/2010/main" val="1088851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2554545"/>
          </a:xfrm>
          <a:prstGeom prst="rect">
            <a:avLst/>
          </a:prstGeom>
          <a:noFill/>
        </p:spPr>
        <p:txBody>
          <a:bodyPr wrap="square" rtlCol="0">
            <a:spAutoFit/>
          </a:bodyPr>
          <a:lstStyle/>
          <a:p>
            <a:pPr marL="0" marR="0">
              <a:spcBef>
                <a:spcPts val="0"/>
              </a:spcBef>
              <a:spcAft>
                <a:spcPts val="0"/>
              </a:spcAft>
            </a:pPr>
            <a:r>
              <a:rPr lang="en-US" sz="3200" kern="0" dirty="0">
                <a:solidFill>
                  <a:srgbClr val="000000"/>
                </a:solidFill>
                <a:effectLst/>
                <a:latin typeface="Arial" panose="020B0604020202020204" pitchFamily="34" charset="0"/>
                <a:ea typeface="Times New Roman" panose="02020603050405020304" pitchFamily="18" charset="0"/>
              </a:rPr>
              <a:t>“In my view, America’s greatest need is for husbands to begin guiding their families, rather than pouring every physical and emotional resource into the mere acquisition of money.” </a:t>
            </a:r>
          </a:p>
          <a:p>
            <a:pPr marL="0" marR="0">
              <a:spcBef>
                <a:spcPts val="0"/>
              </a:spcBef>
              <a:spcAft>
                <a:spcPts val="0"/>
              </a:spcAft>
            </a:pPr>
            <a:endParaRPr lang="en-US" sz="3200" kern="0" dirty="0">
              <a:solidFill>
                <a:srgbClr val="000000"/>
              </a:solidFill>
              <a:latin typeface="Arial" panose="020B0604020202020204" pitchFamily="34" charset="0"/>
              <a:ea typeface="Times New Roman" panose="02020603050405020304" pitchFamily="18" charset="0"/>
            </a:endParaRPr>
          </a:p>
          <a:p>
            <a:pPr marL="0" marR="0">
              <a:spcBef>
                <a:spcPts val="0"/>
              </a:spcBef>
              <a:spcAft>
                <a:spcPts val="0"/>
              </a:spcAft>
            </a:pPr>
            <a:r>
              <a:rPr lang="en-US" sz="3200" kern="0" dirty="0">
                <a:solidFill>
                  <a:srgbClr val="000000"/>
                </a:solidFill>
                <a:effectLst/>
                <a:latin typeface="Arial" panose="020B0604020202020204" pitchFamily="34" charset="0"/>
                <a:ea typeface="Times New Roman" panose="02020603050405020304" pitchFamily="18" charset="0"/>
              </a:rPr>
              <a:t>-J. Dobson </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1134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5760551"/>
          </a:xfrm>
          <a:prstGeom prst="rect">
            <a:avLst/>
          </a:prstGeom>
          <a:noFill/>
        </p:spPr>
        <p:txBody>
          <a:bodyPr wrap="square" rtlCol="0">
            <a:spAutoFit/>
          </a:bodyPr>
          <a:lstStyle/>
          <a:p>
            <a:pPr marL="457200" marR="0">
              <a:spcBef>
                <a:spcPts val="0"/>
              </a:spcBef>
              <a:spcAft>
                <a:spcPts val="1000"/>
              </a:spcAft>
            </a:pPr>
            <a:r>
              <a:rPr lang="en-US" sz="30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is the way God meant it to be before there was any sin in the world: sinless man, full of love, in his tender, strong leadership in relation to woman; and sinless woman, full of love, in her joyful, responsive support for man’s leadership. No belittling from the man, no groveling from the woman. Two intelligent, humble, God-entranced beings living out, in beautiful harmony, their unique and different responsibilities. Sin has distorted this purpose at every level. We are not sinless any more. But we believe that recovery of mature manhood and womanhood is possible by the power of God’s Spirit through faith in his promises and in obedience to his Word.”</a:t>
            </a:r>
          </a:p>
          <a:p>
            <a:pPr marL="457200" marR="0">
              <a:spcBef>
                <a:spcPts val="0"/>
              </a:spcBef>
              <a:spcAft>
                <a:spcPts val="1000"/>
              </a:spcAft>
            </a:pPr>
            <a:r>
              <a:rPr lang="en-US" sz="3000" kern="0" dirty="0">
                <a:solidFill>
                  <a:srgbClr val="000000"/>
                </a:solidFill>
                <a:latin typeface="Arial" panose="020B0604020202020204" pitchFamily="34" charset="0"/>
                <a:ea typeface="Calibri" panose="020F0502020204030204" pitchFamily="34" charset="0"/>
                <a:cs typeface="Times New Roman" panose="02020603050405020304" pitchFamily="18" charset="0"/>
              </a:rPr>
              <a:t>-J. Piper</a:t>
            </a:r>
            <a:endParaRPr lang="en-US" sz="3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021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4524315"/>
          </a:xfrm>
          <a:prstGeom prst="rect">
            <a:avLst/>
          </a:prstGeom>
        </p:spPr>
        <p:txBody>
          <a:bodyPr wrap="square">
            <a:spAutoFit/>
          </a:bodyPr>
          <a:lstStyle/>
          <a:p>
            <a:pPr marL="0" marR="0">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For example, husbands leading their wives along with their families…</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There are different aspects of leadership in this regard:</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Direction (mission and vision)</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Doctrine (biblical basis for mission and vision)</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Discipline (accountability and oversight)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Dedication (setting a godly example)</a:t>
            </a:r>
          </a:p>
          <a:p>
            <a:pPr marL="0" marR="0">
              <a:spcBef>
                <a:spcPts val="0"/>
              </a:spcBef>
              <a:spcAft>
                <a:spcPts val="0"/>
              </a:spcAft>
            </a:pPr>
            <a:endParaRPr lang="en-US" sz="3200" b="1"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8755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001643"/>
          </a:xfrm>
          <a:prstGeom prst="rect">
            <a:avLst/>
          </a:prstGeom>
          <a:noFill/>
        </p:spPr>
        <p:txBody>
          <a:bodyPr wrap="square" rtlCol="0">
            <a:spAutoFit/>
          </a:bodyPr>
          <a:lstStyle/>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Proverbs 26:18–19 (ESV) </a:t>
            </a: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18</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Like a madman who throws firebrands, arrows, and death </a:t>
            </a: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19</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is the man who deceives [i.e. says something false and untrue to] his neighbor and says, “I am only joking!” </a:t>
            </a:r>
          </a:p>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Proverbs 30:18–19 (ESV) </a:t>
            </a: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18</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Three things are too wonderful for me; four I do not understand: </a:t>
            </a: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19</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way of an eagle in the sky [majestic], the way of a serpent on a rock [fascinating], the way of a ship on the high seas [majestic], and the way of a man with a virgin [captivating]. </a:t>
            </a:r>
          </a:p>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Brothers, learn the art of how to treat a woman and God may give you the grand privilege of pursuing one some day.</a:t>
            </a:r>
          </a:p>
        </p:txBody>
      </p:sp>
    </p:spTree>
    <p:extLst>
      <p:ext uri="{BB962C8B-B14F-4D97-AF65-F5344CB8AC3E}">
        <p14:creationId xmlns:p14="http://schemas.microsoft.com/office/powerpoint/2010/main" val="314030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98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2554545"/>
          </a:xfrm>
          <a:prstGeom prst="rect">
            <a:avLst/>
          </a:prstGeom>
        </p:spPr>
        <p:txBody>
          <a:bodyPr wrap="square">
            <a:spAutoFit/>
          </a:bodyPr>
          <a:lstStyle/>
          <a:p>
            <a:pPr marL="0" marR="0">
              <a:spcBef>
                <a:spcPts val="0"/>
              </a:spcBef>
              <a:spcAft>
                <a:spcPts val="0"/>
              </a:spcAft>
            </a:pPr>
            <a:r>
              <a:rPr lang="en-US" sz="3200" b="1" dirty="0">
                <a:solidFill>
                  <a:srgbClr val="000000"/>
                </a:solidFill>
                <a:effectLst/>
                <a:latin typeface="Arial" panose="020B0604020202020204" pitchFamily="34" charset="0"/>
                <a:ea typeface="Calibri" panose="020F0502020204030204" pitchFamily="34" charset="0"/>
              </a:rPr>
              <a:t>A goal from my own personal mission statement: </a:t>
            </a:r>
          </a:p>
          <a:p>
            <a:pPr marL="0" marR="0">
              <a:spcBef>
                <a:spcPts val="0"/>
              </a:spcBef>
              <a:spcAft>
                <a:spcPts val="0"/>
              </a:spcAft>
            </a:pPr>
            <a:endParaRPr lang="en-US" sz="3200" b="1" dirty="0">
              <a:solidFill>
                <a:srgbClr val="000000"/>
              </a:solidFill>
              <a:effectLst/>
              <a:latin typeface="Arial" panose="020B0604020202020204" pitchFamily="34" charset="0"/>
              <a:ea typeface="Calibri" panose="020F0502020204030204" pitchFamily="34" charset="0"/>
            </a:endParaRPr>
          </a:p>
          <a:p>
            <a:pPr marL="0" marR="0">
              <a:spcBef>
                <a:spcPts val="0"/>
              </a:spcBef>
              <a:spcAft>
                <a:spcPts val="0"/>
              </a:spcAft>
            </a:pPr>
            <a:r>
              <a:rPr lang="en-US" sz="3200" b="1" dirty="0">
                <a:solidFill>
                  <a:srgbClr val="000000"/>
                </a:solidFill>
                <a:effectLst/>
                <a:latin typeface="Arial" panose="020B0604020202020204" pitchFamily="34" charset="0"/>
                <a:ea typeface="Calibri" panose="020F0502020204030204" pitchFamily="34" charset="0"/>
              </a:rPr>
              <a:t>My purpose is to provide Spiritual leadership for my family and church so that those under my care can thrive as maturing believers</a:t>
            </a:r>
            <a:r>
              <a:rPr lang="en-US" sz="3200" b="1" dirty="0">
                <a:effectLst/>
              </a:rPr>
              <a:t> </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315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1569660"/>
          </a:xfrm>
          <a:prstGeom prst="rect">
            <a:avLst/>
          </a:prstGeom>
        </p:spPr>
        <p:txBody>
          <a:bodyPr wrap="square">
            <a:spAutoFit/>
          </a:bodyPr>
          <a:lstStyle/>
          <a:p>
            <a:r>
              <a:rPr lang="en-US" sz="3200" kern="0" dirty="0">
                <a:solidFill>
                  <a:srgbClr val="000000"/>
                </a:solidFill>
                <a:effectLst/>
                <a:latin typeface="Arial" panose="020B0604020202020204" pitchFamily="34" charset="0"/>
                <a:ea typeface="Times New Roman" panose="02020603050405020304" pitchFamily="18" charset="0"/>
              </a:rPr>
              <a:t>“Unilateral decision-making is not usually a mark of good leadership. It generally comes from laziness or insecurity or inconsiderate disregard.” – J. Piper</a:t>
            </a:r>
            <a:endParaRPr lang="en-US" sz="3200" dirty="0"/>
          </a:p>
        </p:txBody>
      </p:sp>
    </p:spTree>
    <p:extLst>
      <p:ext uri="{BB962C8B-B14F-4D97-AF65-F5344CB8AC3E}">
        <p14:creationId xmlns:p14="http://schemas.microsoft.com/office/powerpoint/2010/main" val="207610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093976"/>
          </a:xfrm>
          <a:prstGeom prst="rect">
            <a:avLst/>
          </a:prstGeom>
          <a:noFill/>
        </p:spPr>
        <p:txBody>
          <a:bodyPr wrap="square" rtlCol="0">
            <a:spAutoFit/>
          </a:bodyPr>
          <a:lstStyle/>
          <a:p>
            <a:pPr marL="0" marR="0">
              <a:spcBef>
                <a:spcPts val="0"/>
              </a:spcBef>
              <a:spcAft>
                <a:spcPts val="0"/>
              </a:spcAft>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Joshua 1:6–9 (ESV) </a:t>
            </a:r>
          </a:p>
          <a:p>
            <a:pPr marL="0" marR="0">
              <a:spcBef>
                <a:spcPts val="0"/>
              </a:spcBef>
              <a:spcAft>
                <a:spcPts val="0"/>
              </a:spcAft>
            </a:pPr>
            <a:r>
              <a:rPr lang="en-US" sz="3000" kern="100" baseline="30000" dirty="0">
                <a:effectLst/>
                <a:latin typeface="Calibri" panose="020F0502020204030204" pitchFamily="34" charset="0"/>
                <a:ea typeface="Calibri" panose="020F0502020204030204" pitchFamily="34" charset="0"/>
                <a:cs typeface="Times New Roman" panose="02020603050405020304" pitchFamily="18" charset="0"/>
              </a:rPr>
              <a:t>6</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Be strong and courageous, </a:t>
            </a:r>
            <a:r>
              <a:rPr lang="en-US" sz="3000" u="sng" kern="100" dirty="0">
                <a:effectLst/>
                <a:latin typeface="Calibri" panose="020F0502020204030204" pitchFamily="34" charset="0"/>
                <a:ea typeface="Calibri" panose="020F0502020204030204" pitchFamily="34" charset="0"/>
                <a:cs typeface="Times New Roman" panose="02020603050405020304" pitchFamily="18" charset="0"/>
              </a:rPr>
              <a:t>for you shall cause this people to inherit the land that I swore to their fathers to give them</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3000" kern="100" baseline="30000" dirty="0">
                <a:effectLst/>
                <a:latin typeface="Calibri" panose="020F0502020204030204" pitchFamily="34" charset="0"/>
                <a:ea typeface="Calibri" panose="020F0502020204030204" pitchFamily="34" charset="0"/>
                <a:cs typeface="Times New Roman" panose="02020603050405020304" pitchFamily="18" charset="0"/>
              </a:rPr>
              <a:t>7</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Only be strong and very courageous, </a:t>
            </a:r>
            <a:r>
              <a:rPr lang="en-US" sz="3000" u="sng" kern="100" dirty="0">
                <a:effectLst/>
                <a:latin typeface="Calibri" panose="020F0502020204030204" pitchFamily="34" charset="0"/>
                <a:ea typeface="Calibri" panose="020F0502020204030204" pitchFamily="34" charset="0"/>
                <a:cs typeface="Times New Roman" panose="02020603050405020304" pitchFamily="18" charset="0"/>
              </a:rPr>
              <a:t>being careful to do</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according to all the law that Moses my servant commanded you. Do not turn from it to the right hand or to the left, that you may have good success wherever you go. </a:t>
            </a:r>
          </a:p>
          <a:p>
            <a:pPr marL="0" marR="0">
              <a:spcBef>
                <a:spcPts val="0"/>
              </a:spcBef>
              <a:spcAft>
                <a:spcPts val="0"/>
              </a:spcAft>
            </a:pPr>
            <a:r>
              <a:rPr lang="en-US" sz="3000" kern="100" baseline="30000" dirty="0">
                <a:effectLst/>
                <a:latin typeface="Calibri" panose="020F0502020204030204" pitchFamily="34" charset="0"/>
                <a:ea typeface="Calibri" panose="020F0502020204030204" pitchFamily="34" charset="0"/>
                <a:cs typeface="Times New Roman" panose="02020603050405020304" pitchFamily="18" charset="0"/>
              </a:rPr>
              <a:t>8</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This Book of the Law shall not depart from your mouth, but you shall </a:t>
            </a:r>
            <a:r>
              <a:rPr lang="en-US" sz="3000" u="sng" kern="100" dirty="0">
                <a:effectLst/>
                <a:latin typeface="Calibri" panose="020F0502020204030204" pitchFamily="34" charset="0"/>
                <a:ea typeface="Calibri" panose="020F0502020204030204" pitchFamily="34" charset="0"/>
                <a:cs typeface="Times New Roman" panose="02020603050405020304" pitchFamily="18" charset="0"/>
              </a:rPr>
              <a:t>meditate on it day and night, so that you may be careful to do</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according to all that is written in it. For </a:t>
            </a:r>
            <a:r>
              <a:rPr lang="en-US" sz="3000" u="sng" kern="100" dirty="0">
                <a:effectLst/>
                <a:latin typeface="Calibri" panose="020F0502020204030204" pitchFamily="34" charset="0"/>
                <a:ea typeface="Calibri" panose="020F0502020204030204" pitchFamily="34" charset="0"/>
                <a:cs typeface="Times New Roman" panose="02020603050405020304" pitchFamily="18" charset="0"/>
              </a:rPr>
              <a:t>then you will make your way prosperous, and then you will have good success</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3000" kern="100" baseline="30000" dirty="0">
                <a:effectLst/>
                <a:latin typeface="Calibri" panose="020F0502020204030204" pitchFamily="34" charset="0"/>
                <a:ea typeface="Calibri" panose="020F0502020204030204" pitchFamily="34" charset="0"/>
                <a:cs typeface="Times New Roman" panose="02020603050405020304" pitchFamily="18" charset="0"/>
              </a:rPr>
              <a:t>9</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Have I not commanded you? Be strong and courageous. Do not be frightened, and do not be dismayed, </a:t>
            </a:r>
            <a:r>
              <a:rPr lang="en-US" sz="3000" u="sng" kern="100" dirty="0">
                <a:effectLst/>
                <a:latin typeface="Calibri" panose="020F0502020204030204" pitchFamily="34" charset="0"/>
                <a:ea typeface="Calibri" panose="020F0502020204030204" pitchFamily="34" charset="0"/>
                <a:cs typeface="Times New Roman" panose="02020603050405020304" pitchFamily="18" charset="0"/>
              </a:rPr>
              <a:t>for the </a:t>
            </a:r>
            <a:r>
              <a:rPr lang="en-US" sz="3000" u="sng" kern="100" cap="small" dirty="0">
                <a:effectLst/>
                <a:latin typeface="Calibri" panose="020F0502020204030204" pitchFamily="34" charset="0"/>
                <a:ea typeface="Calibri" panose="020F0502020204030204" pitchFamily="34" charset="0"/>
                <a:cs typeface="Times New Roman" panose="02020603050405020304" pitchFamily="18" charset="0"/>
              </a:rPr>
              <a:t>Lord</a:t>
            </a:r>
            <a:r>
              <a:rPr lang="en-US" sz="3000" u="sng" kern="100" dirty="0">
                <a:effectLst/>
                <a:latin typeface="Calibri" panose="020F0502020204030204" pitchFamily="34" charset="0"/>
                <a:ea typeface="Calibri" panose="020F0502020204030204" pitchFamily="34" charset="0"/>
                <a:cs typeface="Times New Roman" panose="02020603050405020304" pitchFamily="18" charset="0"/>
              </a:rPr>
              <a:t> your God is with you wherever you go</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57918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2554545"/>
          </a:xfrm>
          <a:prstGeom prst="rect">
            <a:avLst/>
          </a:prstGeom>
        </p:spPr>
        <p:txBody>
          <a:bodyPr wrap="square">
            <a:spAutoFit/>
          </a:bodyPr>
          <a:lstStyle/>
          <a:p>
            <a:pPr marL="0" marR="0">
              <a:spcBef>
                <a:spcPts val="0"/>
              </a:spcBef>
              <a:spcAft>
                <a:spcPts val="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Joshua 3:7 (ESV) </a:t>
            </a:r>
          </a:p>
          <a:p>
            <a:pPr marL="0" marR="0">
              <a:spcBef>
                <a:spcPts val="0"/>
              </a:spcBef>
              <a:spcAft>
                <a:spcPts val="0"/>
              </a:spcAf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kern="100" baseline="30000" dirty="0">
                <a:effectLst/>
                <a:latin typeface="Calibri" panose="020F0502020204030204" pitchFamily="34" charset="0"/>
                <a:ea typeface="Calibri" panose="020F0502020204030204" pitchFamily="34" charset="0"/>
                <a:cs typeface="Times New Roman" panose="02020603050405020304" pitchFamily="18" charset="0"/>
              </a:rPr>
              <a:t>7</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3200" kern="100" cap="small" dirty="0">
                <a:effectLst/>
                <a:latin typeface="Calibri" panose="020F0502020204030204" pitchFamily="34" charset="0"/>
                <a:ea typeface="Calibri" panose="020F0502020204030204" pitchFamily="34" charset="0"/>
                <a:cs typeface="Times New Roman" panose="02020603050405020304" pitchFamily="18" charset="0"/>
              </a:rPr>
              <a:t>Lord</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said to Joshua, “Today I will begin to exalt you in the sight of all Israel, that they may know that, as I was with Moses, so I will be with you. </a:t>
            </a:r>
          </a:p>
        </p:txBody>
      </p:sp>
    </p:spTree>
    <p:extLst>
      <p:ext uri="{BB962C8B-B14F-4D97-AF65-F5344CB8AC3E}">
        <p14:creationId xmlns:p14="http://schemas.microsoft.com/office/powerpoint/2010/main" val="178448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509200"/>
          </a:xfrm>
          <a:prstGeom prst="rect">
            <a:avLst/>
          </a:prstGeom>
        </p:spPr>
        <p:txBody>
          <a:bodyPr wrap="square">
            <a:spAutoFit/>
          </a:bodyPr>
          <a:lstStyle/>
          <a:p>
            <a:pPr marL="0" marR="0">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Practically, how do you do this?</a:t>
            </a:r>
          </a:p>
          <a:p>
            <a:pPr marL="0" marR="0">
              <a:spcBef>
                <a:spcPts val="0"/>
              </a:spcBef>
              <a:spcAft>
                <a:spcPts val="0"/>
              </a:spcAf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You meet with God (maybe a spiritual retreat)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Then you meet with your wife (block out an afternoon)</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b="1" dirty="0">
                <a:effectLst/>
                <a:latin typeface="Calibri" panose="020F0502020204030204" pitchFamily="34" charset="0"/>
                <a:ea typeface="Calibri" panose="020F0502020204030204" pitchFamily="34" charset="0"/>
                <a:cs typeface="Times New Roman" panose="02020603050405020304" pitchFamily="18" charset="0"/>
              </a:rPr>
              <a:t>Then revisit and review and revise and build on the plan monthly</a:t>
            </a:r>
          </a:p>
          <a:p>
            <a:endParaRPr lang="en-US" sz="3200" b="1" dirty="0">
              <a:latin typeface="Calibri" panose="020F0502020204030204" pitchFamily="34" charset="0"/>
              <a:cs typeface="Times New Roman" panose="02020603050405020304" pitchFamily="18" charset="0"/>
            </a:endParaRPr>
          </a:p>
          <a:p>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When you meet with God, you need to pray: </a:t>
            </a:r>
            <a:r>
              <a:rPr lang="en-US" sz="3200" b="1" i="1" kern="100" dirty="0">
                <a:effectLst/>
                <a:latin typeface="Calibri" panose="020F0502020204030204" pitchFamily="34" charset="0"/>
                <a:ea typeface="Calibri" panose="020F0502020204030204" pitchFamily="34" charset="0"/>
                <a:cs typeface="Times New Roman" panose="02020603050405020304" pitchFamily="18" charset="0"/>
              </a:rPr>
              <a:t>What is the plan for my family? What are you calling us to do? What are the important priorities from the Bible that we want to be the foundation of our family?</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rPr>
              <a:t> </a:t>
            </a:r>
            <a:endParaRPr lang="en-US" sz="3200" dirty="0"/>
          </a:p>
        </p:txBody>
      </p:sp>
    </p:spTree>
    <p:extLst>
      <p:ext uri="{BB962C8B-B14F-4D97-AF65-F5344CB8AC3E}">
        <p14:creationId xmlns:p14="http://schemas.microsoft.com/office/powerpoint/2010/main" val="8561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7355860"/>
          </a:xfrm>
          <a:prstGeom prst="rect">
            <a:avLst/>
          </a:prstGeom>
        </p:spPr>
        <p:txBody>
          <a:bodyPr wrap="square">
            <a:spAutoFit/>
          </a:bodyPr>
          <a:lstStyle/>
          <a:p>
            <a:r>
              <a:rPr lang="en-US" sz="3200" b="1" dirty="0">
                <a:solidFill>
                  <a:srgbClr val="000000"/>
                </a:solidFill>
                <a:effectLst/>
                <a:latin typeface="Calibri" panose="020F0502020204030204" pitchFamily="34" charset="0"/>
                <a:ea typeface="Calibri" panose="020F0502020204030204" pitchFamily="34" charset="0"/>
              </a:rPr>
              <a:t>We believe that God has primarily created our family for the following 4 reasons:</a:t>
            </a:r>
            <a:r>
              <a:rPr lang="en-US" sz="3200" b="1" dirty="0">
                <a:effectLst/>
              </a:rPr>
              <a:t> </a:t>
            </a:r>
          </a:p>
          <a:p>
            <a:endParaRPr lang="en-US" sz="2400" b="1" dirty="0"/>
          </a:p>
          <a:p>
            <a:pPr marL="342900" marR="0" lvl="0" indent="-342900" fontAlgn="base">
              <a:spcBef>
                <a:spcPts val="0"/>
              </a:spcBef>
              <a:spcAft>
                <a:spcPts val="0"/>
              </a:spcAft>
              <a:tabLst>
                <a:tab pos="457200" algn="l"/>
              </a:tabLst>
            </a:pPr>
            <a:r>
              <a:rPr lang="en-US" sz="3000" b="1" dirty="0">
                <a:solidFill>
                  <a:srgbClr val="000000"/>
                </a:solidFill>
                <a:effectLst/>
                <a:latin typeface="Calibri" panose="020F0502020204030204" pitchFamily="34" charset="0"/>
                <a:ea typeface="Times New Roman" panose="02020603050405020304" pitchFamily="18" charset="0"/>
              </a:rPr>
              <a:t>1. Fear the Lord and love him with all of hearts, minds, and bodies</a:t>
            </a:r>
            <a:endParaRPr lang="en-US" sz="3000" dirty="0">
              <a:effectLst/>
              <a:latin typeface="Times New Roman" panose="02020603050405020304" pitchFamily="18" charset="0"/>
              <a:ea typeface="Times New Roman" panose="02020603050405020304" pitchFamily="18" charset="0"/>
            </a:endParaRPr>
          </a:p>
          <a:p>
            <a:pPr marL="457200" marR="0" fontAlgn="base">
              <a:spcBef>
                <a:spcPts val="0"/>
              </a:spcBef>
              <a:spcAft>
                <a:spcPts val="0"/>
              </a:spcAft>
            </a:pPr>
            <a:r>
              <a:rPr lang="en-US" sz="3000" b="1" dirty="0">
                <a:solidFill>
                  <a:srgbClr val="000000"/>
                </a:solidFill>
                <a:effectLst/>
                <a:latin typeface="Calibri" panose="020F0502020204030204" pitchFamily="34" charset="0"/>
                <a:ea typeface="Times New Roman" panose="02020603050405020304" pitchFamily="18" charset="0"/>
              </a:rPr>
              <a:t>Examples… We will accomplish this by…</a:t>
            </a:r>
            <a:endParaRPr lang="en-US" sz="3000" dirty="0">
              <a:effectLst/>
              <a:latin typeface="Times New Roman" panose="02020603050405020304" pitchFamily="18" charset="0"/>
              <a:ea typeface="Times New Roman" panose="02020603050405020304" pitchFamily="18" charset="0"/>
            </a:endParaRPr>
          </a:p>
          <a:p>
            <a:pPr marL="342900" marR="0" lvl="0" indent="-342900" fontAlgn="base">
              <a:lnSpc>
                <a:spcPct val="200000"/>
              </a:lnSpc>
              <a:spcBef>
                <a:spcPts val="0"/>
              </a:spcBef>
              <a:spcAft>
                <a:spcPts val="0"/>
              </a:spcAft>
              <a:buFont typeface="+mj-lt"/>
              <a:buAutoNum type="alphaLcPeriod"/>
            </a:pPr>
            <a:r>
              <a:rPr lang="en-US" sz="3000" dirty="0">
                <a:solidFill>
                  <a:srgbClr val="000000"/>
                </a:solidFill>
                <a:effectLst/>
                <a:latin typeface="Calibri" panose="020F0502020204030204" pitchFamily="34" charset="0"/>
                <a:ea typeface="Times New Roman" panose="02020603050405020304" pitchFamily="18" charset="0"/>
              </a:rPr>
              <a:t>Loving the word  </a:t>
            </a:r>
            <a:endParaRPr lang="en-US" sz="3000" dirty="0">
              <a:effectLst/>
              <a:latin typeface="Times New Roman" panose="02020603050405020304" pitchFamily="18" charset="0"/>
              <a:ea typeface="Times New Roman" panose="02020603050405020304" pitchFamily="18" charset="0"/>
            </a:endParaRPr>
          </a:p>
          <a:p>
            <a:pPr marL="1028700" lvl="1" indent="-571500" fontAlgn="base">
              <a:lnSpc>
                <a:spcPct val="200000"/>
              </a:lnSpc>
              <a:buFont typeface="+mj-lt"/>
              <a:buAutoNum type="romanUcPeriod"/>
              <a:tabLst>
                <a:tab pos="914400" algn="l"/>
                <a:tab pos="914400" algn="l"/>
                <a:tab pos="914400" algn="l"/>
                <a:tab pos="914400" algn="l"/>
              </a:tabLst>
            </a:pPr>
            <a:r>
              <a:rPr lang="en-US" sz="3000" dirty="0">
                <a:solidFill>
                  <a:srgbClr val="000000"/>
                </a:solidFill>
                <a:effectLst/>
                <a:latin typeface="Calibri" panose="020F0502020204030204" pitchFamily="34" charset="0"/>
                <a:ea typeface="Times New Roman" panose="02020603050405020304" pitchFamily="18" charset="0"/>
              </a:rPr>
              <a:t>Family worship</a:t>
            </a:r>
            <a:r>
              <a:rPr lang="en-US" sz="3000" dirty="0">
                <a:effectLst/>
                <a:latin typeface="Times New Roman" panose="02020603050405020304" pitchFamily="18" charset="0"/>
                <a:ea typeface="Times New Roman" panose="02020603050405020304" pitchFamily="18" charset="0"/>
              </a:rPr>
              <a:t> </a:t>
            </a:r>
          </a:p>
          <a:p>
            <a:pPr marL="1028700" lvl="1" indent="-571500" fontAlgn="base">
              <a:lnSpc>
                <a:spcPct val="200000"/>
              </a:lnSpc>
              <a:buFont typeface="+mj-lt"/>
              <a:buAutoNum type="romanUcPeriod"/>
              <a:tabLst>
                <a:tab pos="914400" algn="l"/>
                <a:tab pos="914400" algn="l"/>
                <a:tab pos="914400" algn="l"/>
                <a:tab pos="914400" algn="l"/>
              </a:tabLst>
            </a:pPr>
            <a:r>
              <a:rPr lang="en-US" sz="3000" dirty="0">
                <a:solidFill>
                  <a:srgbClr val="000000"/>
                </a:solidFill>
                <a:effectLst/>
                <a:latin typeface="Calibri" panose="020F0502020204030204" pitchFamily="34" charset="0"/>
                <a:ea typeface="Times New Roman" panose="02020603050405020304" pitchFamily="18" charset="0"/>
              </a:rPr>
              <a:t>Studying the bible in school</a:t>
            </a:r>
            <a:r>
              <a:rPr lang="en-US" sz="3000" dirty="0">
                <a:effectLst/>
                <a:latin typeface="Times New Roman" panose="02020603050405020304" pitchFamily="18" charset="0"/>
                <a:ea typeface="Times New Roman" panose="02020603050405020304" pitchFamily="18" charset="0"/>
              </a:rPr>
              <a:t> </a:t>
            </a:r>
          </a:p>
          <a:p>
            <a:pPr marL="1028700" lvl="1" indent="-571500" fontAlgn="base">
              <a:lnSpc>
                <a:spcPct val="200000"/>
              </a:lnSpc>
              <a:buFont typeface="+mj-lt"/>
              <a:buAutoNum type="romanUcPeriod"/>
              <a:tabLst>
                <a:tab pos="914400" algn="l"/>
                <a:tab pos="914400" algn="l"/>
                <a:tab pos="914400" algn="l"/>
                <a:tab pos="914400" algn="l"/>
              </a:tabLst>
            </a:pPr>
            <a:r>
              <a:rPr lang="en-US" sz="3000" dirty="0">
                <a:solidFill>
                  <a:srgbClr val="000000"/>
                </a:solidFill>
                <a:effectLst/>
                <a:latin typeface="Calibri" panose="020F0502020204030204" pitchFamily="34" charset="0"/>
                <a:ea typeface="Times New Roman" panose="02020603050405020304" pitchFamily="18" charset="0"/>
              </a:rPr>
              <a:t>Personal devo times</a:t>
            </a:r>
            <a:r>
              <a:rPr lang="en-US" sz="3000" dirty="0">
                <a:effectLst/>
                <a:latin typeface="Times New Roman" panose="02020603050405020304" pitchFamily="18" charset="0"/>
                <a:ea typeface="Times New Roman" panose="02020603050405020304" pitchFamily="18" charset="0"/>
              </a:rPr>
              <a:t> </a:t>
            </a:r>
            <a:r>
              <a:rPr lang="en-US" sz="3000" dirty="0">
                <a:solidFill>
                  <a:srgbClr val="000000"/>
                </a:solidFill>
                <a:effectLst/>
                <a:latin typeface="Calibri" panose="020F0502020204030204" pitchFamily="34" charset="0"/>
                <a:ea typeface="Times New Roman" panose="02020603050405020304" pitchFamily="18" charset="0"/>
              </a:rPr>
              <a:t>Etc.</a:t>
            </a:r>
            <a:r>
              <a:rPr lang="en-US" sz="3000" dirty="0">
                <a:effectLst/>
                <a:latin typeface="Times New Roman" panose="02020603050405020304" pitchFamily="18" charset="0"/>
                <a:ea typeface="Times New Roman" panose="02020603050405020304" pitchFamily="18" charset="0"/>
              </a:rPr>
              <a:t> </a:t>
            </a:r>
            <a:r>
              <a:rPr lang="en-US" sz="3000" dirty="0">
                <a:solidFill>
                  <a:srgbClr val="000000"/>
                </a:solidFill>
                <a:effectLst/>
                <a:latin typeface="Calibri" panose="020F0502020204030204" pitchFamily="34" charset="0"/>
                <a:ea typeface="Times New Roman" panose="02020603050405020304" pitchFamily="18" charset="0"/>
              </a:rPr>
              <a:t>Worshiping together</a:t>
            </a:r>
            <a:endParaRPr lang="en-US" sz="3000" dirty="0">
              <a:effectLst/>
              <a:latin typeface="Times New Roman" panose="02020603050405020304" pitchFamily="18" charset="0"/>
              <a:ea typeface="Times New Roman" panose="02020603050405020304" pitchFamily="18" charset="0"/>
            </a:endParaRPr>
          </a:p>
          <a:p>
            <a:pPr marL="342900" marR="0" lvl="0" indent="-342900" fontAlgn="base">
              <a:lnSpc>
                <a:spcPct val="200000"/>
              </a:lnSpc>
              <a:spcBef>
                <a:spcPts val="0"/>
              </a:spcBef>
              <a:spcAft>
                <a:spcPts val="0"/>
              </a:spcAft>
              <a:buFont typeface="+mj-lt"/>
              <a:buAutoNum type="alphaLcPeriod"/>
              <a:tabLst>
                <a:tab pos="914400" algn="l"/>
                <a:tab pos="914400" algn="l"/>
                <a:tab pos="914400" algn="l"/>
                <a:tab pos="914400" algn="l"/>
              </a:tabLst>
            </a:pPr>
            <a:r>
              <a:rPr lang="en-US" sz="3000" dirty="0">
                <a:solidFill>
                  <a:srgbClr val="000000"/>
                </a:solidFill>
                <a:effectLst/>
                <a:latin typeface="Calibri" panose="020F0502020204030204" pitchFamily="34" charset="0"/>
                <a:ea typeface="Times New Roman" panose="02020603050405020304" pitchFamily="18" charset="0"/>
              </a:rPr>
              <a:t>Being physically fit</a:t>
            </a:r>
            <a:endParaRPr lang="en-US" sz="30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271300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426375"/>
          </a:xfrm>
          <a:prstGeom prst="rect">
            <a:avLst/>
          </a:prstGeom>
          <a:noFill/>
        </p:spPr>
        <p:txBody>
          <a:bodyPr wrap="square" rtlCol="0">
            <a:spAutoFit/>
          </a:bodyPr>
          <a:lstStyle/>
          <a:p>
            <a:pPr marR="0" lvl="0" fontAlgn="base">
              <a:lnSpc>
                <a:spcPct val="200000"/>
              </a:lnSpc>
              <a:spcBef>
                <a:spcPts val="0"/>
              </a:spcBef>
              <a:spcAft>
                <a:spcPts val="0"/>
              </a:spcAft>
              <a:tabLst>
                <a:tab pos="914400" algn="l"/>
                <a:tab pos="914400" algn="l"/>
                <a:tab pos="914400" algn="l"/>
                <a:tab pos="914400" algn="l"/>
              </a:tabLst>
            </a:pPr>
            <a:r>
              <a:rPr lang="en-US" sz="3000" b="1" dirty="0">
                <a:solidFill>
                  <a:srgbClr val="000000"/>
                </a:solidFill>
                <a:effectLst/>
                <a:latin typeface="Calibri" panose="020F0502020204030204" pitchFamily="34" charset="0"/>
                <a:ea typeface="Times New Roman" panose="02020603050405020304" pitchFamily="18" charset="0"/>
              </a:rPr>
              <a:t>c. Believing in God and pass down our faith in Jesus Christ from generation to generation until he returns</a:t>
            </a:r>
            <a:endParaRPr lang="en-US" sz="3000" dirty="0">
              <a:effectLst/>
              <a:latin typeface="Times New Roman" panose="02020603050405020304" pitchFamily="18" charset="0"/>
              <a:ea typeface="Times New Roman" panose="02020603050405020304" pitchFamily="18" charset="0"/>
            </a:endParaRPr>
          </a:p>
          <a:p>
            <a:pPr marR="0" lvl="0" fontAlgn="base">
              <a:lnSpc>
                <a:spcPct val="200000"/>
              </a:lnSpc>
              <a:spcBef>
                <a:spcPts val="0"/>
              </a:spcBef>
              <a:spcAft>
                <a:spcPts val="0"/>
              </a:spcAft>
              <a:tabLst>
                <a:tab pos="914400" algn="l"/>
                <a:tab pos="914400" algn="l"/>
                <a:tab pos="914400" algn="l"/>
                <a:tab pos="914400" algn="l"/>
              </a:tabLst>
            </a:pPr>
            <a:r>
              <a:rPr lang="en-US" sz="3000" dirty="0">
                <a:solidFill>
                  <a:srgbClr val="000000"/>
                </a:solidFill>
                <a:effectLst/>
                <a:latin typeface="Calibri" panose="020F0502020204030204" pitchFamily="34" charset="0"/>
                <a:ea typeface="Times New Roman" panose="02020603050405020304" pitchFamily="18" charset="0"/>
              </a:rPr>
              <a:t>d. Being thankful</a:t>
            </a:r>
            <a:endParaRPr lang="en-US" sz="3000" dirty="0">
              <a:effectLst/>
              <a:latin typeface="Times New Roman" panose="02020603050405020304" pitchFamily="18" charset="0"/>
              <a:ea typeface="Times New Roman" panose="02020603050405020304" pitchFamily="18" charset="0"/>
            </a:endParaRPr>
          </a:p>
          <a:p>
            <a:pPr marL="0" marR="0" lvl="1" indent="-285750" fontAlgn="base">
              <a:lnSpc>
                <a:spcPct val="200000"/>
              </a:lnSpc>
              <a:spcBef>
                <a:spcPts val="0"/>
              </a:spcBef>
              <a:spcAft>
                <a:spcPts val="0"/>
              </a:spcAft>
              <a:tabLst>
                <a:tab pos="914400" algn="l"/>
                <a:tab pos="914400" algn="l"/>
                <a:tab pos="914400" algn="l"/>
                <a:tab pos="914400" algn="l"/>
              </a:tabLst>
            </a:pPr>
            <a:r>
              <a:rPr lang="en-US" sz="3000" dirty="0">
                <a:solidFill>
                  <a:srgbClr val="000000"/>
                </a:solidFill>
                <a:effectLst/>
                <a:latin typeface="Calibri" panose="020F0502020204030204" pitchFamily="34" charset="0"/>
                <a:ea typeface="Times New Roman" panose="02020603050405020304" pitchFamily="18" charset="0"/>
              </a:rPr>
              <a:t>e. Being humble</a:t>
            </a:r>
            <a:endParaRPr lang="en-US" sz="3000" dirty="0">
              <a:effectLst/>
              <a:latin typeface="Times New Roman" panose="02020603050405020304" pitchFamily="18" charset="0"/>
              <a:ea typeface="Times New Roman" panose="02020603050405020304" pitchFamily="18" charset="0"/>
            </a:endParaRPr>
          </a:p>
          <a:p>
            <a:pPr marL="1028700" marR="0" lvl="1" indent="-571500" fontAlgn="base">
              <a:lnSpc>
                <a:spcPct val="200000"/>
              </a:lnSpc>
              <a:spcBef>
                <a:spcPts val="0"/>
              </a:spcBef>
              <a:spcAft>
                <a:spcPts val="0"/>
              </a:spcAft>
              <a:buFont typeface="+mj-lt"/>
              <a:buAutoNum type="romanUcPeriod"/>
              <a:tabLst>
                <a:tab pos="914400" algn="l"/>
                <a:tab pos="914400" algn="l"/>
                <a:tab pos="914400" algn="l"/>
                <a:tab pos="914400" algn="l"/>
                <a:tab pos="914400" algn="l"/>
              </a:tabLst>
            </a:pPr>
            <a:r>
              <a:rPr lang="en-US" sz="3000" dirty="0">
                <a:solidFill>
                  <a:srgbClr val="000000"/>
                </a:solidFill>
                <a:effectLst/>
                <a:latin typeface="Calibri" panose="020F0502020204030204" pitchFamily="34" charset="0"/>
                <a:ea typeface="Times New Roman" panose="02020603050405020304" pitchFamily="18" charset="0"/>
              </a:rPr>
              <a:t>Living in prayerful dependence on the Lord</a:t>
            </a:r>
            <a:endParaRPr lang="en-US" sz="3000" dirty="0">
              <a:effectLst/>
              <a:latin typeface="Times New Roman" panose="02020603050405020304" pitchFamily="18" charset="0"/>
              <a:ea typeface="Times New Roman" panose="02020603050405020304" pitchFamily="18" charset="0"/>
            </a:endParaRPr>
          </a:p>
          <a:p>
            <a:pPr marL="1028700" marR="0" lvl="1" indent="-571500" fontAlgn="base">
              <a:lnSpc>
                <a:spcPct val="200000"/>
              </a:lnSpc>
              <a:spcBef>
                <a:spcPts val="0"/>
              </a:spcBef>
              <a:spcAft>
                <a:spcPts val="0"/>
              </a:spcAft>
              <a:buFont typeface="+mj-lt"/>
              <a:buAutoNum type="romanUcPeriod"/>
              <a:tabLst>
                <a:tab pos="914400" algn="l"/>
                <a:tab pos="914400" algn="l"/>
                <a:tab pos="914400" algn="l"/>
                <a:tab pos="914400" algn="l"/>
                <a:tab pos="914400" algn="l"/>
              </a:tabLst>
            </a:pPr>
            <a:r>
              <a:rPr lang="en-US" sz="3000" dirty="0">
                <a:solidFill>
                  <a:srgbClr val="000000"/>
                </a:solidFill>
                <a:effectLst/>
                <a:latin typeface="Calibri" panose="020F0502020204030204" pitchFamily="34" charset="0"/>
                <a:ea typeface="Times New Roman" panose="02020603050405020304" pitchFamily="18" charset="0"/>
              </a:rPr>
              <a:t>Confessing our sin struggles and submitting to accountability</a:t>
            </a:r>
            <a:endParaRPr lang="en-US" sz="3000" dirty="0">
              <a:effectLst/>
              <a:latin typeface="Times New Roman" panose="02020603050405020304" pitchFamily="18" charset="0"/>
              <a:ea typeface="Times New Roman" panose="02020603050405020304" pitchFamily="18" charset="0"/>
            </a:endParaRPr>
          </a:p>
          <a:p>
            <a:pPr marL="342900" marR="0" lvl="0" indent="-342900" fontAlgn="base">
              <a:lnSpc>
                <a:spcPct val="200000"/>
              </a:lnSpc>
              <a:spcBef>
                <a:spcPts val="0"/>
              </a:spcBef>
              <a:spcAft>
                <a:spcPts val="0"/>
              </a:spcAft>
              <a:buFont typeface="+mj-lt"/>
              <a:buAutoNum type="alphaLcPeriod"/>
              <a:tabLst>
                <a:tab pos="914400" algn="l"/>
                <a:tab pos="914400" algn="l"/>
                <a:tab pos="914400" algn="l"/>
                <a:tab pos="914400" algn="l"/>
              </a:tabLst>
            </a:pPr>
            <a:r>
              <a:rPr lang="en-US" sz="3000" dirty="0">
                <a:solidFill>
                  <a:srgbClr val="000000"/>
                </a:solidFill>
                <a:effectLst/>
                <a:latin typeface="Calibri" panose="020F0502020204030204" pitchFamily="34" charset="0"/>
                <a:ea typeface="Times New Roman" panose="02020603050405020304" pitchFamily="18" charset="0"/>
              </a:rPr>
              <a:t>Keeping our minds and bodies sexually pure</a:t>
            </a:r>
            <a:endParaRPr lang="en-US" sz="3200" dirty="0"/>
          </a:p>
        </p:txBody>
      </p:sp>
    </p:spTree>
    <p:extLst>
      <p:ext uri="{BB962C8B-B14F-4D97-AF65-F5344CB8AC3E}">
        <p14:creationId xmlns:p14="http://schemas.microsoft.com/office/powerpoint/2010/main" val="121845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115733</TotalTime>
  <Words>1475</Words>
  <Application>Microsoft Macintosh PowerPoint</Application>
  <PresentationFormat>Widescreen</PresentationFormat>
  <Paragraphs>98</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Men’s Roles in the Church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Kings 16</dc:title>
  <dc:creator>Samuel Nelson</dc:creator>
  <cp:lastModifiedBy>Samuel Nelson</cp:lastModifiedBy>
  <cp:revision>63</cp:revision>
  <dcterms:created xsi:type="dcterms:W3CDTF">2024-07-06T13:03:11Z</dcterms:created>
  <dcterms:modified xsi:type="dcterms:W3CDTF">2024-11-05T19:52:40Z</dcterms:modified>
</cp:coreProperties>
</file>