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79" r:id="rId3"/>
    <p:sldId id="276" r:id="rId4"/>
    <p:sldId id="259" r:id="rId5"/>
    <p:sldId id="260" r:id="rId6"/>
    <p:sldId id="262" r:id="rId7"/>
    <p:sldId id="261" r:id="rId8"/>
    <p:sldId id="278" r:id="rId9"/>
    <p:sldId id="281" r:id="rId10"/>
    <p:sldId id="282" r:id="rId11"/>
    <p:sldId id="283" r:id="rId12"/>
    <p:sldId id="284" r:id="rId13"/>
    <p:sldId id="285" r:id="rId14"/>
    <p:sldId id="286" r:id="rId15"/>
    <p:sldId id="287" r:id="rId16"/>
    <p:sldId id="289" r:id="rId17"/>
    <p:sldId id="290" r:id="rId18"/>
    <p:sldId id="291" r:id="rId19"/>
    <p:sldId id="292" r:id="rId20"/>
    <p:sldId id="293" r:id="rId21"/>
    <p:sldId id="294"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3"/>
    <p:restoredTop sz="94580"/>
  </p:normalViewPr>
  <p:slideViewPr>
    <p:cSldViewPr snapToGrid="0" snapToObjects="1">
      <p:cViewPr varScale="1">
        <p:scale>
          <a:sx n="121" d="100"/>
          <a:sy n="121" d="100"/>
        </p:scale>
        <p:origin x="1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5C0B4-4A8E-934B-B40B-FF99C39B8BEC}" type="datetimeFigureOut">
              <a:rPr lang="en-US" smtClean="0"/>
              <a:t>8/18/24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A46E40-478B-3344-ADDD-C17F75AB19B9}" type="slidenum">
              <a:rPr lang="en-US" smtClean="0"/>
              <a:t>‹#›</a:t>
            </a:fld>
            <a:endParaRPr lang="en-US"/>
          </a:p>
        </p:txBody>
      </p:sp>
    </p:spTree>
    <p:extLst>
      <p:ext uri="{BB962C8B-B14F-4D97-AF65-F5344CB8AC3E}">
        <p14:creationId xmlns:p14="http://schemas.microsoft.com/office/powerpoint/2010/main" val="90062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A46E40-478B-3344-ADDD-C17F75AB19B9}" type="slidenum">
              <a:rPr lang="en-US" smtClean="0"/>
              <a:t>6</a:t>
            </a:fld>
            <a:endParaRPr lang="en-US"/>
          </a:p>
        </p:txBody>
      </p:sp>
    </p:spTree>
    <p:extLst>
      <p:ext uri="{BB962C8B-B14F-4D97-AF65-F5344CB8AC3E}">
        <p14:creationId xmlns:p14="http://schemas.microsoft.com/office/powerpoint/2010/main" val="285083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A46E40-478B-3344-ADDD-C17F75AB19B9}" type="slidenum">
              <a:rPr lang="en-US" smtClean="0"/>
              <a:t>7</a:t>
            </a:fld>
            <a:endParaRPr lang="en-US"/>
          </a:p>
        </p:txBody>
      </p:sp>
    </p:spTree>
    <p:extLst>
      <p:ext uri="{BB962C8B-B14F-4D97-AF65-F5344CB8AC3E}">
        <p14:creationId xmlns:p14="http://schemas.microsoft.com/office/powerpoint/2010/main" val="62265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A46E40-478B-3344-ADDD-C17F75AB19B9}" type="slidenum">
              <a:rPr lang="en-US" smtClean="0"/>
              <a:t>8</a:t>
            </a:fld>
            <a:endParaRPr lang="en-US"/>
          </a:p>
        </p:txBody>
      </p:sp>
    </p:spTree>
    <p:extLst>
      <p:ext uri="{BB962C8B-B14F-4D97-AF65-F5344CB8AC3E}">
        <p14:creationId xmlns:p14="http://schemas.microsoft.com/office/powerpoint/2010/main" val="171575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B899C-6CCD-2F4F-B932-7719410599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AFC982-E93F-C244-8C1F-03A7D9F0DA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E30D28-79F1-AD40-9187-8996EA0ADAF1}"/>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5" name="Footer Placeholder 4">
            <a:extLst>
              <a:ext uri="{FF2B5EF4-FFF2-40B4-BE49-F238E27FC236}">
                <a16:creationId xmlns:a16="http://schemas.microsoft.com/office/drawing/2014/main" id="{6B07CEFA-A267-AA44-849F-F79D9292B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AE4F9-F043-A14C-BE58-E64595ACDEAF}"/>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343016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553B-C603-0E4E-A2BC-CAFB44B810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6B5A52-60CB-9E40-BBC9-9AFE76A141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CD50A-A7A3-9146-BB88-D93E1DAAE1F8}"/>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5" name="Footer Placeholder 4">
            <a:extLst>
              <a:ext uri="{FF2B5EF4-FFF2-40B4-BE49-F238E27FC236}">
                <a16:creationId xmlns:a16="http://schemas.microsoft.com/office/drawing/2014/main" id="{C51C5070-2467-DD4D-8E30-AF3A599CD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B958A-A84C-4D40-A51E-4681E3FA3905}"/>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447538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4EEFC5-C910-C046-9886-F5B22E5250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A319BA-D8BA-0E43-9EB1-FDF71E6BB7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65725-8260-584C-876F-875B9CE690BE}"/>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5" name="Footer Placeholder 4">
            <a:extLst>
              <a:ext uri="{FF2B5EF4-FFF2-40B4-BE49-F238E27FC236}">
                <a16:creationId xmlns:a16="http://schemas.microsoft.com/office/drawing/2014/main" id="{809731B2-2020-DC4A-BF08-AAFF55658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04379-1DF7-F04C-9BBB-F73514B397F5}"/>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167254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D0E03-675A-894C-B624-41ECE27CA1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DDEEB7-A978-CD41-BE8C-A5BF363FB3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909DF-18D7-AC41-B4AB-E2C7C944AA7F}"/>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5" name="Footer Placeholder 4">
            <a:extLst>
              <a:ext uri="{FF2B5EF4-FFF2-40B4-BE49-F238E27FC236}">
                <a16:creationId xmlns:a16="http://schemas.microsoft.com/office/drawing/2014/main" id="{2F686481-C8BE-FE45-90D7-00443434A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9DE00-5413-744E-8EF6-59F8857B78F9}"/>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414735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AD9B-618F-BD44-9A31-8263BEFC1A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404901-4321-D54A-8D8E-0C10C7E176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1D5458-088E-4A44-ABBB-3AEDA673058B}"/>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5" name="Footer Placeholder 4">
            <a:extLst>
              <a:ext uri="{FF2B5EF4-FFF2-40B4-BE49-F238E27FC236}">
                <a16:creationId xmlns:a16="http://schemas.microsoft.com/office/drawing/2014/main" id="{AAFF7033-9FEF-AB43-B9F8-101F306DD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AAACD-087C-314A-9FD2-3A5220C10D4D}"/>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119187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2CE85-F728-E642-A80D-1333D45715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C0D27E-F9CD-6249-A2C0-5C825FDFEE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459A3A-2B86-504C-A3CD-65E93FDBB3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EBEE0A-5009-0149-8094-26D6822C9B8E}"/>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6" name="Footer Placeholder 5">
            <a:extLst>
              <a:ext uri="{FF2B5EF4-FFF2-40B4-BE49-F238E27FC236}">
                <a16:creationId xmlns:a16="http://schemas.microsoft.com/office/drawing/2014/main" id="{897D2603-EC9D-9B42-897F-38114B4D15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429989-71C4-8048-BD5C-5C30692D51F4}"/>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8707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3BE98-EB37-A14A-976B-50E1B5B31D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85BE6E-151A-AF47-BB21-871734287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22BAB0-ED6E-664F-A271-2F2422551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5C916A-EEC4-FD4D-A50F-50352B86FF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CD5B8-76EE-8D4F-A8C2-21911EEFE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F1584B-C458-F240-A054-7681C20601B1}"/>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8" name="Footer Placeholder 7">
            <a:extLst>
              <a:ext uri="{FF2B5EF4-FFF2-40B4-BE49-F238E27FC236}">
                <a16:creationId xmlns:a16="http://schemas.microsoft.com/office/drawing/2014/main" id="{D8A92BED-7EAA-9D41-BB6B-33181453DF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F44CD3-A0B8-014A-BCB7-E93D0BCB1695}"/>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216003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27FE-7173-AD40-9C67-D6C6ABEE58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572540-0A8C-1448-A19C-8854CA7394DE}"/>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4" name="Footer Placeholder 3">
            <a:extLst>
              <a:ext uri="{FF2B5EF4-FFF2-40B4-BE49-F238E27FC236}">
                <a16:creationId xmlns:a16="http://schemas.microsoft.com/office/drawing/2014/main" id="{719AFDD9-5766-FE46-AD6B-627E9E4240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3CBB8A-B904-244D-AE61-6F153BA7105C}"/>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247926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E12D-AC9B-5C4F-B6CF-FB9178B8A401}"/>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3" name="Footer Placeholder 2">
            <a:extLst>
              <a:ext uri="{FF2B5EF4-FFF2-40B4-BE49-F238E27FC236}">
                <a16:creationId xmlns:a16="http://schemas.microsoft.com/office/drawing/2014/main" id="{0CBE377B-45E1-7246-9804-AE7587AE8C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80FC23-F084-C648-B4F1-5EF03D45E1CB}"/>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199047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B628-EB93-4240-9A9A-19981A1B1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838191-872C-6541-974B-072E2B02D0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B63BC1-8CBE-3143-9019-E40AF62909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FFD05-E6E2-E943-B346-7D47C4B43DF8}"/>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6" name="Footer Placeholder 5">
            <a:extLst>
              <a:ext uri="{FF2B5EF4-FFF2-40B4-BE49-F238E27FC236}">
                <a16:creationId xmlns:a16="http://schemas.microsoft.com/office/drawing/2014/main" id="{B5B1D3E4-75FC-3A42-BEE2-7EA4FF853F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D2F02B-7C6E-0948-86D6-CEB86A383ADF}"/>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100131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4FAB5-6A18-4C44-94C2-A40A2A216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CEEA47-F3DB-394D-A2E1-772B3793B3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1F441E-D984-3042-83E6-1DD112456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255CE-3CA3-D146-BCF7-2C67A92A0C34}"/>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6" name="Footer Placeholder 5">
            <a:extLst>
              <a:ext uri="{FF2B5EF4-FFF2-40B4-BE49-F238E27FC236}">
                <a16:creationId xmlns:a16="http://schemas.microsoft.com/office/drawing/2014/main" id="{86F5D391-CFEC-E346-BBD9-D5A36FEB9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474BF-101D-4647-86B7-39F3F6A05D08}"/>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427438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139A6-0129-F24F-AF5B-3DC5728CDD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9F2BE-D162-9A45-B8DB-EF4005414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6A9CA4-3C0D-EE4F-B371-070D72C76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0A7EDD-D481-494B-9624-E9C512117830}" type="datetimeFigureOut">
              <a:rPr lang="en-US" smtClean="0"/>
              <a:t>8/18/24</a:t>
            </a:fld>
            <a:endParaRPr lang="en-US"/>
          </a:p>
        </p:txBody>
      </p:sp>
      <p:sp>
        <p:nvSpPr>
          <p:cNvPr id="5" name="Footer Placeholder 4">
            <a:extLst>
              <a:ext uri="{FF2B5EF4-FFF2-40B4-BE49-F238E27FC236}">
                <a16:creationId xmlns:a16="http://schemas.microsoft.com/office/drawing/2014/main" id="{E59C6C66-8E87-E74C-9A5D-EE9313345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8B3F2-F1EE-0943-A405-95EE69646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7351B-DB66-794B-9D8B-79AE9F7B2FF3}" type="slidenum">
              <a:rPr lang="en-US" smtClean="0"/>
              <a:t>‹#›</a:t>
            </a:fld>
            <a:endParaRPr lang="en-US"/>
          </a:p>
        </p:txBody>
      </p:sp>
    </p:spTree>
    <p:extLst>
      <p:ext uri="{BB962C8B-B14F-4D97-AF65-F5344CB8AC3E}">
        <p14:creationId xmlns:p14="http://schemas.microsoft.com/office/powerpoint/2010/main" val="3221125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EB46-83D7-A647-95BB-48D719FB88DE}"/>
              </a:ext>
            </a:extLst>
          </p:cNvPr>
          <p:cNvSpPr>
            <a:spLocks noGrp="1"/>
          </p:cNvSpPr>
          <p:nvPr>
            <p:ph type="ctrTitle"/>
          </p:nvPr>
        </p:nvSpPr>
        <p:spPr/>
        <p:txBody>
          <a:bodyPr/>
          <a:lstStyle/>
          <a:p>
            <a:r>
              <a:rPr lang="en-US" dirty="0"/>
              <a:t>Women’s Roles in the Church</a:t>
            </a:r>
          </a:p>
        </p:txBody>
      </p:sp>
      <p:sp>
        <p:nvSpPr>
          <p:cNvPr id="3" name="Subtitle 2">
            <a:extLst>
              <a:ext uri="{FF2B5EF4-FFF2-40B4-BE49-F238E27FC236}">
                <a16:creationId xmlns:a16="http://schemas.microsoft.com/office/drawing/2014/main" id="{327C261E-501C-E742-A503-6AEEE2697574}"/>
              </a:ext>
            </a:extLst>
          </p:cNvPr>
          <p:cNvSpPr>
            <a:spLocks noGrp="1"/>
          </p:cNvSpPr>
          <p:nvPr>
            <p:ph type="subTitle" idx="1"/>
          </p:nvPr>
        </p:nvSpPr>
        <p:spPr/>
        <p:txBody>
          <a:bodyPr/>
          <a:lstStyle/>
          <a:p>
            <a:r>
              <a:rPr lang="en-US" dirty="0"/>
              <a:t>Part 3</a:t>
            </a:r>
          </a:p>
        </p:txBody>
      </p:sp>
    </p:spTree>
    <p:extLst>
      <p:ext uri="{BB962C8B-B14F-4D97-AF65-F5344CB8AC3E}">
        <p14:creationId xmlns:p14="http://schemas.microsoft.com/office/powerpoint/2010/main" val="62429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2554545"/>
          </a:xfrm>
          <a:prstGeom prst="rect">
            <a:avLst/>
          </a:prstGeom>
          <a:noFill/>
        </p:spPr>
        <p:txBody>
          <a:bodyPr wrap="square" rtlCol="0">
            <a:spAutoFit/>
          </a:bodyPr>
          <a:lstStyle/>
          <a:p>
            <a:r>
              <a:rPr lang="en-US" sz="3200" dirty="0"/>
              <a:t>Clarification: if submission means to obey or honor a request, then husbands will submit to their wives regularly as this demonstrates that they love their wives and are willing to meet their needs. </a:t>
            </a:r>
            <a:r>
              <a:rPr lang="en-US" sz="3200" u="sng" dirty="0"/>
              <a:t>But this does not mean that their roles are reversed and that man is not given the role to lead his wife as a general rule</a:t>
            </a:r>
            <a:r>
              <a:rPr lang="en-US" sz="3200" dirty="0"/>
              <a:t>.</a:t>
            </a:r>
          </a:p>
        </p:txBody>
      </p:sp>
    </p:spTree>
    <p:extLst>
      <p:ext uri="{BB962C8B-B14F-4D97-AF65-F5344CB8AC3E}">
        <p14:creationId xmlns:p14="http://schemas.microsoft.com/office/powerpoint/2010/main" val="4096796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3046988"/>
          </a:xfrm>
          <a:prstGeom prst="rect">
            <a:avLst/>
          </a:prstGeom>
          <a:noFill/>
        </p:spPr>
        <p:txBody>
          <a:bodyPr wrap="square" rtlCol="0">
            <a:spAutoFit/>
          </a:bodyPr>
          <a:lstStyle/>
          <a:p>
            <a:r>
              <a:rPr lang="en-US" sz="3200" dirty="0"/>
              <a:t>John 15:4–5 (ESV) </a:t>
            </a:r>
          </a:p>
          <a:p>
            <a:r>
              <a:rPr lang="en-US" sz="3200" baseline="30000" dirty="0"/>
              <a:t>4</a:t>
            </a:r>
            <a:r>
              <a:rPr lang="en-US" sz="3200" dirty="0"/>
              <a:t>Abide in me, and I in you. As the branch cannot bear fruit by itself, unless it abides in the vine, neither can you, unless you abide in me. </a:t>
            </a:r>
          </a:p>
          <a:p>
            <a:r>
              <a:rPr lang="en-US" sz="3200" baseline="30000" dirty="0"/>
              <a:t>5</a:t>
            </a:r>
            <a:r>
              <a:rPr lang="en-US" sz="3200" dirty="0"/>
              <a:t>I am the vine; you are the branches. Whoever abides in me and I in him, he it is that bears much fruit, </a:t>
            </a:r>
            <a:r>
              <a:rPr lang="en-US" sz="3200" u="sng" dirty="0"/>
              <a:t>for apart from me you can do nothing</a:t>
            </a:r>
            <a:r>
              <a:rPr lang="en-US" sz="3200" dirty="0"/>
              <a:t>. </a:t>
            </a:r>
          </a:p>
        </p:txBody>
      </p:sp>
    </p:spTree>
    <p:extLst>
      <p:ext uri="{BB962C8B-B14F-4D97-AF65-F5344CB8AC3E}">
        <p14:creationId xmlns:p14="http://schemas.microsoft.com/office/powerpoint/2010/main" val="4197310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3046988"/>
          </a:xfrm>
          <a:prstGeom prst="rect">
            <a:avLst/>
          </a:prstGeom>
          <a:noFill/>
        </p:spPr>
        <p:txBody>
          <a:bodyPr wrap="square" rtlCol="0">
            <a:spAutoFit/>
          </a:bodyPr>
          <a:lstStyle/>
          <a:p>
            <a:pPr lvl="0"/>
            <a:r>
              <a:rPr lang="en-US" sz="3200" dirty="0"/>
              <a:t>Titus 2:3–5 (ESV) </a:t>
            </a:r>
          </a:p>
          <a:p>
            <a:pPr lvl="0"/>
            <a:r>
              <a:rPr lang="en-US" sz="3200" baseline="30000" dirty="0"/>
              <a:t>3</a:t>
            </a:r>
            <a:r>
              <a:rPr lang="en-US" sz="3200" u="sng" dirty="0"/>
              <a:t>Older women</a:t>
            </a:r>
            <a:r>
              <a:rPr lang="en-US" sz="3200" dirty="0"/>
              <a:t> likewise are to be reverent in behavior, not slanderers or slaves to much wine. They are to teach what is good, </a:t>
            </a:r>
          </a:p>
          <a:p>
            <a:pPr lvl="0"/>
            <a:r>
              <a:rPr lang="en-US" sz="3200" baseline="30000" dirty="0"/>
              <a:t>4</a:t>
            </a:r>
            <a:r>
              <a:rPr lang="en-US" sz="3200" dirty="0"/>
              <a:t>and so </a:t>
            </a:r>
            <a:r>
              <a:rPr lang="en-US" sz="3200" u="sng" dirty="0"/>
              <a:t>train the young women</a:t>
            </a:r>
            <a:r>
              <a:rPr lang="en-US" sz="3200" dirty="0"/>
              <a:t> to love their husbands and children, </a:t>
            </a:r>
          </a:p>
          <a:p>
            <a:pPr lvl="0"/>
            <a:r>
              <a:rPr lang="en-US" sz="3200" baseline="30000" dirty="0"/>
              <a:t>5</a:t>
            </a:r>
            <a:r>
              <a:rPr lang="en-US" sz="3200" dirty="0"/>
              <a:t>to be self-controlled, pure, working at home, kind, and submissive to their own husbands, that the word of God may not be reviled. </a:t>
            </a:r>
          </a:p>
        </p:txBody>
      </p:sp>
    </p:spTree>
    <p:extLst>
      <p:ext uri="{BB962C8B-B14F-4D97-AF65-F5344CB8AC3E}">
        <p14:creationId xmlns:p14="http://schemas.microsoft.com/office/powerpoint/2010/main" val="2057515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6001643"/>
          </a:xfrm>
          <a:prstGeom prst="rect">
            <a:avLst/>
          </a:prstGeom>
          <a:noFill/>
        </p:spPr>
        <p:txBody>
          <a:bodyPr wrap="square" rtlCol="0">
            <a:spAutoFit/>
          </a:bodyPr>
          <a:lstStyle/>
          <a:p>
            <a:pPr lvl="0"/>
            <a:r>
              <a:rPr lang="en-US" sz="3200" dirty="0"/>
              <a:t>Submission is a “</a:t>
            </a:r>
            <a:r>
              <a:rPr lang="en-US" sz="3200" i="1" dirty="0"/>
              <a:t>disposition</a:t>
            </a:r>
            <a:r>
              <a:rPr lang="en-US" sz="3200" dirty="0"/>
              <a:t> to yield [or nature which yields] to the husband’s authority and an </a:t>
            </a:r>
            <a:r>
              <a:rPr lang="en-US" sz="3200" i="1" dirty="0"/>
              <a:t>inclination</a:t>
            </a:r>
            <a:r>
              <a:rPr lang="en-US" sz="3200" dirty="0"/>
              <a:t> to follow his leadership.”</a:t>
            </a:r>
          </a:p>
          <a:p>
            <a:pPr lvl="0"/>
            <a:endParaRPr lang="en-US" sz="3200" dirty="0"/>
          </a:p>
          <a:p>
            <a:r>
              <a:rPr lang="en-US" sz="3200" dirty="0"/>
              <a:t>Speaking of Abigail in the Bible (1 Samuel 25), John Piper comments that,</a:t>
            </a:r>
          </a:p>
          <a:p>
            <a:r>
              <a:rPr lang="en-US" sz="3200" dirty="0"/>
              <a:t>“She exerted great influence over David and changed the course of his life; but she did it with amazing restraint and submissiveness and discretion.”</a:t>
            </a:r>
          </a:p>
          <a:p>
            <a:endParaRPr lang="en-US" sz="3200" dirty="0"/>
          </a:p>
          <a:p>
            <a:r>
              <a:rPr lang="en-US" sz="3200" dirty="0"/>
              <a:t>Piper goes on to say that, “A wife who ‘comes on strong’ with her advice will probably drive a husband into passive silence, or into active anger.”</a:t>
            </a:r>
          </a:p>
        </p:txBody>
      </p:sp>
    </p:spTree>
    <p:extLst>
      <p:ext uri="{BB962C8B-B14F-4D97-AF65-F5344CB8AC3E}">
        <p14:creationId xmlns:p14="http://schemas.microsoft.com/office/powerpoint/2010/main" val="3703587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5693866"/>
          </a:xfrm>
          <a:prstGeom prst="rect">
            <a:avLst/>
          </a:prstGeom>
          <a:noFill/>
        </p:spPr>
        <p:txBody>
          <a:bodyPr wrap="square" rtlCol="0">
            <a:spAutoFit/>
          </a:bodyPr>
          <a:lstStyle/>
          <a:p>
            <a:pPr lvl="0"/>
            <a:r>
              <a:rPr lang="en-US" sz="2800" dirty="0"/>
              <a:t>Can she work outside the home? YES, but these questions should be carefully thought through:</a:t>
            </a:r>
          </a:p>
          <a:p>
            <a:pPr lvl="0"/>
            <a:endParaRPr lang="en-US" sz="2800" dirty="0"/>
          </a:p>
          <a:p>
            <a:pPr lvl="1"/>
            <a:r>
              <a:rPr lang="en-US" sz="2800" dirty="0"/>
              <a:t>If she works, is she able to love Christ, prioritize caring for her husband and children and be a faithful church member?</a:t>
            </a:r>
          </a:p>
          <a:p>
            <a:pPr lvl="1"/>
            <a:endParaRPr lang="en-US" sz="2800" dirty="0"/>
          </a:p>
          <a:p>
            <a:pPr lvl="1"/>
            <a:r>
              <a:rPr lang="en-US" sz="2800" dirty="0"/>
              <a:t>Does she have enough time and energy to do all things well?</a:t>
            </a:r>
          </a:p>
          <a:p>
            <a:pPr lvl="1"/>
            <a:endParaRPr lang="en-US" sz="2800" dirty="0"/>
          </a:p>
          <a:p>
            <a:pPr lvl="1"/>
            <a:r>
              <a:rPr lang="en-US" sz="2800" dirty="0"/>
              <a:t>Why is she going to work?</a:t>
            </a:r>
          </a:p>
          <a:p>
            <a:pPr lvl="2"/>
            <a:r>
              <a:rPr lang="en-US" sz="2800" dirty="0"/>
              <a:t>Help provide for the family?</a:t>
            </a:r>
          </a:p>
          <a:p>
            <a:pPr lvl="2"/>
            <a:r>
              <a:rPr lang="en-US" sz="2800" dirty="0"/>
              <a:t>To live an affluent lifestyle?</a:t>
            </a:r>
          </a:p>
          <a:p>
            <a:pPr lvl="2"/>
            <a:r>
              <a:rPr lang="en-US" sz="2800" dirty="0"/>
              <a:t>Because she is discontent with her identity?</a:t>
            </a:r>
          </a:p>
          <a:p>
            <a:pPr lvl="2"/>
            <a:endParaRPr lang="en-US" sz="2800" dirty="0"/>
          </a:p>
        </p:txBody>
      </p:sp>
    </p:spTree>
    <p:extLst>
      <p:ext uri="{BB962C8B-B14F-4D97-AF65-F5344CB8AC3E}">
        <p14:creationId xmlns:p14="http://schemas.microsoft.com/office/powerpoint/2010/main" val="295242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4401205"/>
          </a:xfrm>
          <a:prstGeom prst="rect">
            <a:avLst/>
          </a:prstGeom>
          <a:noFill/>
        </p:spPr>
        <p:txBody>
          <a:bodyPr wrap="square" rtlCol="0">
            <a:spAutoFit/>
          </a:bodyPr>
          <a:lstStyle/>
          <a:p>
            <a:pPr lvl="2"/>
            <a:r>
              <a:rPr lang="en-US" sz="2800" dirty="0"/>
              <a:t>Does her husband want/need her to work?</a:t>
            </a:r>
          </a:p>
          <a:p>
            <a:pPr lvl="3"/>
            <a:r>
              <a:rPr lang="en-US" sz="2800" dirty="0"/>
              <a:t>Husbands should love and support their wives as much as possible. But if the wife is wanting to add to her primary responsibilities of serving her husband and nurturing her children and it is causing too much stress on the family, then the husband needs to lead in a different direction. What about the woman’s dreams and her career? Or, what about the needs of the ministry?</a:t>
            </a:r>
          </a:p>
          <a:p>
            <a:pPr lvl="3"/>
            <a:endParaRPr lang="en-US" sz="2800" dirty="0"/>
          </a:p>
          <a:p>
            <a:pPr lvl="3"/>
            <a:r>
              <a:rPr lang="en-US" sz="2800" dirty="0"/>
              <a:t>In response, what about the glory of God and the direction that God is leading the family?</a:t>
            </a:r>
            <a:endParaRPr lang="en-US" sz="3200" dirty="0"/>
          </a:p>
        </p:txBody>
      </p:sp>
    </p:spTree>
    <p:extLst>
      <p:ext uri="{BB962C8B-B14F-4D97-AF65-F5344CB8AC3E}">
        <p14:creationId xmlns:p14="http://schemas.microsoft.com/office/powerpoint/2010/main" val="1875791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6001643"/>
          </a:xfrm>
          <a:prstGeom prst="rect">
            <a:avLst/>
          </a:prstGeom>
          <a:noFill/>
        </p:spPr>
        <p:txBody>
          <a:bodyPr wrap="square" rtlCol="0">
            <a:spAutoFit/>
          </a:bodyPr>
          <a:lstStyle/>
          <a:p>
            <a:pPr lvl="0"/>
            <a:r>
              <a:rPr lang="en-US" sz="3200" dirty="0"/>
              <a:t>1 Corinthians 7:32–35 (ESV) </a:t>
            </a:r>
          </a:p>
          <a:p>
            <a:pPr lvl="0"/>
            <a:r>
              <a:rPr lang="en-US" sz="3200" baseline="30000" dirty="0"/>
              <a:t>32</a:t>
            </a:r>
            <a:r>
              <a:rPr lang="en-US" sz="3200" dirty="0"/>
              <a:t>I want you to be free from anxieties. The unmarried man is anxious about the things of the Lord, how to please the Lord. </a:t>
            </a:r>
          </a:p>
          <a:p>
            <a:pPr lvl="0"/>
            <a:r>
              <a:rPr lang="en-US" sz="3200" baseline="30000" dirty="0"/>
              <a:t>33</a:t>
            </a:r>
            <a:r>
              <a:rPr lang="en-US" sz="3200" dirty="0"/>
              <a:t>But the married man is anxious about worldly things, how to please his wife, </a:t>
            </a:r>
          </a:p>
          <a:p>
            <a:pPr lvl="0"/>
            <a:r>
              <a:rPr lang="en-US" sz="3200" baseline="30000" dirty="0"/>
              <a:t>34</a:t>
            </a:r>
            <a:r>
              <a:rPr lang="en-US" sz="3200" dirty="0"/>
              <a:t>and his interests are divided. And the unmarried or betrothed woman is anxious about the things of the Lord, how to be holy in body and spirit. But the married woman is anxious about worldly things, how to please her husband. </a:t>
            </a:r>
          </a:p>
          <a:p>
            <a:pPr lvl="0"/>
            <a:r>
              <a:rPr lang="en-US" sz="3200" baseline="30000" dirty="0"/>
              <a:t>35</a:t>
            </a:r>
            <a:r>
              <a:rPr lang="en-US" sz="3200" dirty="0"/>
              <a:t>I say this for your own benefit, not to lay any restraint upon you, but to promote good order and </a:t>
            </a:r>
            <a:r>
              <a:rPr lang="en-US" sz="3200" u="sng" dirty="0"/>
              <a:t>to secure your undivided devotion to the Lord</a:t>
            </a:r>
            <a:r>
              <a:rPr lang="en-US" sz="3200" dirty="0"/>
              <a:t>.</a:t>
            </a:r>
          </a:p>
        </p:txBody>
      </p:sp>
    </p:spTree>
    <p:extLst>
      <p:ext uri="{BB962C8B-B14F-4D97-AF65-F5344CB8AC3E}">
        <p14:creationId xmlns:p14="http://schemas.microsoft.com/office/powerpoint/2010/main" val="130333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6001643"/>
          </a:xfrm>
          <a:prstGeom prst="rect">
            <a:avLst/>
          </a:prstGeom>
          <a:noFill/>
        </p:spPr>
        <p:txBody>
          <a:bodyPr wrap="square" rtlCol="0">
            <a:spAutoFit/>
          </a:bodyPr>
          <a:lstStyle/>
          <a:p>
            <a:pPr lvl="0"/>
            <a:r>
              <a:rPr lang="en-US" sz="2400" dirty="0"/>
              <a:t>1 Timothy 2:8–3:7 (ESV) </a:t>
            </a:r>
          </a:p>
          <a:p>
            <a:pPr lvl="0"/>
            <a:r>
              <a:rPr lang="en-US" sz="2400" baseline="30000" dirty="0"/>
              <a:t>8</a:t>
            </a:r>
            <a:r>
              <a:rPr lang="en-US" sz="2400" dirty="0"/>
              <a:t>I desire then that in every place the men should pray, lifting holy hands without anger or quarreling; </a:t>
            </a:r>
          </a:p>
          <a:p>
            <a:pPr lvl="0"/>
            <a:r>
              <a:rPr lang="en-US" sz="2400" baseline="30000" dirty="0"/>
              <a:t>9</a:t>
            </a:r>
            <a:r>
              <a:rPr lang="en-US" sz="2400" dirty="0"/>
              <a:t>likewise also that women should adorn themselves in respectable apparel, with modesty and self-control, not with braided hair and gold or pearls or costly attire, </a:t>
            </a:r>
          </a:p>
          <a:p>
            <a:pPr lvl="0"/>
            <a:r>
              <a:rPr lang="en-US" sz="2400" baseline="30000" dirty="0"/>
              <a:t>10</a:t>
            </a:r>
            <a:r>
              <a:rPr lang="en-US" sz="2400" dirty="0"/>
              <a:t>but with what is proper for women who profess godliness—with good works. </a:t>
            </a:r>
          </a:p>
          <a:p>
            <a:pPr lvl="0"/>
            <a:r>
              <a:rPr lang="en-US" sz="2400" baseline="30000" dirty="0"/>
              <a:t>11</a:t>
            </a:r>
            <a:r>
              <a:rPr lang="en-US" sz="2400" dirty="0"/>
              <a:t>Let a woman learn quietly with all submissiveness. </a:t>
            </a:r>
          </a:p>
          <a:p>
            <a:pPr lvl="0"/>
            <a:r>
              <a:rPr lang="en-US" sz="2400" baseline="30000" dirty="0"/>
              <a:t>12</a:t>
            </a:r>
            <a:r>
              <a:rPr lang="en-US" sz="2400" dirty="0"/>
              <a:t>I do not permit a woman </a:t>
            </a:r>
            <a:r>
              <a:rPr lang="en-US" sz="2400" b="1" dirty="0"/>
              <a:t>to teach</a:t>
            </a:r>
            <a:r>
              <a:rPr lang="en-US" sz="2400" dirty="0"/>
              <a:t> or to </a:t>
            </a:r>
            <a:r>
              <a:rPr lang="en-US" sz="2400" b="1" dirty="0"/>
              <a:t>exercise authority</a:t>
            </a:r>
            <a:r>
              <a:rPr lang="en-US" sz="2400" dirty="0"/>
              <a:t> over a man; rather, she is to remain quiet. [with respect to teaching and exercising authority]</a:t>
            </a:r>
          </a:p>
          <a:p>
            <a:pPr lvl="0"/>
            <a:r>
              <a:rPr lang="en-US" sz="2400" baseline="30000" dirty="0"/>
              <a:t>13</a:t>
            </a:r>
            <a:r>
              <a:rPr lang="en-US" sz="2400" dirty="0"/>
              <a:t>For Adam was formed first, then Eve; [Genesis 2]</a:t>
            </a:r>
          </a:p>
          <a:p>
            <a:pPr lvl="0"/>
            <a:r>
              <a:rPr lang="en-US" sz="2400" baseline="30000" dirty="0"/>
              <a:t>14</a:t>
            </a:r>
            <a:r>
              <a:rPr lang="en-US" sz="2400" dirty="0"/>
              <a:t>and Adam was not deceived, but the woman was deceived and became a transgressor. [Genesis 3]</a:t>
            </a:r>
          </a:p>
          <a:p>
            <a:pPr lvl="0"/>
            <a:r>
              <a:rPr lang="en-US" sz="2400" baseline="30000" dirty="0"/>
              <a:t>15</a:t>
            </a:r>
            <a:r>
              <a:rPr lang="en-US" sz="2400" dirty="0"/>
              <a:t>Yet she will be saved [in the end] through childbearing—if they continue in faith and love and holiness, with self-control. [through childbearing </a:t>
            </a:r>
            <a:r>
              <a:rPr lang="en-US" sz="2400" dirty="0">
                <a:sym typeface="Wingdings" pitchFamily="2" charset="2"/>
              </a:rPr>
              <a:t></a:t>
            </a:r>
            <a:r>
              <a:rPr lang="en-US" sz="2400" dirty="0"/>
              <a:t> </a:t>
            </a:r>
            <a:r>
              <a:rPr lang="en-US" sz="2400" i="1" dirty="0"/>
              <a:t>the offspring promise</a:t>
            </a:r>
            <a:r>
              <a:rPr lang="en-US" sz="2400" dirty="0"/>
              <a:t> in Genesis 3:15] [If they do not continue in faith and love and holiness, the offspring promise will not apply to them]</a:t>
            </a:r>
          </a:p>
        </p:txBody>
      </p:sp>
    </p:spTree>
    <p:extLst>
      <p:ext uri="{BB962C8B-B14F-4D97-AF65-F5344CB8AC3E}">
        <p14:creationId xmlns:p14="http://schemas.microsoft.com/office/powerpoint/2010/main" val="3958156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5693866"/>
          </a:xfrm>
          <a:prstGeom prst="rect">
            <a:avLst/>
          </a:prstGeom>
          <a:noFill/>
        </p:spPr>
        <p:txBody>
          <a:bodyPr wrap="square" rtlCol="0">
            <a:spAutoFit/>
          </a:bodyPr>
          <a:lstStyle/>
          <a:p>
            <a:pPr lvl="0"/>
            <a:r>
              <a:rPr lang="en-US" sz="2800" baseline="30000" dirty="0"/>
              <a:t>1</a:t>
            </a:r>
            <a:r>
              <a:rPr lang="en-US" sz="2800" dirty="0"/>
              <a:t>The saying is trustworthy: If anyone aspires to the office of </a:t>
            </a:r>
            <a:r>
              <a:rPr lang="en-US" sz="2800" b="1" dirty="0"/>
              <a:t>overseer</a:t>
            </a:r>
            <a:r>
              <a:rPr lang="en-US" sz="2800" dirty="0"/>
              <a:t>, he desires a noble task. </a:t>
            </a:r>
          </a:p>
          <a:p>
            <a:pPr lvl="0"/>
            <a:r>
              <a:rPr lang="en-US" sz="2800" baseline="30000" dirty="0"/>
              <a:t>2</a:t>
            </a:r>
            <a:r>
              <a:rPr lang="en-US" sz="2800" dirty="0"/>
              <a:t>Therefore an overseer must be above reproach, the husband of one wife, sober-minded, self-controlled, respectable, hospitable, </a:t>
            </a:r>
            <a:r>
              <a:rPr lang="en-US" sz="2800" b="1" dirty="0"/>
              <a:t>able to teach</a:t>
            </a:r>
            <a:r>
              <a:rPr lang="en-US" sz="2800" dirty="0"/>
              <a:t>, </a:t>
            </a:r>
          </a:p>
          <a:p>
            <a:pPr lvl="0"/>
            <a:r>
              <a:rPr lang="en-US" sz="2800" baseline="30000" dirty="0"/>
              <a:t>3</a:t>
            </a:r>
            <a:r>
              <a:rPr lang="en-US" sz="2800" dirty="0"/>
              <a:t>not a drunkard, not violent but gentle, not quarrelsome, not a lover of money. </a:t>
            </a:r>
          </a:p>
          <a:p>
            <a:pPr lvl="0"/>
            <a:r>
              <a:rPr lang="en-US" sz="2800" baseline="30000" dirty="0"/>
              <a:t>4</a:t>
            </a:r>
            <a:r>
              <a:rPr lang="en-US" sz="2800" dirty="0"/>
              <a:t>He must </a:t>
            </a:r>
            <a:r>
              <a:rPr lang="en-US" sz="2800" b="1" dirty="0"/>
              <a:t>manage</a:t>
            </a:r>
            <a:r>
              <a:rPr lang="en-US" sz="2800" dirty="0"/>
              <a:t> his own household well, with all dignity keeping his children submissive, </a:t>
            </a:r>
          </a:p>
          <a:p>
            <a:pPr lvl="0"/>
            <a:r>
              <a:rPr lang="en-US" sz="2800" baseline="30000" dirty="0"/>
              <a:t>5</a:t>
            </a:r>
            <a:r>
              <a:rPr lang="en-US" sz="2800" dirty="0"/>
              <a:t>for if someone does not know how to manage his own household, how will he </a:t>
            </a:r>
            <a:r>
              <a:rPr lang="en-US" sz="2800" b="1" dirty="0"/>
              <a:t>care for</a:t>
            </a:r>
            <a:r>
              <a:rPr lang="en-US" sz="2800" dirty="0"/>
              <a:t> God’s church? </a:t>
            </a:r>
          </a:p>
          <a:p>
            <a:pPr lvl="0"/>
            <a:r>
              <a:rPr lang="en-US" sz="2800" baseline="30000" dirty="0"/>
              <a:t>6</a:t>
            </a:r>
            <a:r>
              <a:rPr lang="en-US" sz="2800" dirty="0"/>
              <a:t>He must not be a recent convert, or he may become puffed up with conceit and fall into the condemnation of the devil. </a:t>
            </a:r>
          </a:p>
          <a:p>
            <a:pPr lvl="0"/>
            <a:r>
              <a:rPr lang="en-US" sz="2800" baseline="30000" dirty="0"/>
              <a:t>7</a:t>
            </a:r>
            <a:r>
              <a:rPr lang="en-US" sz="2800" dirty="0"/>
              <a:t>Moreover, he must be well thought of by outsiders, so that he may not fall into disgrace, into a snare of the devil. </a:t>
            </a:r>
          </a:p>
        </p:txBody>
      </p:sp>
    </p:spTree>
    <p:extLst>
      <p:ext uri="{BB962C8B-B14F-4D97-AF65-F5344CB8AC3E}">
        <p14:creationId xmlns:p14="http://schemas.microsoft.com/office/powerpoint/2010/main" val="4274354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3539430"/>
          </a:xfrm>
          <a:prstGeom prst="rect">
            <a:avLst/>
          </a:prstGeom>
          <a:noFill/>
        </p:spPr>
        <p:txBody>
          <a:bodyPr wrap="square" rtlCol="0">
            <a:spAutoFit/>
          </a:bodyPr>
          <a:lstStyle/>
          <a:p>
            <a:pPr lvl="0"/>
            <a:r>
              <a:rPr lang="en-US" sz="3200" b="1" dirty="0"/>
              <a:t>“God has designed men and women with different roles and given different giftings for his glory. I believe that just as a man was created to lead, provide, and protect for his family so also has God created the man to lead, provide, and protect the flock of God in the role of an elder. Women have been given the honorable role to care for their households well and raise their children to love the Lord alongside the help of their husbands.”</a:t>
            </a:r>
            <a:endParaRPr lang="en-US" sz="3200" dirty="0"/>
          </a:p>
        </p:txBody>
      </p:sp>
    </p:spTree>
    <p:extLst>
      <p:ext uri="{BB962C8B-B14F-4D97-AF65-F5344CB8AC3E}">
        <p14:creationId xmlns:p14="http://schemas.microsoft.com/office/powerpoint/2010/main" val="153289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5509200"/>
          </a:xfrm>
          <a:prstGeom prst="rect">
            <a:avLst/>
          </a:prstGeom>
        </p:spPr>
        <p:txBody>
          <a:bodyPr wrap="square">
            <a:spAutoFit/>
          </a:bodyPr>
          <a:lstStyle/>
          <a:p>
            <a:r>
              <a:rPr lang="en-US" sz="3200" b="1" dirty="0"/>
              <a:t>REVIEW:</a:t>
            </a:r>
            <a:endParaRPr lang="en-US" sz="3200" dirty="0"/>
          </a:p>
          <a:p>
            <a:r>
              <a:rPr lang="en-US" sz="3200" b="1" dirty="0"/>
              <a:t>Adam and Eve were complements of each other; together they formed a complete team that would serve to accomplish God’s purposes in the world. They were equal in value, both made in the image of God, both receiving the same salvation through Jesus Christ, but different in their roles, with Adam being the designated leader and Eve being her husband’s helper. While the helper is in a subservient role, this term does not imply that she is of lesser importance. In fact, she brings something essential to the relationship and completes the picture for which God created the world. She stands beside him and comes to his rescue again and again.</a:t>
            </a:r>
            <a:r>
              <a:rPr lang="en-US" sz="3200" dirty="0"/>
              <a:t> </a:t>
            </a:r>
          </a:p>
        </p:txBody>
      </p:sp>
    </p:spTree>
    <p:extLst>
      <p:ext uri="{BB962C8B-B14F-4D97-AF65-F5344CB8AC3E}">
        <p14:creationId xmlns:p14="http://schemas.microsoft.com/office/powerpoint/2010/main" val="2068755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6555641"/>
          </a:xfrm>
          <a:prstGeom prst="rect">
            <a:avLst/>
          </a:prstGeom>
          <a:noFill/>
        </p:spPr>
        <p:txBody>
          <a:bodyPr wrap="square" rtlCol="0">
            <a:spAutoFit/>
          </a:bodyPr>
          <a:lstStyle/>
          <a:p>
            <a:r>
              <a:rPr lang="en-US" sz="2800" b="1" dirty="0"/>
              <a:t>Women can be deaconesses…</a:t>
            </a:r>
            <a:endParaRPr lang="en-US" sz="2800" dirty="0"/>
          </a:p>
          <a:p>
            <a:r>
              <a:rPr lang="en-US" sz="2800" dirty="0"/>
              <a:t>1 Timothy 3:8–13 (ESV) </a:t>
            </a:r>
          </a:p>
          <a:p>
            <a:r>
              <a:rPr lang="en-US" sz="2800" baseline="30000" dirty="0"/>
              <a:t>8</a:t>
            </a:r>
            <a:r>
              <a:rPr lang="en-US" sz="2800" dirty="0"/>
              <a:t>Deacons likewise must be dignified, not double-tongued, not addicted to much wine, not greedy for dishonest gain. </a:t>
            </a:r>
          </a:p>
          <a:p>
            <a:r>
              <a:rPr lang="en-US" sz="2800" baseline="30000" dirty="0"/>
              <a:t>9</a:t>
            </a:r>
            <a:r>
              <a:rPr lang="en-US" sz="2800" dirty="0"/>
              <a:t>They must hold the mystery of the faith with a clear conscience. </a:t>
            </a:r>
          </a:p>
          <a:p>
            <a:r>
              <a:rPr lang="en-US" sz="2800" baseline="30000" dirty="0"/>
              <a:t>10</a:t>
            </a:r>
            <a:r>
              <a:rPr lang="en-US" sz="2800" dirty="0"/>
              <a:t>And let them also be tested first; then let them serve as deacons if they prove themselves blameless. </a:t>
            </a:r>
          </a:p>
          <a:p>
            <a:r>
              <a:rPr lang="en-US" sz="2800" baseline="30000" dirty="0"/>
              <a:t>11</a:t>
            </a:r>
            <a:r>
              <a:rPr lang="en-US" sz="2800" dirty="0"/>
              <a:t>Their wives likewise </a:t>
            </a:r>
            <a:r>
              <a:rPr lang="en-US" sz="2800" b="1" dirty="0"/>
              <a:t>[</a:t>
            </a:r>
            <a:r>
              <a:rPr lang="en-US" sz="2800" b="1" dirty="0" err="1"/>
              <a:t>Gk</a:t>
            </a:r>
            <a:r>
              <a:rPr lang="en-US" sz="2800" b="1" dirty="0"/>
              <a:t>: </a:t>
            </a:r>
            <a:r>
              <a:rPr lang="en-US" sz="2800" b="1" i="1" dirty="0"/>
              <a:t>Women </a:t>
            </a:r>
            <a:r>
              <a:rPr lang="en-US" sz="2800" b="1" dirty="0"/>
              <a:t>likewise] </a:t>
            </a:r>
            <a:r>
              <a:rPr lang="en-US" sz="2800" dirty="0"/>
              <a:t>must be dignified, not slanderers, but sober-minded, faithful in all things. [Note: there are no qualifications for elder’s wives. We would expect to see this consistency IF this verse was referring to the wives of deacons.]</a:t>
            </a:r>
          </a:p>
          <a:p>
            <a:r>
              <a:rPr lang="en-US" sz="2800" baseline="30000" dirty="0"/>
              <a:t>12</a:t>
            </a:r>
            <a:r>
              <a:rPr lang="en-US" sz="2800" dirty="0"/>
              <a:t>Let deacons each be the husband of one wife, managing their children and their own households well. </a:t>
            </a:r>
          </a:p>
          <a:p>
            <a:r>
              <a:rPr lang="en-US" sz="2800" baseline="30000" dirty="0"/>
              <a:t>13</a:t>
            </a:r>
            <a:r>
              <a:rPr lang="en-US" sz="2800" dirty="0"/>
              <a:t>For those who serve well as deacons gain a good standing for themselves and also great confidence in the faith that is in Christ Jesus. </a:t>
            </a:r>
          </a:p>
        </p:txBody>
      </p:sp>
    </p:spTree>
    <p:extLst>
      <p:ext uri="{BB962C8B-B14F-4D97-AF65-F5344CB8AC3E}">
        <p14:creationId xmlns:p14="http://schemas.microsoft.com/office/powerpoint/2010/main" val="349647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3046988"/>
          </a:xfrm>
          <a:prstGeom prst="rect">
            <a:avLst/>
          </a:prstGeom>
          <a:noFill/>
        </p:spPr>
        <p:txBody>
          <a:bodyPr wrap="square" rtlCol="0">
            <a:spAutoFit/>
          </a:bodyPr>
          <a:lstStyle/>
          <a:p>
            <a:r>
              <a:rPr lang="en-US" sz="3200" b="1" dirty="0"/>
              <a:t>Clarification: women do not have to submit to men in general</a:t>
            </a:r>
          </a:p>
          <a:p>
            <a:endParaRPr lang="en-US" sz="3200" dirty="0"/>
          </a:p>
          <a:p>
            <a:r>
              <a:rPr lang="en-US" sz="3200" b="1" dirty="0"/>
              <a:t>They are called to submit to their parents (10 commandments)</a:t>
            </a:r>
            <a:endParaRPr lang="en-US" sz="3200" dirty="0"/>
          </a:p>
          <a:p>
            <a:r>
              <a:rPr lang="en-US" sz="3200" b="1" dirty="0"/>
              <a:t>They are called to submit to the elders of the church (1 Peter 5)</a:t>
            </a:r>
            <a:endParaRPr lang="en-US" sz="3200" dirty="0"/>
          </a:p>
          <a:p>
            <a:r>
              <a:rPr lang="en-US" sz="3200" b="1" dirty="0"/>
              <a:t>They are called to submit to their husbands if they are married (Ephesians 5)</a:t>
            </a:r>
            <a:endParaRPr lang="en-US" sz="3200" dirty="0"/>
          </a:p>
        </p:txBody>
      </p:sp>
    </p:spTree>
    <p:extLst>
      <p:ext uri="{BB962C8B-B14F-4D97-AF65-F5344CB8AC3E}">
        <p14:creationId xmlns:p14="http://schemas.microsoft.com/office/powerpoint/2010/main" val="933994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4981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6986528"/>
          </a:xfrm>
          <a:prstGeom prst="rect">
            <a:avLst/>
          </a:prstGeom>
        </p:spPr>
        <p:txBody>
          <a:bodyPr wrap="square">
            <a:spAutoFit/>
          </a:bodyPr>
          <a:lstStyle/>
          <a:p>
            <a:r>
              <a:rPr lang="en-US" sz="3200" b="1" dirty="0"/>
              <a:t>The design of complementarianism: </a:t>
            </a:r>
          </a:p>
          <a:p>
            <a:endParaRPr lang="en-US" sz="3200" b="1" dirty="0"/>
          </a:p>
          <a:p>
            <a:r>
              <a:rPr lang="en-US" sz="3200" b="1" dirty="0"/>
              <a:t>Adam would lead, she would follow. There would be no rivalry or confusion coming from leading in opposite directions.</a:t>
            </a:r>
          </a:p>
          <a:p>
            <a:endParaRPr lang="en-US" sz="3200" dirty="0"/>
          </a:p>
          <a:p>
            <a:r>
              <a:rPr lang="en-US" sz="3200" b="1" dirty="0"/>
              <a:t>Adam would work in the garden and provide for his family during the seasons when Eve was nurturing young children with the ultimate vision that </a:t>
            </a:r>
            <a:r>
              <a:rPr lang="en-US" sz="3200" b="1" u="sng" dirty="0"/>
              <a:t>the family would serve together </a:t>
            </a:r>
            <a:r>
              <a:rPr lang="en-US" sz="3200" b="1" dirty="0"/>
              <a:t>to fulfill God’s greater purposes in the world.</a:t>
            </a:r>
          </a:p>
          <a:p>
            <a:endParaRPr lang="en-US" sz="3200" dirty="0"/>
          </a:p>
          <a:p>
            <a:r>
              <a:rPr lang="en-US" sz="3200" b="1" dirty="0"/>
              <a:t>Adam would protect her and she would rest in his protection</a:t>
            </a:r>
          </a:p>
          <a:p>
            <a:endParaRPr lang="en-US" sz="3200" dirty="0"/>
          </a:p>
          <a:p>
            <a:r>
              <a:rPr lang="en-US" sz="3200" b="1" dirty="0"/>
              <a:t>Both would provide companionship and intimacy in a beautiful way that </a:t>
            </a:r>
            <a:r>
              <a:rPr lang="en-US" sz="3200" b="1" u="sng" dirty="0"/>
              <a:t>complementary genders</a:t>
            </a:r>
            <a:r>
              <a:rPr lang="en-US" sz="3200" b="1" dirty="0"/>
              <a:t> are designed to do.</a:t>
            </a:r>
            <a:endParaRPr lang="en-US" sz="3200" dirty="0"/>
          </a:p>
        </p:txBody>
      </p:sp>
    </p:spTree>
    <p:extLst>
      <p:ext uri="{BB962C8B-B14F-4D97-AF65-F5344CB8AC3E}">
        <p14:creationId xmlns:p14="http://schemas.microsoft.com/office/powerpoint/2010/main" val="3563154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5509200"/>
          </a:xfrm>
          <a:prstGeom prst="rect">
            <a:avLst/>
          </a:prstGeom>
        </p:spPr>
        <p:txBody>
          <a:bodyPr wrap="square">
            <a:spAutoFit/>
          </a:bodyPr>
          <a:lstStyle/>
          <a:p>
            <a:r>
              <a:rPr lang="en-US" sz="3200" b="1" dirty="0"/>
              <a:t>This stands in contrast to the egalitarian argument:</a:t>
            </a:r>
            <a:endParaRPr lang="en-US" sz="3200" dirty="0"/>
          </a:p>
          <a:p>
            <a:r>
              <a:rPr lang="en-US" sz="3200" b="1" dirty="0"/>
              <a:t> </a:t>
            </a:r>
            <a:endParaRPr lang="en-US" sz="3200" dirty="0"/>
          </a:p>
          <a:p>
            <a:r>
              <a:rPr lang="en-US" sz="3200" b="1" dirty="0"/>
              <a:t>Egalitarianism literally means “</a:t>
            </a:r>
            <a:r>
              <a:rPr lang="en-US" sz="3200" b="1" dirty="0" err="1"/>
              <a:t>equalness</a:t>
            </a:r>
            <a:r>
              <a:rPr lang="en-US" sz="3200" b="1" dirty="0"/>
              <a:t>” and is </a:t>
            </a:r>
            <a:r>
              <a:rPr lang="en-US" sz="3200" b="1" u="sng" dirty="0"/>
              <a:t>the belief in human equality</a:t>
            </a:r>
            <a:r>
              <a:rPr lang="en-US" sz="3200" b="1" dirty="0"/>
              <a:t>. </a:t>
            </a:r>
          </a:p>
          <a:p>
            <a:endParaRPr lang="en-US" sz="3200" b="1" dirty="0"/>
          </a:p>
          <a:p>
            <a:r>
              <a:rPr lang="en-US" sz="3200" b="1" dirty="0"/>
              <a:t>In the context of a theological discussion, it refers to the belief that men and women are both equal in value and equal in their roles.</a:t>
            </a:r>
          </a:p>
          <a:p>
            <a:endParaRPr lang="en-US" sz="3200" dirty="0"/>
          </a:p>
          <a:p>
            <a:r>
              <a:rPr lang="en-US" sz="3200" b="1" dirty="0"/>
              <a:t>They teach that, according to Genesis 1, men and women did not have differing roles, and say that the roles were a result of the fall in Genesis 3. </a:t>
            </a:r>
            <a:endParaRPr lang="en-US" sz="3200" dirty="0"/>
          </a:p>
        </p:txBody>
      </p:sp>
    </p:spTree>
    <p:extLst>
      <p:ext uri="{BB962C8B-B14F-4D97-AF65-F5344CB8AC3E}">
        <p14:creationId xmlns:p14="http://schemas.microsoft.com/office/powerpoint/2010/main" val="207610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6555641"/>
          </a:xfrm>
          <a:prstGeom prst="rect">
            <a:avLst/>
          </a:prstGeom>
          <a:noFill/>
        </p:spPr>
        <p:txBody>
          <a:bodyPr wrap="square" rtlCol="0">
            <a:spAutoFit/>
          </a:bodyPr>
          <a:lstStyle/>
          <a:p>
            <a:r>
              <a:rPr lang="en-US" sz="2800" dirty="0"/>
              <a:t>Genesis 1:26–28 (ESV) </a:t>
            </a:r>
          </a:p>
          <a:p>
            <a:r>
              <a:rPr lang="en-US" sz="2800" baseline="30000" dirty="0"/>
              <a:t>26</a:t>
            </a:r>
            <a:r>
              <a:rPr lang="en-US" sz="2800" dirty="0"/>
              <a:t>Then God said, “Let us make man in our image, after our likeness. And let them have dominion over the fish of the sea and over the birds of the heavens and over the livestock and over all the earth and over every creeping thing that creeps on the earth.” </a:t>
            </a:r>
          </a:p>
          <a:p>
            <a:r>
              <a:rPr lang="en-US" sz="2800" baseline="30000" dirty="0"/>
              <a:t>27</a:t>
            </a:r>
            <a:r>
              <a:rPr lang="en-US" sz="2800" dirty="0"/>
              <a:t>So God created man in his own image, in the image of God he created him; male and female he created them. </a:t>
            </a:r>
          </a:p>
          <a:p>
            <a:r>
              <a:rPr lang="en-US" sz="2800" baseline="30000" dirty="0"/>
              <a:t>28</a:t>
            </a:r>
            <a:r>
              <a:rPr lang="en-US" sz="2800" dirty="0"/>
              <a:t>And God blessed them. And God said to them, “Be fruitful and multiply and fill the earth and subdue it, and have dominion over the fish of the sea and over the birds of the heavens and over every living thing that moves on the earth.” </a:t>
            </a:r>
          </a:p>
          <a:p>
            <a:endParaRPr lang="en-US" sz="2800" dirty="0"/>
          </a:p>
          <a:p>
            <a:r>
              <a:rPr lang="en-US" sz="2800" dirty="0"/>
              <a:t>Genesis 3:16 (ESV) </a:t>
            </a:r>
          </a:p>
          <a:p>
            <a:r>
              <a:rPr lang="en-US" sz="2800" baseline="30000" dirty="0"/>
              <a:t>16</a:t>
            </a:r>
            <a:r>
              <a:rPr lang="en-US" sz="2800" dirty="0"/>
              <a:t>To the woman he said, “I will surely multiply your pain in childbearing; in pain you shall bring forth children. Your desire shall be contrary to your husband, but he shall rule over you.” </a:t>
            </a:r>
          </a:p>
        </p:txBody>
      </p:sp>
    </p:spTree>
    <p:extLst>
      <p:ext uri="{BB962C8B-B14F-4D97-AF65-F5344CB8AC3E}">
        <p14:creationId xmlns:p14="http://schemas.microsoft.com/office/powerpoint/2010/main" val="157918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6555641"/>
          </a:xfrm>
          <a:prstGeom prst="rect">
            <a:avLst/>
          </a:prstGeom>
        </p:spPr>
        <p:txBody>
          <a:bodyPr wrap="square">
            <a:spAutoFit/>
          </a:bodyPr>
          <a:lstStyle/>
          <a:p>
            <a:r>
              <a:rPr lang="en-US" sz="2800" dirty="0"/>
              <a:t>Genesis 2:7–8 (ESV) </a:t>
            </a:r>
          </a:p>
          <a:p>
            <a:r>
              <a:rPr lang="en-US" sz="2800" baseline="30000" dirty="0"/>
              <a:t>7</a:t>
            </a:r>
            <a:r>
              <a:rPr lang="en-US" sz="2800" dirty="0"/>
              <a:t>then the </a:t>
            </a:r>
            <a:r>
              <a:rPr lang="en-US" sz="2800" cap="small" dirty="0"/>
              <a:t>Lord</a:t>
            </a:r>
            <a:r>
              <a:rPr lang="en-US" sz="2800" dirty="0"/>
              <a:t> God formed the man of dust from the ground and breathed into his nostrils the breath of life, and the man became a living creature. </a:t>
            </a:r>
          </a:p>
          <a:p>
            <a:r>
              <a:rPr lang="en-US" sz="2800" baseline="30000" dirty="0"/>
              <a:t>8</a:t>
            </a:r>
            <a:r>
              <a:rPr lang="en-US" sz="2800" dirty="0"/>
              <a:t>And the </a:t>
            </a:r>
            <a:r>
              <a:rPr lang="en-US" sz="2800" cap="small" dirty="0"/>
              <a:t>Lord</a:t>
            </a:r>
            <a:r>
              <a:rPr lang="en-US" sz="2800" dirty="0"/>
              <a:t> God planted a garden in Eden, in the east, and there he put the man whom he had formed. </a:t>
            </a:r>
          </a:p>
          <a:p>
            <a:endParaRPr lang="en-US" sz="2800" dirty="0"/>
          </a:p>
          <a:p>
            <a:r>
              <a:rPr lang="en-US" sz="2800" dirty="0"/>
              <a:t>Genesis 2:15–18 (ESV) </a:t>
            </a:r>
          </a:p>
          <a:p>
            <a:r>
              <a:rPr lang="en-US" sz="2800" baseline="30000" dirty="0"/>
              <a:t>15</a:t>
            </a:r>
            <a:r>
              <a:rPr lang="en-US" sz="2800" dirty="0"/>
              <a:t>The </a:t>
            </a:r>
            <a:r>
              <a:rPr lang="en-US" sz="2800" cap="small" dirty="0"/>
              <a:t>Lord</a:t>
            </a:r>
            <a:r>
              <a:rPr lang="en-US" sz="2800" dirty="0"/>
              <a:t> God took the man and put him in the garden of Eden to work it and keep it. </a:t>
            </a:r>
          </a:p>
          <a:p>
            <a:r>
              <a:rPr lang="en-US" sz="2800" baseline="30000" dirty="0"/>
              <a:t>16</a:t>
            </a:r>
            <a:r>
              <a:rPr lang="en-US" sz="2800" dirty="0"/>
              <a:t>And the </a:t>
            </a:r>
            <a:r>
              <a:rPr lang="en-US" sz="2800" cap="small" dirty="0"/>
              <a:t>Lord</a:t>
            </a:r>
            <a:r>
              <a:rPr lang="en-US" sz="2800" dirty="0"/>
              <a:t> God commanded the man, saying, “You may surely eat of every tree of the garden, </a:t>
            </a:r>
          </a:p>
          <a:p>
            <a:r>
              <a:rPr lang="en-US" sz="2800" baseline="30000" dirty="0"/>
              <a:t>17</a:t>
            </a:r>
            <a:r>
              <a:rPr lang="en-US" sz="2800" dirty="0"/>
              <a:t>but of the tree of the knowledge of good and evil you shall not eat, for in the day that you eat of it you shall surely die.” </a:t>
            </a:r>
          </a:p>
          <a:p>
            <a:r>
              <a:rPr lang="en-US" sz="2800" baseline="30000" dirty="0"/>
              <a:t>18</a:t>
            </a:r>
            <a:r>
              <a:rPr lang="en-US" sz="2800" dirty="0"/>
              <a:t>Then the </a:t>
            </a:r>
            <a:r>
              <a:rPr lang="en-US" sz="2800" cap="small" dirty="0"/>
              <a:t>Lord</a:t>
            </a:r>
            <a:r>
              <a:rPr lang="en-US" sz="2800" dirty="0"/>
              <a:t> God said, “It is not good that the man should be alone; I will make him a helper fit for him.” </a:t>
            </a:r>
          </a:p>
        </p:txBody>
      </p:sp>
    </p:spTree>
    <p:extLst>
      <p:ext uri="{BB962C8B-B14F-4D97-AF65-F5344CB8AC3E}">
        <p14:creationId xmlns:p14="http://schemas.microsoft.com/office/powerpoint/2010/main" val="178448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4524315"/>
          </a:xfrm>
          <a:prstGeom prst="rect">
            <a:avLst/>
          </a:prstGeom>
        </p:spPr>
        <p:txBody>
          <a:bodyPr wrap="square">
            <a:spAutoFit/>
          </a:bodyPr>
          <a:lstStyle/>
          <a:p>
            <a:r>
              <a:rPr lang="en-US" sz="3200" b="1" u="sng" dirty="0"/>
              <a:t>Egalitarians</a:t>
            </a:r>
            <a:r>
              <a:rPr lang="en-US" sz="3200" b="1" dirty="0"/>
              <a:t> teach that God wants men and women to be equal now because we are all “one in Christ” – Galatians 3:27</a:t>
            </a:r>
            <a:endParaRPr lang="en-US" sz="3200" dirty="0"/>
          </a:p>
          <a:p>
            <a:r>
              <a:rPr lang="en-US" sz="3200" b="1" dirty="0"/>
              <a:t>“There is neither Jew nor Greek, there is neither slave nor free, </a:t>
            </a:r>
            <a:r>
              <a:rPr lang="en-US" sz="3200" b="1" u="sng" dirty="0"/>
              <a:t>there is no male and female</a:t>
            </a:r>
            <a:r>
              <a:rPr lang="en-US" sz="3200" b="1" dirty="0"/>
              <a:t>, for you are all one in Christ Jesus.”</a:t>
            </a:r>
            <a:endParaRPr lang="en-US" sz="3200" dirty="0"/>
          </a:p>
          <a:p>
            <a:endParaRPr lang="en-US" sz="3200" b="1" dirty="0"/>
          </a:p>
          <a:p>
            <a:r>
              <a:rPr lang="en-US" sz="3200" b="1" dirty="0"/>
              <a:t>But this passage is referring to salvation, not roles of men and women…</a:t>
            </a:r>
            <a:endParaRPr lang="en-US" sz="3200" dirty="0"/>
          </a:p>
          <a:p>
            <a:r>
              <a:rPr lang="en-US" sz="3200" b="1" dirty="0"/>
              <a:t>In the context, Paul is talking about who is saved and how they are saved. See vv. 23-29. </a:t>
            </a:r>
            <a:endParaRPr lang="en-US" sz="3200" dirty="0"/>
          </a:p>
        </p:txBody>
      </p:sp>
    </p:spTree>
    <p:extLst>
      <p:ext uri="{BB962C8B-B14F-4D97-AF65-F5344CB8AC3E}">
        <p14:creationId xmlns:p14="http://schemas.microsoft.com/office/powerpoint/2010/main" val="85610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6001643"/>
          </a:xfrm>
          <a:prstGeom prst="rect">
            <a:avLst/>
          </a:prstGeom>
        </p:spPr>
        <p:txBody>
          <a:bodyPr wrap="square">
            <a:spAutoFit/>
          </a:bodyPr>
          <a:lstStyle/>
          <a:p>
            <a:r>
              <a:rPr lang="en-US" sz="3200" dirty="0"/>
              <a:t>Galatians 3:23–29 (ESV) </a:t>
            </a:r>
          </a:p>
          <a:p>
            <a:r>
              <a:rPr lang="en-US" sz="3200" baseline="30000" dirty="0"/>
              <a:t>23</a:t>
            </a:r>
            <a:r>
              <a:rPr lang="en-US" sz="3200" dirty="0"/>
              <a:t>Now before faith came, we were held captive under the law, imprisoned until the coming faith would be revealed. </a:t>
            </a:r>
          </a:p>
          <a:p>
            <a:r>
              <a:rPr lang="en-US" sz="3200" baseline="30000" dirty="0"/>
              <a:t>24</a:t>
            </a:r>
            <a:r>
              <a:rPr lang="en-US" sz="3200" dirty="0"/>
              <a:t>So then, the law was our guardian until Christ came, in order that we might be justified by faith. </a:t>
            </a:r>
          </a:p>
          <a:p>
            <a:r>
              <a:rPr lang="en-US" sz="3200" baseline="30000" dirty="0"/>
              <a:t>25</a:t>
            </a:r>
            <a:r>
              <a:rPr lang="en-US" sz="3200" dirty="0"/>
              <a:t>But now that faith has come, we are no longer under a guardian, </a:t>
            </a:r>
          </a:p>
          <a:p>
            <a:r>
              <a:rPr lang="en-US" sz="3200" baseline="30000" dirty="0"/>
              <a:t>26</a:t>
            </a:r>
            <a:r>
              <a:rPr lang="en-US" sz="3200" dirty="0"/>
              <a:t>for in Christ Jesus </a:t>
            </a:r>
            <a:r>
              <a:rPr lang="en-US" sz="3200" u="sng" dirty="0"/>
              <a:t>you are all sons of God, through faith</a:t>
            </a:r>
            <a:r>
              <a:rPr lang="en-US" sz="3200" dirty="0"/>
              <a:t>. </a:t>
            </a:r>
          </a:p>
          <a:p>
            <a:r>
              <a:rPr lang="en-US" sz="3200" baseline="30000" dirty="0"/>
              <a:t>27</a:t>
            </a:r>
            <a:r>
              <a:rPr lang="en-US" sz="3200" dirty="0"/>
              <a:t>For as many of you as were baptized into Christ have put on Christ. </a:t>
            </a:r>
          </a:p>
          <a:p>
            <a:r>
              <a:rPr lang="en-US" sz="3200" baseline="30000" dirty="0"/>
              <a:t>28</a:t>
            </a:r>
            <a:r>
              <a:rPr lang="en-US" sz="3200" dirty="0"/>
              <a:t>There is neither Jew nor Greek, there is neither slave nor free, there is no male and female, for you are all one in Christ Jesus. </a:t>
            </a:r>
          </a:p>
          <a:p>
            <a:r>
              <a:rPr lang="en-US" sz="3200" baseline="30000" dirty="0"/>
              <a:t>29</a:t>
            </a:r>
            <a:r>
              <a:rPr lang="en-US" sz="3200" dirty="0"/>
              <a:t>And </a:t>
            </a:r>
            <a:r>
              <a:rPr lang="en-US" sz="3200" u="sng" dirty="0"/>
              <a:t>if you are Christ’s, then you are Abraham’s offspring</a:t>
            </a:r>
            <a:r>
              <a:rPr lang="en-US" sz="3200" dirty="0"/>
              <a:t>, heirs according to promise. </a:t>
            </a:r>
          </a:p>
        </p:txBody>
      </p:sp>
    </p:spTree>
    <p:extLst>
      <p:ext uri="{BB962C8B-B14F-4D97-AF65-F5344CB8AC3E}">
        <p14:creationId xmlns:p14="http://schemas.microsoft.com/office/powerpoint/2010/main" val="271300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6093976"/>
          </a:xfrm>
          <a:prstGeom prst="rect">
            <a:avLst/>
          </a:prstGeom>
          <a:noFill/>
        </p:spPr>
        <p:txBody>
          <a:bodyPr wrap="square" rtlCol="0">
            <a:spAutoFit/>
          </a:bodyPr>
          <a:lstStyle/>
          <a:p>
            <a:r>
              <a:rPr lang="en-US" sz="3000" dirty="0"/>
              <a:t>He is not talking about women’s roles vs. men’s roles. He is making the point that all people who believe are saved—whether men or women, slaves or free, Jews or Greeks—you are all one new people group in Christ. (Those who are in Christ make up one new humanity.)</a:t>
            </a:r>
          </a:p>
          <a:p>
            <a:endParaRPr lang="en-US" sz="3000" dirty="0"/>
          </a:p>
          <a:p>
            <a:r>
              <a:rPr lang="en-US" sz="3000" dirty="0"/>
              <a:t>We would not say that there are no longer ethnic or social or gender distinctions or roles, but we would say that these distinctions do not prevent people from being one in Christ.</a:t>
            </a:r>
          </a:p>
          <a:p>
            <a:r>
              <a:rPr lang="en-US" sz="3000" dirty="0"/>
              <a:t>Who can be saved? </a:t>
            </a:r>
            <a:r>
              <a:rPr lang="en-US" sz="3000" i="1" dirty="0"/>
              <a:t>Anyone</a:t>
            </a:r>
            <a:r>
              <a:rPr lang="en-US" sz="3000" dirty="0"/>
              <a:t> who believes, regardless of male, female, ethnic origin, etc.  </a:t>
            </a:r>
          </a:p>
          <a:p>
            <a:r>
              <a:rPr lang="en-US" sz="3000" dirty="0"/>
              <a:t>In these cases, </a:t>
            </a:r>
            <a:r>
              <a:rPr lang="en-US" sz="3000" dirty="0" err="1"/>
              <a:t>Egal’s</a:t>
            </a:r>
            <a:r>
              <a:rPr lang="en-US" sz="3000" dirty="0"/>
              <a:t> practice eisegesis—reading an interpretation into a verse. But the proper hermeneutic is exegesis, which is digging the meaning out of the text in its original context.</a:t>
            </a:r>
          </a:p>
        </p:txBody>
      </p:sp>
    </p:spTree>
    <p:extLst>
      <p:ext uri="{BB962C8B-B14F-4D97-AF65-F5344CB8AC3E}">
        <p14:creationId xmlns:p14="http://schemas.microsoft.com/office/powerpoint/2010/main" val="121845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96871</TotalTime>
  <Words>2334</Words>
  <Application>Microsoft Macintosh PowerPoint</Application>
  <PresentationFormat>Widescreen</PresentationFormat>
  <Paragraphs>120</Paragraphs>
  <Slides>22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Women’s Roles in the Church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Kings 16</dc:title>
  <dc:creator>Samuel Nelson</dc:creator>
  <cp:lastModifiedBy>Samuel Nelson</cp:lastModifiedBy>
  <cp:revision>57</cp:revision>
  <dcterms:created xsi:type="dcterms:W3CDTF">2024-07-06T13:03:11Z</dcterms:created>
  <dcterms:modified xsi:type="dcterms:W3CDTF">2024-10-09T18:48:16Z</dcterms:modified>
</cp:coreProperties>
</file>