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9" r:id="rId3"/>
    <p:sldId id="276" r:id="rId4"/>
    <p:sldId id="259" r:id="rId5"/>
    <p:sldId id="260" r:id="rId6"/>
    <p:sldId id="262" r:id="rId7"/>
    <p:sldId id="261" r:id="rId8"/>
    <p:sldId id="278" r:id="rId9"/>
    <p:sldId id="281" r:id="rId10"/>
    <p:sldId id="282" r:id="rId11"/>
    <p:sldId id="283" r:id="rId12"/>
    <p:sldId id="284" r:id="rId13"/>
    <p:sldId id="285" r:id="rId14"/>
    <p:sldId id="286" r:id="rId15"/>
    <p:sldId id="287" r:id="rId16"/>
    <p:sldId id="289"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3"/>
    <p:restoredTop sz="94580"/>
  </p:normalViewPr>
  <p:slideViewPr>
    <p:cSldViewPr snapToGrid="0" snapToObjects="1">
      <p:cViewPr varScale="1">
        <p:scale>
          <a:sx n="121" d="100"/>
          <a:sy n="121" d="100"/>
        </p:scale>
        <p:origin x="1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5C0B4-4A8E-934B-B40B-FF99C39B8BEC}" type="datetimeFigureOut">
              <a:rPr lang="en-US" smtClean="0"/>
              <a:t>8/18/24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A46E40-478B-3344-ADDD-C17F75AB19B9}" type="slidenum">
              <a:rPr lang="en-US" smtClean="0"/>
              <a:t>‹#›</a:t>
            </a:fld>
            <a:endParaRPr lang="en-US"/>
          </a:p>
        </p:txBody>
      </p:sp>
    </p:spTree>
    <p:extLst>
      <p:ext uri="{BB962C8B-B14F-4D97-AF65-F5344CB8AC3E}">
        <p14:creationId xmlns:p14="http://schemas.microsoft.com/office/powerpoint/2010/main" val="90062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A46E40-478B-3344-ADDD-C17F75AB19B9}" type="slidenum">
              <a:rPr lang="en-US" smtClean="0"/>
              <a:t>6</a:t>
            </a:fld>
            <a:endParaRPr lang="en-US"/>
          </a:p>
        </p:txBody>
      </p:sp>
    </p:spTree>
    <p:extLst>
      <p:ext uri="{BB962C8B-B14F-4D97-AF65-F5344CB8AC3E}">
        <p14:creationId xmlns:p14="http://schemas.microsoft.com/office/powerpoint/2010/main" val="285083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A46E40-478B-3344-ADDD-C17F75AB19B9}" type="slidenum">
              <a:rPr lang="en-US" smtClean="0"/>
              <a:t>7</a:t>
            </a:fld>
            <a:endParaRPr lang="en-US"/>
          </a:p>
        </p:txBody>
      </p:sp>
    </p:spTree>
    <p:extLst>
      <p:ext uri="{BB962C8B-B14F-4D97-AF65-F5344CB8AC3E}">
        <p14:creationId xmlns:p14="http://schemas.microsoft.com/office/powerpoint/2010/main" val="62265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A46E40-478B-3344-ADDD-C17F75AB19B9}" type="slidenum">
              <a:rPr lang="en-US" smtClean="0"/>
              <a:t>8</a:t>
            </a:fld>
            <a:endParaRPr lang="en-US"/>
          </a:p>
        </p:txBody>
      </p:sp>
    </p:spTree>
    <p:extLst>
      <p:ext uri="{BB962C8B-B14F-4D97-AF65-F5344CB8AC3E}">
        <p14:creationId xmlns:p14="http://schemas.microsoft.com/office/powerpoint/2010/main" val="171575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B899C-6CCD-2F4F-B932-7719410599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AFC982-E93F-C244-8C1F-03A7D9F0DA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E30D28-79F1-AD40-9187-8996EA0ADAF1}"/>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5" name="Footer Placeholder 4">
            <a:extLst>
              <a:ext uri="{FF2B5EF4-FFF2-40B4-BE49-F238E27FC236}">
                <a16:creationId xmlns:a16="http://schemas.microsoft.com/office/drawing/2014/main" id="{6B07CEFA-A267-AA44-849F-F79D9292B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AE4F9-F043-A14C-BE58-E64595ACDEAF}"/>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343016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553B-C603-0E4E-A2BC-CAFB44B810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6B5A52-60CB-9E40-BBC9-9AFE76A141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CD50A-A7A3-9146-BB88-D93E1DAAE1F8}"/>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5" name="Footer Placeholder 4">
            <a:extLst>
              <a:ext uri="{FF2B5EF4-FFF2-40B4-BE49-F238E27FC236}">
                <a16:creationId xmlns:a16="http://schemas.microsoft.com/office/drawing/2014/main" id="{C51C5070-2467-DD4D-8E30-AF3A599CD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B958A-A84C-4D40-A51E-4681E3FA3905}"/>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447538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4EEFC5-C910-C046-9886-F5B22E5250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A319BA-D8BA-0E43-9EB1-FDF71E6BB7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65725-8260-584C-876F-875B9CE690BE}"/>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5" name="Footer Placeholder 4">
            <a:extLst>
              <a:ext uri="{FF2B5EF4-FFF2-40B4-BE49-F238E27FC236}">
                <a16:creationId xmlns:a16="http://schemas.microsoft.com/office/drawing/2014/main" id="{809731B2-2020-DC4A-BF08-AAFF55658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04379-1DF7-F04C-9BBB-F73514B397F5}"/>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167254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D0E03-675A-894C-B624-41ECE27CA1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DDEEB7-A978-CD41-BE8C-A5BF363FB3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909DF-18D7-AC41-B4AB-E2C7C944AA7F}"/>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5" name="Footer Placeholder 4">
            <a:extLst>
              <a:ext uri="{FF2B5EF4-FFF2-40B4-BE49-F238E27FC236}">
                <a16:creationId xmlns:a16="http://schemas.microsoft.com/office/drawing/2014/main" id="{2F686481-C8BE-FE45-90D7-00443434A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9DE00-5413-744E-8EF6-59F8857B78F9}"/>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414735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AD9B-618F-BD44-9A31-8263BEFC1A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404901-4321-D54A-8D8E-0C10C7E176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1D5458-088E-4A44-ABBB-3AEDA673058B}"/>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5" name="Footer Placeholder 4">
            <a:extLst>
              <a:ext uri="{FF2B5EF4-FFF2-40B4-BE49-F238E27FC236}">
                <a16:creationId xmlns:a16="http://schemas.microsoft.com/office/drawing/2014/main" id="{AAFF7033-9FEF-AB43-B9F8-101F306DD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AAACD-087C-314A-9FD2-3A5220C10D4D}"/>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119187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2CE85-F728-E642-A80D-1333D45715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C0D27E-F9CD-6249-A2C0-5C825FDFEE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459A3A-2B86-504C-A3CD-65E93FDBB3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EBEE0A-5009-0149-8094-26D6822C9B8E}"/>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6" name="Footer Placeholder 5">
            <a:extLst>
              <a:ext uri="{FF2B5EF4-FFF2-40B4-BE49-F238E27FC236}">
                <a16:creationId xmlns:a16="http://schemas.microsoft.com/office/drawing/2014/main" id="{897D2603-EC9D-9B42-897F-38114B4D15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429989-71C4-8048-BD5C-5C30692D51F4}"/>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8707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3BE98-EB37-A14A-976B-50E1B5B31D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85BE6E-151A-AF47-BB21-871734287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22BAB0-ED6E-664F-A271-2F2422551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5C916A-EEC4-FD4D-A50F-50352B86FF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CD5B8-76EE-8D4F-A8C2-21911EEFE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F1584B-C458-F240-A054-7681C20601B1}"/>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8" name="Footer Placeholder 7">
            <a:extLst>
              <a:ext uri="{FF2B5EF4-FFF2-40B4-BE49-F238E27FC236}">
                <a16:creationId xmlns:a16="http://schemas.microsoft.com/office/drawing/2014/main" id="{D8A92BED-7EAA-9D41-BB6B-33181453DF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F44CD3-A0B8-014A-BCB7-E93D0BCB1695}"/>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216003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27FE-7173-AD40-9C67-D6C6ABEE58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572540-0A8C-1448-A19C-8854CA7394DE}"/>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4" name="Footer Placeholder 3">
            <a:extLst>
              <a:ext uri="{FF2B5EF4-FFF2-40B4-BE49-F238E27FC236}">
                <a16:creationId xmlns:a16="http://schemas.microsoft.com/office/drawing/2014/main" id="{719AFDD9-5766-FE46-AD6B-627E9E4240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3CBB8A-B904-244D-AE61-6F153BA7105C}"/>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247926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E12D-AC9B-5C4F-B6CF-FB9178B8A401}"/>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3" name="Footer Placeholder 2">
            <a:extLst>
              <a:ext uri="{FF2B5EF4-FFF2-40B4-BE49-F238E27FC236}">
                <a16:creationId xmlns:a16="http://schemas.microsoft.com/office/drawing/2014/main" id="{0CBE377B-45E1-7246-9804-AE7587AE8C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80FC23-F084-C648-B4F1-5EF03D45E1CB}"/>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199047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B628-EB93-4240-9A9A-19981A1B1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838191-872C-6541-974B-072E2B02D0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B63BC1-8CBE-3143-9019-E40AF62909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FFD05-E6E2-E943-B346-7D47C4B43DF8}"/>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6" name="Footer Placeholder 5">
            <a:extLst>
              <a:ext uri="{FF2B5EF4-FFF2-40B4-BE49-F238E27FC236}">
                <a16:creationId xmlns:a16="http://schemas.microsoft.com/office/drawing/2014/main" id="{B5B1D3E4-75FC-3A42-BEE2-7EA4FF853F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D2F02B-7C6E-0948-86D6-CEB86A383ADF}"/>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100131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4FAB5-6A18-4C44-94C2-A40A2A216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CEEA47-F3DB-394D-A2E1-772B3793B3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1F441E-D984-3042-83E6-1DD112456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255CE-3CA3-D146-BCF7-2C67A92A0C34}"/>
              </a:ext>
            </a:extLst>
          </p:cNvPr>
          <p:cNvSpPr>
            <a:spLocks noGrp="1"/>
          </p:cNvSpPr>
          <p:nvPr>
            <p:ph type="dt" sz="half" idx="10"/>
          </p:nvPr>
        </p:nvSpPr>
        <p:spPr/>
        <p:txBody>
          <a:bodyPr/>
          <a:lstStyle/>
          <a:p>
            <a:fld id="{F20A7EDD-D481-494B-9624-E9C512117830}" type="datetimeFigureOut">
              <a:rPr lang="en-US" smtClean="0"/>
              <a:t>8/18/24</a:t>
            </a:fld>
            <a:endParaRPr lang="en-US"/>
          </a:p>
        </p:txBody>
      </p:sp>
      <p:sp>
        <p:nvSpPr>
          <p:cNvPr id="6" name="Footer Placeholder 5">
            <a:extLst>
              <a:ext uri="{FF2B5EF4-FFF2-40B4-BE49-F238E27FC236}">
                <a16:creationId xmlns:a16="http://schemas.microsoft.com/office/drawing/2014/main" id="{86F5D391-CFEC-E346-BBD9-D5A36FEB9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474BF-101D-4647-86B7-39F3F6A05D08}"/>
              </a:ext>
            </a:extLst>
          </p:cNvPr>
          <p:cNvSpPr>
            <a:spLocks noGrp="1"/>
          </p:cNvSpPr>
          <p:nvPr>
            <p:ph type="sldNum" sz="quarter" idx="12"/>
          </p:nvPr>
        </p:nvSpPr>
        <p:spPr/>
        <p:txBody>
          <a:bodyPr/>
          <a:lstStyle/>
          <a:p>
            <a:fld id="{B787351B-DB66-794B-9D8B-79AE9F7B2FF3}" type="slidenum">
              <a:rPr lang="en-US" smtClean="0"/>
              <a:t>‹#›</a:t>
            </a:fld>
            <a:endParaRPr lang="en-US"/>
          </a:p>
        </p:txBody>
      </p:sp>
    </p:spTree>
    <p:extLst>
      <p:ext uri="{BB962C8B-B14F-4D97-AF65-F5344CB8AC3E}">
        <p14:creationId xmlns:p14="http://schemas.microsoft.com/office/powerpoint/2010/main" val="427438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139A6-0129-F24F-AF5B-3DC5728CDD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9F2BE-D162-9A45-B8DB-EF4005414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6A9CA4-3C0D-EE4F-B371-070D72C76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0A7EDD-D481-494B-9624-E9C512117830}" type="datetimeFigureOut">
              <a:rPr lang="en-US" smtClean="0"/>
              <a:t>8/18/24</a:t>
            </a:fld>
            <a:endParaRPr lang="en-US"/>
          </a:p>
        </p:txBody>
      </p:sp>
      <p:sp>
        <p:nvSpPr>
          <p:cNvPr id="5" name="Footer Placeholder 4">
            <a:extLst>
              <a:ext uri="{FF2B5EF4-FFF2-40B4-BE49-F238E27FC236}">
                <a16:creationId xmlns:a16="http://schemas.microsoft.com/office/drawing/2014/main" id="{E59C6C66-8E87-E74C-9A5D-EE9313345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8B3F2-F1EE-0943-A405-95EE69646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7351B-DB66-794B-9D8B-79AE9F7B2FF3}" type="slidenum">
              <a:rPr lang="en-US" smtClean="0"/>
              <a:t>‹#›</a:t>
            </a:fld>
            <a:endParaRPr lang="en-US"/>
          </a:p>
        </p:txBody>
      </p:sp>
    </p:spTree>
    <p:extLst>
      <p:ext uri="{BB962C8B-B14F-4D97-AF65-F5344CB8AC3E}">
        <p14:creationId xmlns:p14="http://schemas.microsoft.com/office/powerpoint/2010/main" val="3221125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EB46-83D7-A647-95BB-48D719FB88DE}"/>
              </a:ext>
            </a:extLst>
          </p:cNvPr>
          <p:cNvSpPr>
            <a:spLocks noGrp="1"/>
          </p:cNvSpPr>
          <p:nvPr>
            <p:ph type="ctrTitle"/>
          </p:nvPr>
        </p:nvSpPr>
        <p:spPr/>
        <p:txBody>
          <a:bodyPr/>
          <a:lstStyle/>
          <a:p>
            <a:r>
              <a:rPr lang="en-US" dirty="0"/>
              <a:t>Women’s Roles in the Church</a:t>
            </a:r>
          </a:p>
        </p:txBody>
      </p:sp>
      <p:sp>
        <p:nvSpPr>
          <p:cNvPr id="3" name="Subtitle 2">
            <a:extLst>
              <a:ext uri="{FF2B5EF4-FFF2-40B4-BE49-F238E27FC236}">
                <a16:creationId xmlns:a16="http://schemas.microsoft.com/office/drawing/2014/main" id="{327C261E-501C-E742-A503-6AEEE2697574}"/>
              </a:ext>
            </a:extLst>
          </p:cNvPr>
          <p:cNvSpPr>
            <a:spLocks noGrp="1"/>
          </p:cNvSpPr>
          <p:nvPr>
            <p:ph type="subTitle" idx="1"/>
          </p:nvPr>
        </p:nvSpPr>
        <p:spPr/>
        <p:txBody>
          <a:bodyPr>
            <a:normAutofit/>
          </a:bodyPr>
          <a:lstStyle/>
          <a:p>
            <a:r>
              <a:rPr lang="en-US" sz="2800" dirty="0"/>
              <a:t>Part 4</a:t>
            </a:r>
          </a:p>
        </p:txBody>
      </p:sp>
    </p:spTree>
    <p:extLst>
      <p:ext uri="{BB962C8B-B14F-4D97-AF65-F5344CB8AC3E}">
        <p14:creationId xmlns:p14="http://schemas.microsoft.com/office/powerpoint/2010/main" val="62429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5981125"/>
          </a:xfrm>
          <a:prstGeom prst="rect">
            <a:avLst/>
          </a:prstGeom>
          <a:noFill/>
        </p:spPr>
        <p:txBody>
          <a:bodyPr wrap="square" rtlCol="0">
            <a:spAutoFit/>
          </a:bodyPr>
          <a:lstStyle/>
          <a:p>
            <a:r>
              <a:rPr lang="en-US" sz="2800" dirty="0"/>
              <a:t>1 Corinthians 11:2–16 (ESV) </a:t>
            </a:r>
          </a:p>
          <a:p>
            <a:endParaRPr lang="en-US" sz="2800" baseline="30000" dirty="0"/>
          </a:p>
          <a:p>
            <a:r>
              <a:rPr lang="en-US" sz="2800" baseline="30000" dirty="0"/>
              <a:t>2</a:t>
            </a:r>
            <a:r>
              <a:rPr lang="en-US" sz="2800" dirty="0"/>
              <a:t>Now I commend you because you remember me in everything and maintain the traditions even as I delivered them to you. </a:t>
            </a:r>
          </a:p>
          <a:p>
            <a:r>
              <a:rPr lang="en-US" sz="2800" dirty="0"/>
              <a:t>[Paul is beginning to address how the church worships together. In chapters 11-14, he covers the topics of head coverings, the Lord’s Supper and how to exercise the gifts of the Spirit in worship]</a:t>
            </a:r>
          </a:p>
          <a:p>
            <a:r>
              <a:rPr lang="en-US" sz="2800" dirty="0"/>
              <a:t> </a:t>
            </a:r>
          </a:p>
          <a:p>
            <a:r>
              <a:rPr lang="en-US" sz="2800" baseline="30000" dirty="0"/>
              <a:t>3</a:t>
            </a:r>
            <a:r>
              <a:rPr lang="en-US" sz="2800" dirty="0"/>
              <a:t>But I want you to understand that the head of every man is Christ, the head of a wife is her husband, and </a:t>
            </a:r>
            <a:r>
              <a:rPr lang="en-US" sz="2800" u="sng" dirty="0"/>
              <a:t>the head of Christ is God</a:t>
            </a:r>
            <a:r>
              <a:rPr lang="en-US" sz="2800" dirty="0"/>
              <a:t>. </a:t>
            </a:r>
          </a:p>
          <a:p>
            <a:r>
              <a:rPr lang="en-US" sz="2800" baseline="30000" dirty="0"/>
              <a:t>4</a:t>
            </a:r>
            <a:r>
              <a:rPr lang="en-US" sz="2800" dirty="0"/>
              <a:t>Every man who prays or prophesies with his head covered dishonors his head, </a:t>
            </a:r>
          </a:p>
          <a:p>
            <a:r>
              <a:rPr lang="en-US" sz="2800" baseline="30000" dirty="0"/>
              <a:t>5</a:t>
            </a:r>
            <a:r>
              <a:rPr lang="en-US" sz="2800" dirty="0"/>
              <a:t>but </a:t>
            </a:r>
            <a:r>
              <a:rPr lang="en-US" sz="2800" u="sng" dirty="0"/>
              <a:t>every wife who prays or prophesies</a:t>
            </a:r>
            <a:r>
              <a:rPr lang="en-US" sz="2800" dirty="0"/>
              <a:t> with her head uncovered dishonors her head…</a:t>
            </a:r>
          </a:p>
          <a:p>
            <a:r>
              <a:rPr lang="en-US" sz="2800" dirty="0"/>
              <a:t>[Note: here we see that women are praying and prophesying in the assembly] </a:t>
            </a:r>
          </a:p>
        </p:txBody>
      </p:sp>
    </p:spTree>
    <p:extLst>
      <p:ext uri="{BB962C8B-B14F-4D97-AF65-F5344CB8AC3E}">
        <p14:creationId xmlns:p14="http://schemas.microsoft.com/office/powerpoint/2010/main" val="4096796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6124754"/>
          </a:xfrm>
          <a:prstGeom prst="rect">
            <a:avLst/>
          </a:prstGeom>
          <a:noFill/>
        </p:spPr>
        <p:txBody>
          <a:bodyPr wrap="square" rtlCol="0">
            <a:spAutoFit/>
          </a:bodyPr>
          <a:lstStyle/>
          <a:p>
            <a:r>
              <a:rPr lang="en-US" sz="2800" dirty="0"/>
              <a:t>1 Corinthians 14:26–35 (ESV) </a:t>
            </a:r>
          </a:p>
          <a:p>
            <a:r>
              <a:rPr lang="en-US" sz="2800" baseline="30000" dirty="0"/>
              <a:t>26</a:t>
            </a:r>
            <a:r>
              <a:rPr lang="en-US" sz="2800" dirty="0"/>
              <a:t>What then, brothers? </a:t>
            </a:r>
            <a:r>
              <a:rPr lang="en-US" sz="2800" b="1" dirty="0"/>
              <a:t>When you come together</a:t>
            </a:r>
            <a:r>
              <a:rPr lang="en-US" sz="2800" dirty="0"/>
              <a:t>, each one has a hymn, a lesson, a revelation, a tongue, or an interpretation. Let all things be done for building up… </a:t>
            </a:r>
          </a:p>
          <a:p>
            <a:r>
              <a:rPr lang="en-US" sz="2800" u="sng" baseline="30000" dirty="0"/>
              <a:t>29</a:t>
            </a:r>
            <a:r>
              <a:rPr lang="en-US" sz="2800" u="sng" dirty="0"/>
              <a:t>Let two or three prophets speak</a:t>
            </a:r>
            <a:r>
              <a:rPr lang="en-US" sz="2800" dirty="0"/>
              <a:t>, and </a:t>
            </a:r>
            <a:r>
              <a:rPr lang="en-US" sz="2800" b="1" dirty="0"/>
              <a:t>let the others weigh what is said</a:t>
            </a:r>
            <a:r>
              <a:rPr lang="en-US" sz="2800" dirty="0"/>
              <a:t>.</a:t>
            </a:r>
          </a:p>
          <a:p>
            <a:r>
              <a:rPr lang="en-US" sz="2800" dirty="0"/>
              <a:t>[30-33a instructions about </a:t>
            </a:r>
            <a:r>
              <a:rPr lang="en-US" sz="2800" i="1" dirty="0"/>
              <a:t>speaking</a:t>
            </a:r>
            <a:r>
              <a:rPr lang="en-US" sz="2800" dirty="0"/>
              <a:t> prophesy; remember: women are permitted to prophesy] </a:t>
            </a:r>
          </a:p>
          <a:p>
            <a:r>
              <a:rPr lang="en-US" sz="2800" baseline="30000" dirty="0"/>
              <a:t>30</a:t>
            </a:r>
            <a:r>
              <a:rPr lang="en-US" sz="2800" dirty="0"/>
              <a:t>If a revelation is made to another sitting there, let the first be silent. </a:t>
            </a:r>
          </a:p>
          <a:p>
            <a:r>
              <a:rPr lang="en-US" sz="2800" baseline="30000" dirty="0"/>
              <a:t>31</a:t>
            </a:r>
            <a:r>
              <a:rPr lang="en-US" sz="2800" dirty="0"/>
              <a:t>For you can all prophesy one by one, so that all may learn and all be encouraged, </a:t>
            </a:r>
          </a:p>
          <a:p>
            <a:r>
              <a:rPr lang="en-US" sz="2800" baseline="30000" dirty="0"/>
              <a:t>32</a:t>
            </a:r>
            <a:r>
              <a:rPr lang="en-US" sz="2800" dirty="0"/>
              <a:t>and the spirits of prophets are subject to prophets. </a:t>
            </a:r>
          </a:p>
          <a:p>
            <a:r>
              <a:rPr lang="en-US" sz="2800" baseline="30000" dirty="0"/>
              <a:t>33</a:t>
            </a:r>
            <a:r>
              <a:rPr lang="en-US" sz="2800" dirty="0"/>
              <a:t>For God is not a God of confusion but of peace. As in all the churches of the saints, </a:t>
            </a:r>
          </a:p>
          <a:p>
            <a:r>
              <a:rPr lang="en-US" sz="2800" dirty="0"/>
              <a:t>[33b-35 instructions about </a:t>
            </a:r>
            <a:r>
              <a:rPr lang="en-US" sz="2800" i="1" dirty="0"/>
              <a:t>judging</a:t>
            </a:r>
            <a:r>
              <a:rPr lang="en-US" sz="2800" dirty="0"/>
              <a:t> prophecy]</a:t>
            </a:r>
          </a:p>
        </p:txBody>
      </p:sp>
    </p:spTree>
    <p:extLst>
      <p:ext uri="{BB962C8B-B14F-4D97-AF65-F5344CB8AC3E}">
        <p14:creationId xmlns:p14="http://schemas.microsoft.com/office/powerpoint/2010/main" val="4197310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5016758"/>
          </a:xfrm>
          <a:prstGeom prst="rect">
            <a:avLst/>
          </a:prstGeom>
          <a:noFill/>
        </p:spPr>
        <p:txBody>
          <a:bodyPr wrap="square" rtlCol="0">
            <a:spAutoFit/>
          </a:bodyPr>
          <a:lstStyle/>
          <a:p>
            <a:r>
              <a:rPr lang="en-US" sz="3200" dirty="0"/>
              <a:t>[33b-35 instructions about </a:t>
            </a:r>
            <a:r>
              <a:rPr lang="en-US" sz="3200" i="1" dirty="0"/>
              <a:t>judging</a:t>
            </a:r>
            <a:r>
              <a:rPr lang="en-US" sz="3200" dirty="0"/>
              <a:t> prophecy]</a:t>
            </a:r>
          </a:p>
          <a:p>
            <a:endParaRPr lang="en-US" sz="3200" dirty="0"/>
          </a:p>
          <a:p>
            <a:r>
              <a:rPr lang="en-US" sz="3200" baseline="30000" dirty="0"/>
              <a:t>34</a:t>
            </a:r>
            <a:r>
              <a:rPr lang="en-US" sz="3200" dirty="0"/>
              <a:t>the women should keep silent in the churches. For they are not permitted to speak, but should be in </a:t>
            </a:r>
            <a:r>
              <a:rPr lang="en-US" sz="3200" b="1" dirty="0"/>
              <a:t>submission</a:t>
            </a:r>
            <a:r>
              <a:rPr lang="en-US" sz="3200" dirty="0"/>
              <a:t>, as the Law also says. [</a:t>
            </a:r>
            <a:r>
              <a:rPr lang="en-US" sz="3200" b="1" dirty="0"/>
              <a:t>Genesis 2</a:t>
            </a:r>
            <a:r>
              <a:rPr lang="en-US" sz="3200" dirty="0"/>
              <a:t>]</a:t>
            </a:r>
          </a:p>
          <a:p>
            <a:r>
              <a:rPr lang="en-US" sz="3200" baseline="30000" dirty="0"/>
              <a:t>35</a:t>
            </a:r>
            <a:r>
              <a:rPr lang="en-US" sz="3200" dirty="0"/>
              <a:t>If there is anything they desire to learn, let them ask their husbands at home. For it is shameful for a woman to speak in church. </a:t>
            </a:r>
          </a:p>
          <a:p>
            <a:r>
              <a:rPr lang="en-US" sz="3200" dirty="0"/>
              <a:t>[It would be a disgrace if women began arguing about interpretations of prophesy or contradicted what their husband prophesied, for example]</a:t>
            </a:r>
          </a:p>
        </p:txBody>
      </p:sp>
    </p:spTree>
    <p:extLst>
      <p:ext uri="{BB962C8B-B14F-4D97-AF65-F5344CB8AC3E}">
        <p14:creationId xmlns:p14="http://schemas.microsoft.com/office/powerpoint/2010/main" val="2057515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6555641"/>
          </a:xfrm>
          <a:prstGeom prst="rect">
            <a:avLst/>
          </a:prstGeom>
          <a:noFill/>
        </p:spPr>
        <p:txBody>
          <a:bodyPr wrap="square" rtlCol="0">
            <a:spAutoFit/>
          </a:bodyPr>
          <a:lstStyle/>
          <a:p>
            <a:r>
              <a:rPr lang="en-US" sz="2800" b="1" dirty="0"/>
              <a:t>So, what can women do?</a:t>
            </a:r>
            <a:endParaRPr lang="en-US" sz="2800" dirty="0"/>
          </a:p>
          <a:p>
            <a:r>
              <a:rPr lang="en-US" sz="2800" b="1" dirty="0"/>
              <a:t>Most things…</a:t>
            </a:r>
            <a:endParaRPr lang="en-US" sz="2800" dirty="0"/>
          </a:p>
          <a:p>
            <a:r>
              <a:rPr lang="en-US" sz="2800" b="1" dirty="0"/>
              <a:t>This is much different than a Greek </a:t>
            </a:r>
            <a:r>
              <a:rPr lang="en-US" sz="2800" b="1" i="1" dirty="0"/>
              <a:t>town meeting</a:t>
            </a:r>
            <a:r>
              <a:rPr lang="en-US" sz="2800" b="1" dirty="0"/>
              <a:t> (or church) where women were not allowed to speak at all. There was more freedom in the Christian culture than in the secular culture</a:t>
            </a:r>
            <a:endParaRPr lang="en-US" sz="2800" dirty="0"/>
          </a:p>
          <a:p>
            <a:r>
              <a:rPr lang="en-US" sz="2800" b="1" dirty="0"/>
              <a:t> Praise God, women, you </a:t>
            </a:r>
            <a:r>
              <a:rPr lang="en-US" sz="2800" b="1" i="1" dirty="0"/>
              <a:t>don’t </a:t>
            </a:r>
            <a:r>
              <a:rPr lang="en-US" sz="2800" b="1" dirty="0"/>
              <a:t>have to preach sermons (1 Tim. 2) or bear the burden of being responsible for the church (Acts 20)</a:t>
            </a:r>
            <a:endParaRPr lang="en-US" sz="2800" dirty="0"/>
          </a:p>
          <a:p>
            <a:r>
              <a:rPr lang="en-US" sz="2800" b="1" dirty="0"/>
              <a:t> Acts 20:28–30 (ESV) </a:t>
            </a:r>
            <a:endParaRPr lang="en-US" sz="2800" dirty="0"/>
          </a:p>
          <a:p>
            <a:r>
              <a:rPr lang="en-US" sz="2800" baseline="30000" dirty="0"/>
              <a:t>28</a:t>
            </a:r>
            <a:r>
              <a:rPr lang="en-US" sz="2800" dirty="0"/>
              <a:t>Pay careful attention to yourselves and to all the flock, in which the Holy Spirit has made you overseers, to care for the church of God, which he obtained with his own blood. </a:t>
            </a:r>
          </a:p>
          <a:p>
            <a:r>
              <a:rPr lang="en-US" sz="2800" baseline="30000" dirty="0"/>
              <a:t>29</a:t>
            </a:r>
            <a:r>
              <a:rPr lang="en-US" sz="2800" dirty="0"/>
              <a:t>I know that after my departure fierce wolves will come in among you, not sparing the flock; </a:t>
            </a:r>
          </a:p>
          <a:p>
            <a:r>
              <a:rPr lang="en-US" sz="2800" baseline="30000" dirty="0"/>
              <a:t>30</a:t>
            </a:r>
            <a:r>
              <a:rPr lang="en-US" sz="2800" dirty="0"/>
              <a:t>and from among your own selves will arise men speaking twisted things, to draw away the disciples after them. </a:t>
            </a:r>
          </a:p>
        </p:txBody>
      </p:sp>
    </p:spTree>
    <p:extLst>
      <p:ext uri="{BB962C8B-B14F-4D97-AF65-F5344CB8AC3E}">
        <p14:creationId xmlns:p14="http://schemas.microsoft.com/office/powerpoint/2010/main" val="3703587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5509200"/>
          </a:xfrm>
          <a:prstGeom prst="rect">
            <a:avLst/>
          </a:prstGeom>
          <a:noFill/>
        </p:spPr>
        <p:txBody>
          <a:bodyPr wrap="square" rtlCol="0">
            <a:spAutoFit/>
          </a:bodyPr>
          <a:lstStyle/>
          <a:p>
            <a:r>
              <a:rPr lang="en-US" sz="3200" b="1" dirty="0"/>
              <a:t>In our corporate gatherings, men lead the service and teach the word. This is one of the reasons why we want the worship leader to be a male--because worship leading can sometimes involve teaching the word. </a:t>
            </a:r>
            <a:endParaRPr lang="en-US" sz="3200" dirty="0"/>
          </a:p>
          <a:p>
            <a:r>
              <a:rPr lang="en-US" sz="3200" b="1" dirty="0"/>
              <a:t> </a:t>
            </a:r>
            <a:endParaRPr lang="en-US" sz="3200" dirty="0"/>
          </a:p>
          <a:p>
            <a:r>
              <a:rPr lang="en-US" sz="3200" b="1" dirty="0"/>
              <a:t>…this isn’t always possible!</a:t>
            </a:r>
            <a:endParaRPr lang="en-US" sz="3200" dirty="0"/>
          </a:p>
          <a:p>
            <a:r>
              <a:rPr lang="en-US" sz="3200" b="1" dirty="0"/>
              <a:t> </a:t>
            </a:r>
            <a:endParaRPr lang="en-US" sz="3200" dirty="0"/>
          </a:p>
          <a:p>
            <a:r>
              <a:rPr lang="en-US" sz="3200" b="1" dirty="0"/>
              <a:t>In our services, women are encouraged to sing and pray and learn. </a:t>
            </a:r>
            <a:endParaRPr lang="en-US" sz="3200" dirty="0"/>
          </a:p>
          <a:p>
            <a:r>
              <a:rPr lang="en-US" sz="3200" b="1" dirty="0"/>
              <a:t> </a:t>
            </a:r>
            <a:endParaRPr lang="en-US" sz="3200" dirty="0"/>
          </a:p>
          <a:p>
            <a:r>
              <a:rPr lang="en-US" sz="3200" b="1" dirty="0"/>
              <a:t>Danger: if women do not submit to their roles, the gospel could fall into disgrace!</a:t>
            </a:r>
            <a:r>
              <a:rPr lang="en-US" sz="3200" dirty="0"/>
              <a:t> </a:t>
            </a:r>
          </a:p>
        </p:txBody>
      </p:sp>
    </p:spTree>
    <p:extLst>
      <p:ext uri="{BB962C8B-B14F-4D97-AF65-F5344CB8AC3E}">
        <p14:creationId xmlns:p14="http://schemas.microsoft.com/office/powerpoint/2010/main" val="295242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3046988"/>
          </a:xfrm>
          <a:prstGeom prst="rect">
            <a:avLst/>
          </a:prstGeom>
          <a:noFill/>
        </p:spPr>
        <p:txBody>
          <a:bodyPr wrap="square" rtlCol="0">
            <a:spAutoFit/>
          </a:bodyPr>
          <a:lstStyle/>
          <a:p>
            <a:r>
              <a:rPr lang="en-US" sz="3200" dirty="0"/>
              <a:t>Titus 2:3–5 (ESV) </a:t>
            </a:r>
          </a:p>
          <a:p>
            <a:r>
              <a:rPr lang="en-US" sz="3200" baseline="30000" dirty="0"/>
              <a:t>3</a:t>
            </a:r>
            <a:r>
              <a:rPr lang="en-US" sz="3200" dirty="0"/>
              <a:t>Older women likewise are to be reverent in behavior, not slanderers or slaves to much wine. They are to teach what is good, </a:t>
            </a:r>
          </a:p>
          <a:p>
            <a:r>
              <a:rPr lang="en-US" sz="3200" baseline="30000" dirty="0"/>
              <a:t>4</a:t>
            </a:r>
            <a:r>
              <a:rPr lang="en-US" sz="3200" dirty="0"/>
              <a:t>and so train the young women to love their husbands and children, </a:t>
            </a:r>
          </a:p>
          <a:p>
            <a:r>
              <a:rPr lang="en-US" sz="3200" baseline="30000" dirty="0"/>
              <a:t>5</a:t>
            </a:r>
            <a:r>
              <a:rPr lang="en-US" sz="3200" dirty="0"/>
              <a:t>to be self-controlled, pure, working at home, kind, and submissive to their own husbands, </a:t>
            </a:r>
            <a:r>
              <a:rPr lang="en-US" sz="3200" b="1" u="sng" dirty="0"/>
              <a:t>that the word of God may not be reviled</a:t>
            </a:r>
            <a:r>
              <a:rPr lang="en-US" sz="3200" dirty="0"/>
              <a:t>. </a:t>
            </a:r>
          </a:p>
        </p:txBody>
      </p:sp>
    </p:spTree>
    <p:extLst>
      <p:ext uri="{BB962C8B-B14F-4D97-AF65-F5344CB8AC3E}">
        <p14:creationId xmlns:p14="http://schemas.microsoft.com/office/powerpoint/2010/main" val="1875791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6555641"/>
          </a:xfrm>
          <a:prstGeom prst="rect">
            <a:avLst/>
          </a:prstGeom>
          <a:noFill/>
        </p:spPr>
        <p:txBody>
          <a:bodyPr wrap="square" rtlCol="0">
            <a:spAutoFit/>
          </a:bodyPr>
          <a:lstStyle/>
          <a:p>
            <a:r>
              <a:rPr lang="en-US" sz="2800" b="1" dirty="0"/>
              <a:t>What about the head covering passage? 1 Cor. 11</a:t>
            </a:r>
          </a:p>
          <a:p>
            <a:r>
              <a:rPr lang="en-US" sz="2800" dirty="0"/>
              <a:t>Should women wear head-coverings?</a:t>
            </a:r>
          </a:p>
          <a:p>
            <a:r>
              <a:rPr lang="en-US" sz="2800" dirty="0"/>
              <a:t>If you take this passage at face value, I can see why you would believe that women should wear head coverings…</a:t>
            </a:r>
          </a:p>
          <a:p>
            <a:r>
              <a:rPr lang="en-US" sz="2800" dirty="0"/>
              <a:t>But I do not believe that the spirit and intent of the passage requires women to wear head coverings in our current context. Paul does make his arguments for head coverings based on the created order, however, he was speaking to a culture that viewed head coverings as a symbol of authority.</a:t>
            </a:r>
          </a:p>
          <a:p>
            <a:r>
              <a:rPr lang="en-US" sz="2800" dirty="0"/>
              <a:t>Since we do not view head coverings in this way, it would be very strange for all the women of CBC to start wearing head coverings, and </a:t>
            </a:r>
            <a:r>
              <a:rPr lang="en-US" sz="2800" i="1" dirty="0"/>
              <a:t>I don’t believe that we should require them to do that in a culture that doesn’t view head coverings as a symbol of authority</a:t>
            </a:r>
            <a:r>
              <a:rPr lang="en-US" sz="2800" dirty="0"/>
              <a:t>.</a:t>
            </a:r>
          </a:p>
          <a:p>
            <a:r>
              <a:rPr lang="en-US" sz="2800" dirty="0"/>
              <a:t>So, what is the modern equivalent? This goes back to what Paul described in 1 Timothy 2—that women would be accepting of their roles as women and freely submit in worship to God’s roles and design for them.</a:t>
            </a:r>
          </a:p>
        </p:txBody>
      </p:sp>
    </p:spTree>
    <p:extLst>
      <p:ext uri="{BB962C8B-B14F-4D97-AF65-F5344CB8AC3E}">
        <p14:creationId xmlns:p14="http://schemas.microsoft.com/office/powerpoint/2010/main" val="130333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498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6494085"/>
          </a:xfrm>
          <a:prstGeom prst="rect">
            <a:avLst/>
          </a:prstGeom>
        </p:spPr>
        <p:txBody>
          <a:bodyPr wrap="square">
            <a:spAutoFit/>
          </a:bodyPr>
          <a:lstStyle/>
          <a:p>
            <a:r>
              <a:rPr lang="en-US" sz="3200" dirty="0"/>
              <a:t>1 TIMOTHY CHAPTER 2</a:t>
            </a:r>
          </a:p>
          <a:p>
            <a:endParaRPr lang="en-US" sz="3200" dirty="0"/>
          </a:p>
          <a:p>
            <a:r>
              <a:rPr lang="en-US" sz="3200" baseline="30000" dirty="0"/>
              <a:t>1</a:t>
            </a:r>
            <a:r>
              <a:rPr lang="en-US" sz="3200" dirty="0"/>
              <a:t>First of all, then, I urge that supplications, prayers, intercessions, and thanksgivings be made for </a:t>
            </a:r>
            <a:r>
              <a:rPr lang="en-US" sz="3200" b="1" dirty="0"/>
              <a:t>all people</a:t>
            </a:r>
            <a:r>
              <a:rPr lang="en-US" sz="3200" dirty="0"/>
              <a:t>, </a:t>
            </a:r>
          </a:p>
          <a:p>
            <a:r>
              <a:rPr lang="en-US" sz="3200" baseline="30000" dirty="0"/>
              <a:t>2</a:t>
            </a:r>
            <a:r>
              <a:rPr lang="en-US" sz="3200" dirty="0"/>
              <a:t>for kings and all who are in high positions, that we may lead a peaceful and quiet life, godly and dignified in every way. </a:t>
            </a:r>
          </a:p>
          <a:p>
            <a:pPr lvl="0"/>
            <a:endParaRPr lang="en-US" sz="3200" dirty="0"/>
          </a:p>
          <a:p>
            <a:pPr lvl="0"/>
            <a:r>
              <a:rPr lang="en-US" sz="3200" dirty="0"/>
              <a:t>[Explanation of the intent of Paul’s prayer…]</a:t>
            </a:r>
          </a:p>
          <a:p>
            <a:pPr lvl="0"/>
            <a:r>
              <a:rPr lang="en-US" sz="3200" dirty="0"/>
              <a:t>Pray for all people and kings so that we might live a meek and humble and respectful and humble life. </a:t>
            </a:r>
          </a:p>
          <a:p>
            <a:pPr lvl="0"/>
            <a:r>
              <a:rPr lang="en-US" sz="3200" dirty="0"/>
              <a:t>Pray that we might be a godly example and for their salvation. This will lead to many of them being saved…</a:t>
            </a:r>
          </a:p>
          <a:p>
            <a:pPr lvl="0"/>
            <a:r>
              <a:rPr lang="en-US" sz="3200" dirty="0"/>
              <a:t>Pray for the government to promote peace</a:t>
            </a:r>
          </a:p>
        </p:txBody>
      </p:sp>
    </p:spTree>
    <p:extLst>
      <p:ext uri="{BB962C8B-B14F-4D97-AF65-F5344CB8AC3E}">
        <p14:creationId xmlns:p14="http://schemas.microsoft.com/office/powerpoint/2010/main" val="2068755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5016758"/>
          </a:xfrm>
          <a:prstGeom prst="rect">
            <a:avLst/>
          </a:prstGeom>
        </p:spPr>
        <p:txBody>
          <a:bodyPr wrap="square">
            <a:spAutoFit/>
          </a:bodyPr>
          <a:lstStyle/>
          <a:p>
            <a:r>
              <a:rPr lang="en-US" sz="3200" baseline="30000" dirty="0"/>
              <a:t>3</a:t>
            </a:r>
            <a:r>
              <a:rPr lang="en-US" sz="3200" dirty="0"/>
              <a:t>This is good, and it is pleasing in the sight of God our Savior, </a:t>
            </a:r>
          </a:p>
          <a:p>
            <a:r>
              <a:rPr lang="en-US" sz="3200" baseline="30000" dirty="0"/>
              <a:t>4</a:t>
            </a:r>
            <a:r>
              <a:rPr lang="en-US" sz="3200" dirty="0"/>
              <a:t>who desires all people [Jew and Gentile] to be saved and to come to the knowledge of the truth. </a:t>
            </a:r>
          </a:p>
          <a:p>
            <a:r>
              <a:rPr lang="en-US" sz="3200" baseline="30000" dirty="0"/>
              <a:t>5</a:t>
            </a:r>
            <a:r>
              <a:rPr lang="en-US" sz="3200" dirty="0"/>
              <a:t>For there is one God, and there is one mediator between God and men, the man Christ Jesus, </a:t>
            </a:r>
          </a:p>
          <a:p>
            <a:r>
              <a:rPr lang="en-US" sz="3200" baseline="30000" dirty="0"/>
              <a:t>6</a:t>
            </a:r>
            <a:r>
              <a:rPr lang="en-US" sz="3200" dirty="0"/>
              <a:t>who gave himself as a ransom for all, which is the testimony given at the proper time. </a:t>
            </a:r>
          </a:p>
          <a:p>
            <a:endParaRPr lang="en-US" sz="3200" dirty="0"/>
          </a:p>
          <a:p>
            <a:pPr lvl="0"/>
            <a:r>
              <a:rPr lang="en-US" sz="3200" dirty="0"/>
              <a:t>- Train of thought: We know that God wants to save </a:t>
            </a:r>
            <a:r>
              <a:rPr lang="en-US" sz="3200" i="1" dirty="0"/>
              <a:t>all </a:t>
            </a:r>
            <a:r>
              <a:rPr lang="en-US" sz="3200" dirty="0"/>
              <a:t>people because his son is a reconciling mediator who gave his life to ransom sinners</a:t>
            </a:r>
          </a:p>
        </p:txBody>
      </p:sp>
    </p:spTree>
    <p:extLst>
      <p:ext uri="{BB962C8B-B14F-4D97-AF65-F5344CB8AC3E}">
        <p14:creationId xmlns:p14="http://schemas.microsoft.com/office/powerpoint/2010/main" val="3563154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3539430"/>
          </a:xfrm>
          <a:prstGeom prst="rect">
            <a:avLst/>
          </a:prstGeom>
        </p:spPr>
        <p:txBody>
          <a:bodyPr wrap="square">
            <a:spAutoFit/>
          </a:bodyPr>
          <a:lstStyle/>
          <a:p>
            <a:r>
              <a:rPr lang="en-US" sz="3200" baseline="30000" dirty="0"/>
              <a:t>7</a:t>
            </a:r>
            <a:r>
              <a:rPr lang="en-US" sz="3200" dirty="0"/>
              <a:t>For this I was appointed a preacher and an apostle (I am telling the truth, I am not lying), a teacher of the Gentiles in faith and truth. </a:t>
            </a:r>
          </a:p>
          <a:p>
            <a:endParaRPr lang="en-US" sz="3200" dirty="0"/>
          </a:p>
          <a:p>
            <a:pPr lvl="0"/>
            <a:r>
              <a:rPr lang="en-US" sz="3200" dirty="0"/>
              <a:t>I am a sincere teacher of the true gospel</a:t>
            </a:r>
          </a:p>
          <a:p>
            <a:pPr lvl="0"/>
            <a:endParaRPr lang="en-US" sz="3200" dirty="0"/>
          </a:p>
          <a:p>
            <a:pPr lvl="0"/>
            <a:r>
              <a:rPr lang="en-US" sz="3200" dirty="0"/>
              <a:t>Now Paul turns to the house of God to ensure that it is a place of peace and a good witness to the watching world</a:t>
            </a:r>
          </a:p>
        </p:txBody>
      </p:sp>
    </p:spTree>
    <p:extLst>
      <p:ext uri="{BB962C8B-B14F-4D97-AF65-F5344CB8AC3E}">
        <p14:creationId xmlns:p14="http://schemas.microsoft.com/office/powerpoint/2010/main" val="207610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4031873"/>
          </a:xfrm>
          <a:prstGeom prst="rect">
            <a:avLst/>
          </a:prstGeom>
          <a:noFill/>
        </p:spPr>
        <p:txBody>
          <a:bodyPr wrap="square" rtlCol="0">
            <a:spAutoFit/>
          </a:bodyPr>
          <a:lstStyle/>
          <a:p>
            <a:r>
              <a:rPr lang="en-US" sz="3200" baseline="30000" dirty="0"/>
              <a:t>8</a:t>
            </a:r>
            <a:r>
              <a:rPr lang="en-US" sz="3200" dirty="0"/>
              <a:t>I desire then that in every place the </a:t>
            </a:r>
            <a:r>
              <a:rPr lang="en-US" sz="3200" b="1" dirty="0"/>
              <a:t>men</a:t>
            </a:r>
            <a:r>
              <a:rPr lang="en-US" sz="3200" dirty="0"/>
              <a:t> should pray, lifting holy hands without anger or quarreling; </a:t>
            </a:r>
          </a:p>
          <a:p>
            <a:endParaRPr lang="en-US" sz="3200" dirty="0"/>
          </a:p>
          <a:p>
            <a:pPr lvl="0"/>
            <a:r>
              <a:rPr lang="en-US" sz="3200" dirty="0"/>
              <a:t>So, the true gospel should lead to men praying without strife or disunity.</a:t>
            </a:r>
          </a:p>
          <a:p>
            <a:pPr lvl="0"/>
            <a:endParaRPr lang="en-US" sz="3200" dirty="0"/>
          </a:p>
          <a:p>
            <a:pPr lvl="0"/>
            <a:r>
              <a:rPr lang="en-US" sz="3200" dirty="0"/>
              <a:t>(False teaching, on the other hand, leads to arguments and quarrelling) </a:t>
            </a:r>
          </a:p>
        </p:txBody>
      </p:sp>
    </p:spTree>
    <p:extLst>
      <p:ext uri="{BB962C8B-B14F-4D97-AF65-F5344CB8AC3E}">
        <p14:creationId xmlns:p14="http://schemas.microsoft.com/office/powerpoint/2010/main" val="157918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5345053"/>
          </a:xfrm>
          <a:prstGeom prst="rect">
            <a:avLst/>
          </a:prstGeom>
        </p:spPr>
        <p:txBody>
          <a:bodyPr wrap="square">
            <a:spAutoFit/>
          </a:bodyPr>
          <a:lstStyle/>
          <a:p>
            <a:r>
              <a:rPr lang="en-US" sz="3200" baseline="30000" dirty="0"/>
              <a:t>9</a:t>
            </a:r>
            <a:r>
              <a:rPr lang="en-US" sz="3200" dirty="0"/>
              <a:t>likewise also that </a:t>
            </a:r>
            <a:r>
              <a:rPr lang="en-US" sz="3200" b="1" dirty="0"/>
              <a:t>women</a:t>
            </a:r>
            <a:r>
              <a:rPr lang="en-US" sz="3200" dirty="0"/>
              <a:t> should adorn themselves in respectable apparel, with modesty and self-control, not with braided hair and gold or pearls or costly attire, </a:t>
            </a:r>
          </a:p>
          <a:p>
            <a:endParaRPr lang="en-US" sz="3200" baseline="30000" dirty="0"/>
          </a:p>
          <a:p>
            <a:r>
              <a:rPr lang="en-US" sz="3200" baseline="30000" dirty="0"/>
              <a:t>10</a:t>
            </a:r>
            <a:r>
              <a:rPr lang="en-US" sz="3200" dirty="0"/>
              <a:t>but with what is proper for women who profess godliness—with good works. </a:t>
            </a:r>
          </a:p>
          <a:p>
            <a:pPr lvl="0"/>
            <a:endParaRPr lang="en-US" sz="3200" dirty="0"/>
          </a:p>
          <a:p>
            <a:pPr lvl="0"/>
            <a:r>
              <a:rPr lang="en-US" sz="3200" dirty="0"/>
              <a:t>- I desire that women should be dressed in good works rather than fine clothing. </a:t>
            </a:r>
          </a:p>
          <a:p>
            <a:pPr lvl="0"/>
            <a:endParaRPr lang="en-US" sz="3200" dirty="0"/>
          </a:p>
          <a:p>
            <a:pPr lvl="0"/>
            <a:r>
              <a:rPr lang="en-US" sz="3200" dirty="0"/>
              <a:t>- The emphasis is on internal character not external beauty</a:t>
            </a:r>
          </a:p>
        </p:txBody>
      </p:sp>
    </p:spTree>
    <p:extLst>
      <p:ext uri="{BB962C8B-B14F-4D97-AF65-F5344CB8AC3E}">
        <p14:creationId xmlns:p14="http://schemas.microsoft.com/office/powerpoint/2010/main" val="178448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5509200"/>
          </a:xfrm>
          <a:prstGeom prst="rect">
            <a:avLst/>
          </a:prstGeom>
        </p:spPr>
        <p:txBody>
          <a:bodyPr wrap="square">
            <a:spAutoFit/>
          </a:bodyPr>
          <a:lstStyle/>
          <a:p>
            <a:r>
              <a:rPr lang="en-US" sz="3200" baseline="30000" dirty="0"/>
              <a:t>11</a:t>
            </a:r>
            <a:r>
              <a:rPr lang="en-US" sz="3200" dirty="0"/>
              <a:t>Let a woman learn </a:t>
            </a:r>
            <a:r>
              <a:rPr lang="en-US" sz="3200" b="1" dirty="0"/>
              <a:t>quietly</a:t>
            </a:r>
            <a:r>
              <a:rPr lang="en-US" sz="3200" dirty="0"/>
              <a:t> with all submissiveness. </a:t>
            </a:r>
          </a:p>
          <a:p>
            <a:r>
              <a:rPr lang="en-US" sz="3200" baseline="30000" dirty="0"/>
              <a:t>12</a:t>
            </a:r>
            <a:r>
              <a:rPr lang="en-US" sz="3200" dirty="0"/>
              <a:t>I do not permit a woman to teach or to exercise authority over a man; rather, she is to remain </a:t>
            </a:r>
            <a:r>
              <a:rPr lang="en-US" sz="3200" b="1" dirty="0"/>
              <a:t>quiet</a:t>
            </a:r>
            <a:r>
              <a:rPr lang="en-US" sz="3200" dirty="0"/>
              <a:t>. </a:t>
            </a:r>
          </a:p>
          <a:p>
            <a:endParaRPr lang="en-US" sz="3200" dirty="0"/>
          </a:p>
          <a:p>
            <a:pPr lvl="0"/>
            <a:r>
              <a:rPr lang="en-US" sz="3200" dirty="0"/>
              <a:t>Rationale: The women of the church should be the opposite of what we see in the world. Worldly women are not quiet or submissive. They would insist on being in charge of the assembly.</a:t>
            </a:r>
          </a:p>
          <a:p>
            <a:pPr lvl="0"/>
            <a:endParaRPr lang="en-US" sz="3200" dirty="0"/>
          </a:p>
          <a:p>
            <a:pPr lvl="0"/>
            <a:r>
              <a:rPr lang="en-US" sz="3200" dirty="0"/>
              <a:t>Women are instead called to be humble learners. </a:t>
            </a:r>
          </a:p>
          <a:p>
            <a:r>
              <a:rPr lang="en-US" sz="3200" dirty="0"/>
              <a:t>In a church meeting, women do not teach or lead or rule the body as a whole. This is reserved for the pastors/overseers (3:2-5) </a:t>
            </a:r>
          </a:p>
        </p:txBody>
      </p:sp>
    </p:spTree>
    <p:extLst>
      <p:ext uri="{BB962C8B-B14F-4D97-AF65-F5344CB8AC3E}">
        <p14:creationId xmlns:p14="http://schemas.microsoft.com/office/powerpoint/2010/main" val="85610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1B328-7E05-0648-83F7-0570F7FC97C8}"/>
              </a:ext>
            </a:extLst>
          </p:cNvPr>
          <p:cNvSpPr/>
          <p:nvPr/>
        </p:nvSpPr>
        <p:spPr>
          <a:xfrm>
            <a:off x="0" y="0"/>
            <a:ext cx="12192000" cy="6001643"/>
          </a:xfrm>
          <a:prstGeom prst="rect">
            <a:avLst/>
          </a:prstGeom>
        </p:spPr>
        <p:txBody>
          <a:bodyPr wrap="square">
            <a:spAutoFit/>
          </a:bodyPr>
          <a:lstStyle/>
          <a:p>
            <a:r>
              <a:rPr lang="en-US" sz="2400" baseline="30000" dirty="0"/>
              <a:t>13</a:t>
            </a:r>
            <a:r>
              <a:rPr lang="en-US" sz="2400" dirty="0"/>
              <a:t>For Adam was formed first, then Eve; </a:t>
            </a:r>
          </a:p>
          <a:p>
            <a:r>
              <a:rPr lang="en-US" sz="2400" baseline="30000" dirty="0"/>
              <a:t>14</a:t>
            </a:r>
            <a:r>
              <a:rPr lang="en-US" sz="2400" dirty="0"/>
              <a:t>and Adam was not deceived, but the woman was deceived and became a transgressor. </a:t>
            </a:r>
          </a:p>
          <a:p>
            <a:r>
              <a:rPr lang="en-US" sz="2400" baseline="30000" dirty="0"/>
              <a:t>15</a:t>
            </a:r>
            <a:r>
              <a:rPr lang="en-US" sz="2400" dirty="0"/>
              <a:t>Yet she will be </a:t>
            </a:r>
            <a:r>
              <a:rPr lang="en-US" sz="2400" u="sng" dirty="0"/>
              <a:t>saved through </a:t>
            </a:r>
            <a:r>
              <a:rPr lang="en-US" sz="2400" b="1" u="sng" dirty="0"/>
              <a:t>childbearing</a:t>
            </a:r>
            <a:r>
              <a:rPr lang="en-US" sz="2400" dirty="0"/>
              <a:t>—if they continue in faith and love and holiness, with self-control. </a:t>
            </a:r>
          </a:p>
          <a:p>
            <a:pPr lvl="0"/>
            <a:r>
              <a:rPr lang="en-US" sz="2400" b="1" dirty="0"/>
              <a:t>What does Paul connect childbearing with salvation?</a:t>
            </a:r>
          </a:p>
          <a:p>
            <a:pPr lvl="0"/>
            <a:r>
              <a:rPr lang="en-US" sz="2400" dirty="0"/>
              <a:t>Possible interpretations:</a:t>
            </a:r>
          </a:p>
          <a:p>
            <a:pPr lvl="0"/>
            <a:r>
              <a:rPr lang="en-US" sz="2400" b="1" dirty="0"/>
              <a:t>Option 1:</a:t>
            </a:r>
            <a:r>
              <a:rPr lang="en-US" sz="2400" dirty="0"/>
              <a:t> She [Eve] will be saved through childbearing [referring to Gen. 3:15b]—if they [women in general] continue in faith and love and holiness, with self-control.</a:t>
            </a:r>
            <a:endParaRPr lang="en-US" sz="2400" b="1" dirty="0"/>
          </a:p>
          <a:p>
            <a:pPr lvl="0"/>
            <a:r>
              <a:rPr lang="en-US" sz="2400" b="1" dirty="0"/>
              <a:t>Train of thought</a:t>
            </a:r>
            <a:r>
              <a:rPr lang="en-US" sz="2400" dirty="0"/>
              <a:t>: although Eve sinned in the garden, She and the women after her will be saved through believing the offspring promise and producing the fruit thereof </a:t>
            </a:r>
          </a:p>
          <a:p>
            <a:pPr lvl="0"/>
            <a:endParaRPr lang="en-US" sz="2400" dirty="0"/>
          </a:p>
          <a:p>
            <a:pPr lvl="0"/>
            <a:r>
              <a:rPr lang="en-US" sz="2400" b="1" dirty="0"/>
              <a:t>Option 2:</a:t>
            </a:r>
            <a:r>
              <a:rPr lang="en-US" sz="2400" dirty="0"/>
              <a:t> She [Eve &amp; women in general] will be saved through childbearing [Paul uses childbearing here to refer to the proper and natural role of women in general]—if they [women in general] continue in faith and love and holiness, with self-control. </a:t>
            </a:r>
          </a:p>
          <a:p>
            <a:pPr lvl="0"/>
            <a:r>
              <a:rPr lang="en-US" sz="2400" b="1" dirty="0"/>
              <a:t>Train of thought</a:t>
            </a:r>
            <a:r>
              <a:rPr lang="en-US" sz="2400" dirty="0"/>
              <a:t>: Although Eve sinned in the garden, if she will humble herself and resume her God-given role, producing the fruit of the gospel, then she will be saved.</a:t>
            </a:r>
          </a:p>
        </p:txBody>
      </p:sp>
    </p:spTree>
    <p:extLst>
      <p:ext uri="{BB962C8B-B14F-4D97-AF65-F5344CB8AC3E}">
        <p14:creationId xmlns:p14="http://schemas.microsoft.com/office/powerpoint/2010/main" val="271300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0C6E7-D5FA-D847-AC1A-312F6B55C70D}"/>
              </a:ext>
            </a:extLst>
          </p:cNvPr>
          <p:cNvSpPr txBox="1"/>
          <p:nvPr/>
        </p:nvSpPr>
        <p:spPr>
          <a:xfrm>
            <a:off x="342901" y="442913"/>
            <a:ext cx="11849100" cy="6494085"/>
          </a:xfrm>
          <a:prstGeom prst="rect">
            <a:avLst/>
          </a:prstGeom>
          <a:noFill/>
        </p:spPr>
        <p:txBody>
          <a:bodyPr wrap="square" rtlCol="0">
            <a:spAutoFit/>
          </a:bodyPr>
          <a:lstStyle/>
          <a:p>
            <a:pPr lvl="0"/>
            <a:r>
              <a:rPr lang="en-US" sz="3200" dirty="0"/>
              <a:t>[Verses that give insight into the expectations for women…]</a:t>
            </a:r>
          </a:p>
          <a:p>
            <a:pPr lvl="0"/>
            <a:endParaRPr lang="en-US" sz="3200" dirty="0"/>
          </a:p>
          <a:p>
            <a:pPr lvl="0"/>
            <a:r>
              <a:rPr lang="en-US" sz="3200" b="1" dirty="0"/>
              <a:t>1 Timothy 5:14 (ESV) </a:t>
            </a:r>
          </a:p>
          <a:p>
            <a:pPr lvl="0"/>
            <a:r>
              <a:rPr lang="en-US" sz="3200" baseline="30000" dirty="0"/>
              <a:t>14</a:t>
            </a:r>
            <a:r>
              <a:rPr lang="en-US" sz="3200" dirty="0"/>
              <a:t>So I would have younger widows marry, bear children, manage their households, and give the adversary no occasion for slander. </a:t>
            </a:r>
          </a:p>
          <a:p>
            <a:pPr lvl="0"/>
            <a:endParaRPr lang="en-US" sz="3200" b="1" dirty="0"/>
          </a:p>
          <a:p>
            <a:pPr lvl="0"/>
            <a:r>
              <a:rPr lang="en-US" sz="3200" b="1" dirty="0"/>
              <a:t>Titus 2:4–5 (ESV) </a:t>
            </a:r>
          </a:p>
          <a:p>
            <a:pPr lvl="0"/>
            <a:r>
              <a:rPr lang="en-US" sz="3200" baseline="30000" dirty="0"/>
              <a:t>4</a:t>
            </a:r>
            <a:r>
              <a:rPr lang="en-US" sz="3200" dirty="0"/>
              <a:t>and so train the young women to love their husbands and children, </a:t>
            </a:r>
          </a:p>
          <a:p>
            <a:pPr lvl="0"/>
            <a:r>
              <a:rPr lang="en-US" sz="3200" baseline="30000" dirty="0"/>
              <a:t>5</a:t>
            </a:r>
            <a:r>
              <a:rPr lang="en-US" sz="3200" dirty="0"/>
              <a:t>to be self-controlled, pure, working at home, kind, and submissive to their own husbands, that the word of God may not be reviled. </a:t>
            </a:r>
          </a:p>
          <a:p>
            <a:pPr lvl="0"/>
            <a:endParaRPr lang="en-US" sz="3200" u="sng" dirty="0"/>
          </a:p>
          <a:p>
            <a:pPr lvl="0"/>
            <a:r>
              <a:rPr lang="en-US" sz="3200" u="sng" dirty="0"/>
              <a:t>Conclusion: Going back to verse 9, women are called to humbly submit to God’s design and produce the fruit of the gospel</a:t>
            </a:r>
            <a:endParaRPr lang="en-US" sz="3200" dirty="0"/>
          </a:p>
        </p:txBody>
      </p:sp>
    </p:spTree>
    <p:extLst>
      <p:ext uri="{BB962C8B-B14F-4D97-AF65-F5344CB8AC3E}">
        <p14:creationId xmlns:p14="http://schemas.microsoft.com/office/powerpoint/2010/main" val="121845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112449</TotalTime>
  <Words>1742</Words>
  <Application>Microsoft Macintosh PowerPoint</Application>
  <PresentationFormat>Widescreen</PresentationFormat>
  <Paragraphs>112</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Women’s Roles in the Church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Kings 16</dc:title>
  <dc:creator>Samuel Nelson</dc:creator>
  <cp:lastModifiedBy>Samuel Nelson</cp:lastModifiedBy>
  <cp:revision>61</cp:revision>
  <dcterms:created xsi:type="dcterms:W3CDTF">2024-07-06T13:03:11Z</dcterms:created>
  <dcterms:modified xsi:type="dcterms:W3CDTF">2024-10-20T14:26:50Z</dcterms:modified>
</cp:coreProperties>
</file>