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aytone One"/>
      <p:regular r:id="rId19"/>
    </p:embeddedFont>
    <p:embeddedFont>
      <p:font typeface="Bebas Neue"/>
      <p:regular r:id="rId20"/>
    </p:embeddedFon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1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aytoneOn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0816a81d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0816a81d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0984dac3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0984dac3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a26cc1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a26cc1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238ace67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238ace67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238ace67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238ace67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b8ad8aa3d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b8ad8aa3d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09a26cc1a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09a26cc1a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b8ad8aa3d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b8ad8aa3d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b8ad8aa3d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b8ad8aa3d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081080f3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081080f3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081080f3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081080f3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Variação do caixeiro viajante 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Dado um grafo conexo ponderado;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Encontra o ciclo de peso mínimo que passe por cada aresta pelo menos uma vez;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Coleta de Lixo;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081080f3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081080f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Kaliningrado;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1736 Euler provou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Sair de um </a:t>
            </a:r>
            <a:r>
              <a:rPr lang="en">
                <a:solidFill>
                  <a:schemeClr val="dk1"/>
                </a:solidFill>
              </a:rPr>
              <a:t>vértice</a:t>
            </a:r>
            <a:r>
              <a:rPr lang="en"/>
              <a:t>, passar por todas as arestas e voltar para o mesmo </a:t>
            </a:r>
            <a:r>
              <a:rPr lang="en">
                <a:solidFill>
                  <a:schemeClr val="dk1"/>
                </a:solidFill>
              </a:rPr>
              <a:t>vértice</a:t>
            </a:r>
            <a:r>
              <a:rPr lang="en"/>
              <a:t> inicial;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Ciclo ou Circuito Euleriano;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Pode visitar mais de uma vez um </a:t>
            </a:r>
            <a:r>
              <a:rPr lang="en"/>
              <a:t>vértice;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Não pode visitar mais de uma aresta;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b8f66849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b8f66849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rect b="b" l="l" r="r" t="t"/>
                <a:pathLst>
                  <a:path extrusionOk="0" h="1649" w="1604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rect b="b" l="l" r="r" t="t"/>
                <a:pathLst>
                  <a:path extrusionOk="0" h="1578" w="1589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rect b="b" l="l" r="r" t="t"/>
                <a:pathLst>
                  <a:path extrusionOk="0" h="1646" w="1634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rect b="b" l="l" r="r" t="t"/>
                <a:pathLst>
                  <a:path extrusionOk="0" h="1646" w="1626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rect b="b" l="l" r="r" t="t"/>
                <a:pathLst>
                  <a:path extrusionOk="0" h="1578" w="1574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rect b="b" l="l" r="r" t="t"/>
                <a:pathLst>
                  <a:path extrusionOk="0" h="1664" w="1846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rect b="b" l="l" r="r" t="t"/>
                <a:pathLst>
                  <a:path extrusionOk="0" h="1575" w="1841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rect b="b" l="l" r="r" t="t"/>
                <a:pathLst>
                  <a:path extrusionOk="0" h="1649" w="1906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rect b="b" l="l" r="r" t="t"/>
                <a:pathLst>
                  <a:path extrusionOk="0" h="1649" w="1846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rect b="b" l="l" r="r" t="t"/>
                <a:pathLst>
                  <a:path extrusionOk="0" h="1650" w="1906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rect b="b" l="l" r="r" t="t"/>
                <a:pathLst>
                  <a:path extrusionOk="0" h="1586" w="1861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rect b="b" l="l" r="r" t="t"/>
                <a:pathLst>
                  <a:path extrusionOk="0" h="1649" w="1604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rect b="b" l="l" r="r" t="t"/>
                <a:pathLst>
                  <a:path extrusionOk="0" h="1578" w="1589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rect b="b" l="l" r="r" t="t"/>
                <a:pathLst>
                  <a:path extrusionOk="0" h="1646" w="1634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rect b="b" l="l" r="r" t="t"/>
                <a:pathLst>
                  <a:path extrusionOk="0" h="1646" w="1626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rect b="b" l="l" r="r" t="t"/>
                <a:pathLst>
                  <a:path extrusionOk="0" h="1578" w="1574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rect b="b" l="l" r="r" t="t"/>
                <a:pathLst>
                  <a:path extrusionOk="0" h="1664" w="1846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rect b="b" l="l" r="r" t="t"/>
                <a:pathLst>
                  <a:path extrusionOk="0" h="1575" w="1841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rect b="b" l="l" r="r" t="t"/>
                <a:pathLst>
                  <a:path extrusionOk="0" h="1649" w="1906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rect b="b" l="l" r="r" t="t"/>
                <a:pathLst>
                  <a:path extrusionOk="0" h="1649" w="1846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rect b="b" l="l" r="r" t="t"/>
                <a:pathLst>
                  <a:path extrusionOk="0" h="1650" w="1906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rect b="b" l="l" r="r" t="t"/>
                <a:pathLst>
                  <a:path extrusionOk="0" h="1586" w="1861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11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08" name="Google Shape;308;p11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33" name="Google Shape;333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/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13"/>
          <p:cNvSpPr txBox="1"/>
          <p:nvPr>
            <p:ph hasCustomPrompt="1" idx="2" type="title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3" type="title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4" type="title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idx="5" type="subTitle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6" type="title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p13"/>
          <p:cNvSpPr txBox="1"/>
          <p:nvPr>
            <p:ph hasCustomPrompt="1" idx="7" type="title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idx="8" type="subTitle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idx="9" type="title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13"/>
          <p:cNvSpPr txBox="1"/>
          <p:nvPr>
            <p:ph hasCustomPrompt="1" idx="13" type="title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idx="14" type="subTitle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3"/>
          <p:cNvSpPr txBox="1"/>
          <p:nvPr>
            <p:ph idx="15"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0" name="Google Shape;350;p13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 flipH="1">
            <a:off x="6119132" y="31087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"/>
          <p:cNvSpPr/>
          <p:nvPr/>
        </p:nvSpPr>
        <p:spPr>
          <a:xfrm flipH="1">
            <a:off x="2307100" y="29964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>
            <a:off x="1850968" y="15023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>
            <a:off x="2944700" y="13900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 txBox="1"/>
          <p:nvPr>
            <p:ph idx="1" type="subTitle"/>
          </p:nvPr>
        </p:nvSpPr>
        <p:spPr>
          <a:xfrm>
            <a:off x="3104651" y="1502350"/>
            <a:ext cx="35715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4"/>
          <p:cNvSpPr txBox="1"/>
          <p:nvPr>
            <p:ph idx="2" type="subTitle"/>
          </p:nvPr>
        </p:nvSpPr>
        <p:spPr>
          <a:xfrm>
            <a:off x="2462650" y="3163050"/>
            <a:ext cx="3571500" cy="10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14"/>
          <p:cNvSpPr txBox="1"/>
          <p:nvPr>
            <p:ph hasCustomPrompt="1" idx="3" type="title"/>
          </p:nvPr>
        </p:nvSpPr>
        <p:spPr>
          <a:xfrm>
            <a:off x="1140350" y="1502350"/>
            <a:ext cx="1719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5" name="Google Shape;385;p14"/>
          <p:cNvSpPr txBox="1"/>
          <p:nvPr>
            <p:ph hasCustomPrompt="1" idx="4" type="title"/>
          </p:nvPr>
        </p:nvSpPr>
        <p:spPr>
          <a:xfrm>
            <a:off x="6177550" y="3108750"/>
            <a:ext cx="1719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6" name="Google Shape;386;p14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387" name="Google Shape;387;p14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415" name="Google Shape;415;p1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440" name="Google Shape;440;p15"/>
          <p:cNvSpPr txBox="1"/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15"/>
          <p:cNvSpPr txBox="1"/>
          <p:nvPr>
            <p:ph idx="2" type="title"/>
          </p:nvPr>
        </p:nvSpPr>
        <p:spPr>
          <a:xfrm>
            <a:off x="716622" y="1735175"/>
            <a:ext cx="57882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713225" y="2260475"/>
            <a:ext cx="57882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/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2" type="title"/>
          </p:nvPr>
        </p:nvSpPr>
        <p:spPr>
          <a:xfrm>
            <a:off x="2620769" y="1735175"/>
            <a:ext cx="57855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6" name="Google Shape;446;p16"/>
          <p:cNvSpPr txBox="1"/>
          <p:nvPr>
            <p:ph idx="1" type="subTitle"/>
          </p:nvPr>
        </p:nvSpPr>
        <p:spPr>
          <a:xfrm>
            <a:off x="2618225" y="2260475"/>
            <a:ext cx="5785500" cy="23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1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17"/>
          <p:cNvSpPr txBox="1"/>
          <p:nvPr>
            <p:ph idx="1" type="body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/>
        </p:txBody>
      </p:sp>
      <p:grpSp>
        <p:nvGrpSpPr>
          <p:cNvPr id="478" name="Google Shape;478;p1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2" name="Google Shape;532;p1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33" name="Google Shape;533;p18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61" name="Google Shape;561;p1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586" name="Google Shape;5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3095775"/>
            <a:ext cx="6501300" cy="20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/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3"/>
          <p:cNvSpPr txBox="1"/>
          <p:nvPr>
            <p:ph hasCustomPrompt="1" idx="2" type="title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/>
          <p:nvPr>
            <p:ph idx="1" type="subTitle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21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18" name="Google Shape;618;p21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43" name="Google Shape;6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46" name="Google Shape;646;p22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647" name="Google Shape;647;p22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3"/>
          <p:cNvSpPr txBox="1"/>
          <p:nvPr>
            <p:ph type="title"/>
          </p:nvPr>
        </p:nvSpPr>
        <p:spPr>
          <a:xfrm>
            <a:off x="2391900" y="3044542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4" name="Google Shape;674;p23"/>
          <p:cNvSpPr txBox="1"/>
          <p:nvPr>
            <p:ph idx="1" type="subTitle"/>
          </p:nvPr>
        </p:nvSpPr>
        <p:spPr>
          <a:xfrm>
            <a:off x="1996200" y="1567050"/>
            <a:ext cx="51516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23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2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77" name="Google Shape;677;p23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4" name="Google Shape;704;p24"/>
          <p:cNvSpPr txBox="1"/>
          <p:nvPr>
            <p:ph idx="2" type="title"/>
          </p:nvPr>
        </p:nvSpPr>
        <p:spPr>
          <a:xfrm>
            <a:off x="720000" y="2994484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5" name="Google Shape;705;p24"/>
          <p:cNvSpPr txBox="1"/>
          <p:nvPr>
            <p:ph idx="1" type="subTitle"/>
          </p:nvPr>
        </p:nvSpPr>
        <p:spPr>
          <a:xfrm>
            <a:off x="720000" y="3534450"/>
            <a:ext cx="23364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4"/>
          <p:cNvSpPr txBox="1"/>
          <p:nvPr>
            <p:ph idx="3" type="title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7" name="Google Shape;707;p24"/>
          <p:cNvSpPr txBox="1"/>
          <p:nvPr>
            <p:ph idx="4" type="subTitle"/>
          </p:nvPr>
        </p:nvSpPr>
        <p:spPr>
          <a:xfrm>
            <a:off x="3403800" y="3534450"/>
            <a:ext cx="23364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4"/>
          <p:cNvSpPr txBox="1"/>
          <p:nvPr>
            <p:ph idx="5" type="title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9" name="Google Shape;709;p24"/>
          <p:cNvSpPr txBox="1"/>
          <p:nvPr>
            <p:ph idx="6" type="subTitle"/>
          </p:nvPr>
        </p:nvSpPr>
        <p:spPr>
          <a:xfrm>
            <a:off x="6087600" y="3534450"/>
            <a:ext cx="23364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0" name="Google Shape;710;p24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11" name="Google Shape;711;p24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8" name="Google Shape;738;p25"/>
          <p:cNvSpPr txBox="1"/>
          <p:nvPr>
            <p:ph idx="2" type="title"/>
          </p:nvPr>
        </p:nvSpPr>
        <p:spPr>
          <a:xfrm>
            <a:off x="720000" y="1987581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9" name="Google Shape;739;p25"/>
          <p:cNvSpPr txBox="1"/>
          <p:nvPr>
            <p:ph idx="1" type="subTitle"/>
          </p:nvPr>
        </p:nvSpPr>
        <p:spPr>
          <a:xfrm>
            <a:off x="720000" y="239858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25"/>
          <p:cNvSpPr txBox="1"/>
          <p:nvPr>
            <p:ph idx="3" type="title"/>
          </p:nvPr>
        </p:nvSpPr>
        <p:spPr>
          <a:xfrm>
            <a:off x="3419271" y="1987581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1" name="Google Shape;741;p25"/>
          <p:cNvSpPr txBox="1"/>
          <p:nvPr>
            <p:ph idx="4" type="subTitle"/>
          </p:nvPr>
        </p:nvSpPr>
        <p:spPr>
          <a:xfrm>
            <a:off x="3419271" y="239858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5"/>
          <p:cNvSpPr txBox="1"/>
          <p:nvPr>
            <p:ph idx="5" type="title"/>
          </p:nvPr>
        </p:nvSpPr>
        <p:spPr>
          <a:xfrm>
            <a:off x="720000" y="3755949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3" name="Google Shape;743;p25"/>
          <p:cNvSpPr txBox="1"/>
          <p:nvPr>
            <p:ph idx="6" type="subTitle"/>
          </p:nvPr>
        </p:nvSpPr>
        <p:spPr>
          <a:xfrm>
            <a:off x="720000" y="4166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5"/>
          <p:cNvSpPr txBox="1"/>
          <p:nvPr>
            <p:ph idx="7" type="title"/>
          </p:nvPr>
        </p:nvSpPr>
        <p:spPr>
          <a:xfrm>
            <a:off x="3419271" y="3755949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5" name="Google Shape;745;p25"/>
          <p:cNvSpPr txBox="1"/>
          <p:nvPr>
            <p:ph idx="8" type="subTitle"/>
          </p:nvPr>
        </p:nvSpPr>
        <p:spPr>
          <a:xfrm>
            <a:off x="3419271" y="4166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5"/>
          <p:cNvSpPr txBox="1"/>
          <p:nvPr>
            <p:ph idx="9" type="title"/>
          </p:nvPr>
        </p:nvSpPr>
        <p:spPr>
          <a:xfrm>
            <a:off x="6118549" y="1987581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7" name="Google Shape;747;p25"/>
          <p:cNvSpPr txBox="1"/>
          <p:nvPr>
            <p:ph idx="13" type="subTitle"/>
          </p:nvPr>
        </p:nvSpPr>
        <p:spPr>
          <a:xfrm>
            <a:off x="6118549" y="239858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25"/>
          <p:cNvSpPr txBox="1"/>
          <p:nvPr>
            <p:ph idx="14" type="title"/>
          </p:nvPr>
        </p:nvSpPr>
        <p:spPr>
          <a:xfrm>
            <a:off x="6118549" y="3755949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9" name="Google Shape;749;p25"/>
          <p:cNvSpPr txBox="1"/>
          <p:nvPr>
            <p:ph idx="15" type="subTitle"/>
          </p:nvPr>
        </p:nvSpPr>
        <p:spPr>
          <a:xfrm>
            <a:off x="6118549" y="4166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0" name="Google Shape;750;p2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51" name="Google Shape;751;p2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776" name="Google Shape;776;p2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77" name="Google Shape;777;p2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/>
          <p:nvPr>
            <p:ph hasCustomPrompt="1" type="title"/>
          </p:nvPr>
        </p:nvSpPr>
        <p:spPr>
          <a:xfrm>
            <a:off x="2642625" y="540000"/>
            <a:ext cx="38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/>
          <p:nvPr>
            <p:ph idx="1" type="subTitle"/>
          </p:nvPr>
        </p:nvSpPr>
        <p:spPr>
          <a:xfrm>
            <a:off x="2642625" y="1246025"/>
            <a:ext cx="38589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6"/>
          <p:cNvSpPr txBox="1"/>
          <p:nvPr>
            <p:ph hasCustomPrompt="1" idx="2" type="title"/>
          </p:nvPr>
        </p:nvSpPr>
        <p:spPr>
          <a:xfrm>
            <a:off x="2642625" y="2036332"/>
            <a:ext cx="38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/>
          <p:nvPr>
            <p:ph idx="3" type="subTitle"/>
          </p:nvPr>
        </p:nvSpPr>
        <p:spPr>
          <a:xfrm>
            <a:off x="2642625" y="2742358"/>
            <a:ext cx="38589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26"/>
          <p:cNvSpPr txBox="1"/>
          <p:nvPr>
            <p:ph hasCustomPrompt="1" idx="4" type="title"/>
          </p:nvPr>
        </p:nvSpPr>
        <p:spPr>
          <a:xfrm>
            <a:off x="2642625" y="3539364"/>
            <a:ext cx="38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/>
          <p:nvPr>
            <p:ph idx="5" type="subTitle"/>
          </p:nvPr>
        </p:nvSpPr>
        <p:spPr>
          <a:xfrm>
            <a:off x="2642625" y="4245389"/>
            <a:ext cx="38589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/>
          <p:nvPr>
            <p:ph type="ctrTitle"/>
          </p:nvPr>
        </p:nvSpPr>
        <p:spPr>
          <a:xfrm>
            <a:off x="720000" y="535147"/>
            <a:ext cx="77040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5" name="Google Shape;865;p27"/>
          <p:cNvSpPr txBox="1"/>
          <p:nvPr>
            <p:ph idx="1" type="subTitle"/>
          </p:nvPr>
        </p:nvSpPr>
        <p:spPr>
          <a:xfrm>
            <a:off x="2642538" y="2088400"/>
            <a:ext cx="38589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6" name="Google Shape;866;p27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2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68" name="Google Shape;868;p2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893" name="Google Shape;893;p2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94" name="Google Shape;894;p2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19" name="Google Shape;919;p27"/>
          <p:cNvSpPr txBox="1"/>
          <p:nvPr/>
        </p:nvSpPr>
        <p:spPr>
          <a:xfrm>
            <a:off x="2246550" y="3268602"/>
            <a:ext cx="46509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807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 rot="-5400000">
            <a:off x="7669066" y="296839"/>
            <a:ext cx="1129770" cy="1173854"/>
            <a:chOff x="11" y="583339"/>
            <a:chExt cx="1129770" cy="1173854"/>
          </a:xfrm>
        </p:grpSpPr>
        <p:sp>
          <p:nvSpPr>
            <p:cNvPr id="99" name="Google Shape;99;p4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24" name="Google Shape;1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0000" y="1144413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5400000">
            <a:off x="2345225" y="-1157218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>
            <a:off x="4987725" y="973920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30" name="Google Shape;130;p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Google Shape;155;p5"/>
          <p:cNvSpPr txBox="1"/>
          <p:nvPr>
            <p:ph idx="1" type="subTitle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idx="2" type="subTitle"/>
          </p:nvPr>
        </p:nvSpPr>
        <p:spPr>
          <a:xfrm>
            <a:off x="3346901" y="3569025"/>
            <a:ext cx="17292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idx="3" type="subTitle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"/>
          <p:cNvSpPr txBox="1"/>
          <p:nvPr>
            <p:ph idx="4" type="subTitle"/>
          </p:nvPr>
        </p:nvSpPr>
        <p:spPr>
          <a:xfrm>
            <a:off x="5104675" y="3569025"/>
            <a:ext cx="33426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" name="Google Shape;162;p6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163" name="Google Shape;163;p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/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1" type="subTitle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1" name="Google Shape;221;p8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222" name="Google Shape;222;p8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48" name="Google Shape;248;p8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76" name="Google Shape;276;p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01" name="Google Shape;301;p9"/>
          <p:cNvSpPr txBox="1"/>
          <p:nvPr>
            <p:ph type="title"/>
          </p:nvPr>
        </p:nvSpPr>
        <p:spPr>
          <a:xfrm>
            <a:off x="702175" y="1281300"/>
            <a:ext cx="4387800" cy="18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2" name="Google Shape;302;p9"/>
          <p:cNvSpPr txBox="1"/>
          <p:nvPr>
            <p:ph idx="1" type="subTitle"/>
          </p:nvPr>
        </p:nvSpPr>
        <p:spPr>
          <a:xfrm>
            <a:off x="702175" y="3148800"/>
            <a:ext cx="438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>
            <a:off x="713225" y="3966775"/>
            <a:ext cx="7717500" cy="637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0"/>
          <p:cNvSpPr txBox="1"/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 de programação</a:t>
            </a:r>
            <a:endParaRPr/>
          </a:p>
        </p:txBody>
      </p:sp>
      <p:sp>
        <p:nvSpPr>
          <p:cNvPr id="979" name="Google Shape;979;p30"/>
          <p:cNvSpPr txBox="1"/>
          <p:nvPr>
            <p:ph idx="1" type="subTitle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 &amp; Tec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Thais Rodrigues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9"/>
          <p:cNvSpPr txBox="1"/>
          <p:nvPr/>
        </p:nvSpPr>
        <p:spPr>
          <a:xfrm>
            <a:off x="465600" y="1401500"/>
            <a:ext cx="82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37" name="Google Shape;10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663" y="691688"/>
            <a:ext cx="6684676" cy="37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0"/>
          <p:cNvSpPr txBox="1"/>
          <p:nvPr>
            <p:ph idx="1" type="body"/>
          </p:nvPr>
        </p:nvSpPr>
        <p:spPr>
          <a:xfrm>
            <a:off x="1065125" y="397413"/>
            <a:ext cx="7371900" cy="4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3" name="Google Shape;10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963" y="305938"/>
            <a:ext cx="7476224" cy="420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1"/>
          <p:cNvSpPr txBox="1"/>
          <p:nvPr>
            <p:ph idx="1" type="body"/>
          </p:nvPr>
        </p:nvSpPr>
        <p:spPr>
          <a:xfrm>
            <a:off x="1107200" y="511500"/>
            <a:ext cx="7175700" cy="41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9" name="Google Shape;10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75" y="450800"/>
            <a:ext cx="7722276" cy="4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2"/>
          <p:cNvSpPr txBox="1"/>
          <p:nvPr>
            <p:ph type="title"/>
          </p:nvPr>
        </p:nvSpPr>
        <p:spPr>
          <a:xfrm>
            <a:off x="804100" y="248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Constantes e Operadores</a:t>
            </a:r>
            <a:endParaRPr/>
          </a:p>
        </p:txBody>
      </p:sp>
      <p:sp>
        <p:nvSpPr>
          <p:cNvPr id="1055" name="Google Shape;1055;p42"/>
          <p:cNvSpPr txBox="1"/>
          <p:nvPr>
            <p:ph idx="1" type="body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6" name="Google Shape;10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50" y="990400"/>
            <a:ext cx="6559201" cy="2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42"/>
          <p:cNvSpPr txBox="1"/>
          <p:nvPr/>
        </p:nvSpPr>
        <p:spPr>
          <a:xfrm>
            <a:off x="1275375" y="3419650"/>
            <a:ext cx="61665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04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00">
                <a:solidFill>
                  <a:srgbClr val="111B27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04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111B27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MAIORIDADE_PENAL </a:t>
            </a:r>
            <a:r>
              <a:rPr lang="en" sz="1100">
                <a:solidFill>
                  <a:srgbClr val="A04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11B27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55F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1100">
                <a:solidFill>
                  <a:srgbClr val="111B27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100">
                <a:solidFill>
                  <a:srgbClr val="3C526D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// trata-se de um atributo estático</a:t>
            </a:r>
            <a:endParaRPr sz="1100">
              <a:solidFill>
                <a:srgbClr val="111B27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11B27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A8E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111B27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nomeDoAluno </a:t>
            </a:r>
            <a:r>
              <a:rPr lang="en" sz="1100">
                <a:solidFill>
                  <a:srgbClr val="A04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11B27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“”;</a:t>
            </a:r>
            <a:endParaRPr sz="1100">
              <a:solidFill>
                <a:srgbClr val="111B27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04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111B27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idade </a:t>
            </a:r>
            <a:r>
              <a:rPr lang="en" sz="1100">
                <a:solidFill>
                  <a:srgbClr val="A049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11B27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55F0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111B27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111B27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Google Shape;10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25" y="539450"/>
            <a:ext cx="726816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Algoritimo</a:t>
            </a:r>
            <a:endParaRPr/>
          </a:p>
        </p:txBody>
      </p:sp>
      <p:sp>
        <p:nvSpPr>
          <p:cNvPr id="985" name="Google Shape;985;p31"/>
          <p:cNvSpPr txBox="1"/>
          <p:nvPr/>
        </p:nvSpPr>
        <p:spPr>
          <a:xfrm>
            <a:off x="2114800" y="122767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6" name="Google Shape;986;p31"/>
          <p:cNvSpPr txBox="1"/>
          <p:nvPr/>
        </p:nvSpPr>
        <p:spPr>
          <a:xfrm>
            <a:off x="2536725" y="1429525"/>
            <a:ext cx="379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Finito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Não ambíguo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Soluciona um problema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2"/>
          <p:cNvSpPr txBox="1"/>
          <p:nvPr/>
        </p:nvSpPr>
        <p:spPr>
          <a:xfrm>
            <a:off x="2156225" y="1115550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92" name="Google Shape;9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125" y="762350"/>
            <a:ext cx="5774421" cy="31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50" y="1170125"/>
            <a:ext cx="7946499" cy="2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003" name="Google Shape;10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25" y="371275"/>
            <a:ext cx="8614974" cy="27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25" y="3161225"/>
            <a:ext cx="8614975" cy="5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25" y="3741625"/>
            <a:ext cx="8614974" cy="8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Representação de um </a:t>
            </a:r>
            <a:r>
              <a:rPr lang="en" sz="2700"/>
              <a:t>algoritmo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11" name="Google Shape;1011;p35"/>
          <p:cNvSpPr txBox="1"/>
          <p:nvPr/>
        </p:nvSpPr>
        <p:spPr>
          <a:xfrm>
            <a:off x="2200350" y="1513625"/>
            <a:ext cx="490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Descrição narrativa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Fluxograma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Pseudocódigo (Linguagem estruturada ou Portuguol)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6"/>
          <p:cNvSpPr txBox="1"/>
          <p:nvPr/>
        </p:nvSpPr>
        <p:spPr>
          <a:xfrm>
            <a:off x="672725" y="308325"/>
            <a:ext cx="2971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Cálculo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da média de 2 alunos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-Obter as suas 2 notas de provas;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- Calcular a média aritmética;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- Se a média for maior ou igual a 7, o aluno foi aprovado;-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-  Senão o aluno foi reprovado.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17" name="Google Shape;10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000" y="170275"/>
            <a:ext cx="3563725" cy="24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575" y="2570375"/>
            <a:ext cx="3479186" cy="24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3" name="Google Shape;10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00" y="791725"/>
            <a:ext cx="72973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8"/>
          <p:cNvSpPr txBox="1"/>
          <p:nvPr>
            <p:ph idx="15" type="title"/>
          </p:nvPr>
        </p:nvSpPr>
        <p:spPr>
          <a:xfrm>
            <a:off x="849513" y="2407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dados</a:t>
            </a:r>
            <a:endParaRPr/>
          </a:p>
        </p:txBody>
      </p:sp>
      <p:sp>
        <p:nvSpPr>
          <p:cNvPr id="1029" name="Google Shape;1029;p38"/>
          <p:cNvSpPr txBox="1"/>
          <p:nvPr/>
        </p:nvSpPr>
        <p:spPr>
          <a:xfrm>
            <a:off x="1639750" y="1429525"/>
            <a:ext cx="515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Instruções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- Coordenam as informações ;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Dados - Informações processadas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0" name="Google Shape;1030;p38"/>
          <p:cNvSpPr txBox="1"/>
          <p:nvPr>
            <p:ph idx="15" type="title"/>
          </p:nvPr>
        </p:nvSpPr>
        <p:spPr>
          <a:xfrm>
            <a:off x="649913" y="542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 x Dados</a:t>
            </a:r>
            <a:endParaRPr/>
          </a:p>
        </p:txBody>
      </p:sp>
      <p:sp>
        <p:nvSpPr>
          <p:cNvPr id="1031" name="Google Shape;1031;p38"/>
          <p:cNvSpPr txBox="1"/>
          <p:nvPr/>
        </p:nvSpPr>
        <p:spPr>
          <a:xfrm>
            <a:off x="1681800" y="3447675"/>
            <a:ext cx="602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-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Númerico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-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Literal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-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Lógico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