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Catamaran"/>
      <p:regular r:id="rId18"/>
      <p:bold r:id="rId19"/>
    </p:embeddedFont>
    <p:embeddedFont>
      <p:font typeface="Livvic"/>
      <p:regular r:id="rId20"/>
      <p:bold r:id="rId21"/>
      <p:italic r:id="rId22"/>
      <p:boldItalic r:id="rId23"/>
    </p:embeddedFont>
    <p:embeddedFont>
      <p:font typeface="Catamaran Light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vvic-regular.fntdata"/><Relationship Id="rId22" Type="http://schemas.openxmlformats.org/officeDocument/2006/relationships/font" Target="fonts/Livvic-italic.fntdata"/><Relationship Id="rId21" Type="http://schemas.openxmlformats.org/officeDocument/2006/relationships/font" Target="fonts/Livvic-bold.fntdata"/><Relationship Id="rId24" Type="http://schemas.openxmlformats.org/officeDocument/2006/relationships/font" Target="fonts/CatamaranLight-regular.fntdata"/><Relationship Id="rId23" Type="http://schemas.openxmlformats.org/officeDocument/2006/relationships/font" Target="fonts/Livvic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Catamaran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Catamaran-bold.fntdata"/><Relationship Id="rId18" Type="http://schemas.openxmlformats.org/officeDocument/2006/relationships/font" Target="fonts/Catamara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065c5a4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065c5a4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065c5a4e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065c5a4e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37fce3e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37fce3e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065c5a4e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065c5a4e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35a08c8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35a08c8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065c5a4e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065c5a4e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37fce3f3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37fce3f3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35a08c81d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35a08c81d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35a08c81d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35a08c81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065c5a4e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065c5a4e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37fce3ea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37fce3e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065c5a4e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065c5a4e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475" l="0" r="0" t="475"/>
          <a:stretch/>
        </p:blipFill>
        <p:spPr>
          <a:xfrm flipH="1">
            <a:off x="2214592" y="0"/>
            <a:ext cx="692940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 rot="5400000">
            <a:off x="1428875" y="13850"/>
            <a:ext cx="3358800" cy="5026500"/>
          </a:xfrm>
          <a:prstGeom prst="rect">
            <a:avLst/>
          </a:prstGeom>
          <a:solidFill>
            <a:srgbClr val="12B886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945000" y="2508675"/>
            <a:ext cx="36270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Thais</a:t>
            </a:r>
            <a:r>
              <a:rPr lang="pt-BR">
                <a:solidFill>
                  <a:srgbClr val="FFFFFF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Larissa Rodrigues Queiroz</a:t>
            </a:r>
            <a:endParaRPr>
              <a:solidFill>
                <a:srgbClr val="FFFFFF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95025" y="473550"/>
            <a:ext cx="56529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20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EDA: LINKED LISTS</a:t>
            </a:r>
            <a:endParaRPr b="1" sz="4200">
              <a:solidFill>
                <a:srgbClr val="FFFFFF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58" name="Google Shape;58;p13"/>
          <p:cNvSpPr/>
          <p:nvPr/>
        </p:nvSpPr>
        <p:spPr>
          <a:xfrm flipH="1" rot="-5400000">
            <a:off x="7354200" y="2416550"/>
            <a:ext cx="3358800" cy="221100"/>
          </a:xfrm>
          <a:prstGeom prst="rect">
            <a:avLst/>
          </a:prstGeom>
          <a:solidFill>
            <a:srgbClr val="12B8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/>
          <p:nvPr/>
        </p:nvSpPr>
        <p:spPr>
          <a:xfrm flipH="1" rot="-5400000">
            <a:off x="7398150" y="3397650"/>
            <a:ext cx="891300" cy="2600400"/>
          </a:xfrm>
          <a:prstGeom prst="rect">
            <a:avLst/>
          </a:prstGeom>
          <a:solidFill>
            <a:srgbClr val="9ECFCB">
              <a:alpha val="5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 flipH="1">
            <a:off x="1021425" y="559650"/>
            <a:ext cx="68463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          Outras Vantagens</a:t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Antes das LLs, utilizar armazenamento baseado em Array era mais lento.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>
                <a:highlight>
                  <a:srgbClr val="FFFFFF"/>
                </a:highlight>
              </a:rPr>
              <a:t>O sistema colocaria dados próximos um ao outro em memória. Ao remover um elemento de índice, todos os dados terminariam embaralhados.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LLs permitem que dados sejam colocados em qualquer lugar na memória.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Cada bloco teria o endereço do próximo bloco;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46" name="Google Shape;146;p22"/>
          <p:cNvSpPr/>
          <p:nvPr/>
        </p:nvSpPr>
        <p:spPr>
          <a:xfrm flipH="1">
            <a:off x="0" y="0"/>
            <a:ext cx="660900" cy="693900"/>
          </a:xfrm>
          <a:prstGeom prst="rect">
            <a:avLst/>
          </a:prstGeom>
          <a:solidFill>
            <a:srgbClr val="12B886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</a:rPr>
              <a:t>8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/>
          <p:nvPr/>
        </p:nvSpPr>
        <p:spPr>
          <a:xfrm flipH="1">
            <a:off x="8483100" y="4449600"/>
            <a:ext cx="660900" cy="693900"/>
          </a:xfrm>
          <a:prstGeom prst="rect">
            <a:avLst/>
          </a:prstGeom>
          <a:solidFill>
            <a:srgbClr val="12B886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</a:rPr>
              <a:t>9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1517450" y="2228725"/>
            <a:ext cx="53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1231200" y="1577400"/>
            <a:ext cx="66816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pt-BR" sz="2800">
                <a:latin typeface="Livvic"/>
                <a:ea typeface="Livvic"/>
                <a:cs typeface="Livvic"/>
                <a:sym typeface="Livvic"/>
              </a:rPr>
              <a:t>Quais razões para estudar Estrutura de Dados e </a:t>
            </a:r>
            <a:r>
              <a:rPr b="1" lang="pt-BR" sz="2800">
                <a:latin typeface="Livvic"/>
                <a:ea typeface="Livvic"/>
                <a:cs typeface="Livvic"/>
                <a:sym typeface="Livvic"/>
              </a:rPr>
              <a:t>Algoritmos</a:t>
            </a:r>
            <a:r>
              <a:rPr b="1" lang="pt-BR" sz="2800">
                <a:latin typeface="Livvic"/>
                <a:ea typeface="Livvic"/>
                <a:cs typeface="Livvic"/>
                <a:sym typeface="Livvic"/>
              </a:rPr>
              <a:t>?</a:t>
            </a:r>
            <a:endParaRPr b="1" sz="28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0" y="1577400"/>
            <a:ext cx="362100" cy="1988700"/>
          </a:xfrm>
          <a:prstGeom prst="rect">
            <a:avLst/>
          </a:prstGeom>
          <a:solidFill>
            <a:srgbClr val="9ECFCB">
              <a:alpha val="5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>
            <a:off x="318900" y="197350"/>
            <a:ext cx="6583800" cy="4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Livvic"/>
                <a:ea typeface="Livvic"/>
                <a:cs typeface="Livvic"/>
                <a:sym typeface="Livvic"/>
              </a:rPr>
              <a:t>Referências</a:t>
            </a:r>
            <a:endParaRPr b="1" sz="1800">
              <a:latin typeface="Livvic"/>
              <a:ea typeface="Livvic"/>
              <a:cs typeface="Livvic"/>
              <a:sym typeface="Livvic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200"/>
              <a:buChar char="★"/>
            </a:pPr>
            <a:r>
              <a:rPr lang="pt-BR" sz="1200"/>
              <a:t>BHARGAVA, Aditya, LIMKE, Jed. </a:t>
            </a:r>
            <a:r>
              <a:rPr b="1" lang="pt-BR" sz="1200"/>
              <a:t>Grokking Algorithms: An Illustrated Guide for Programmers and Other Curious People</a:t>
            </a:r>
            <a:r>
              <a:rPr lang="pt-BR" sz="1200"/>
              <a:t>. Manning Publications, 2016; ISBN: 9781617292231.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Acesso em: 5 abr. 2022.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★"/>
            </a:pP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</a:rPr>
              <a:t>TIPOS ABSTRATOS DE DADOS - LISTA ENCADEADA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. Disponível em: https://blog.pantuza.com/artigos/tipos-abstratos-de-dados-lista-encadeada-linked-list, [</a:t>
            </a:r>
            <a:r>
              <a:rPr i="1" lang="pt-BR" sz="1200">
                <a:solidFill>
                  <a:schemeClr val="dk1"/>
                </a:solidFill>
                <a:highlight>
                  <a:srgbClr val="FFFFFF"/>
                </a:highlight>
              </a:rPr>
              <a:t>s. l.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], 12 dez. 2016. Acesso em: 5 abr. 2022.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★"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★"/>
            </a:pP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</a:rPr>
              <a:t>LISTAS Encadeadas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. Disponível em: https://dev.to/ccunha/listas-encadeadas-157, [</a:t>
            </a:r>
            <a:r>
              <a:rPr i="1" lang="pt-BR" sz="1200">
                <a:solidFill>
                  <a:schemeClr val="dk1"/>
                </a:solidFill>
                <a:highlight>
                  <a:srgbClr val="FFFFFF"/>
                </a:highlight>
              </a:rPr>
              <a:t>s. l.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], 4 ago. 2020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</a:rPr>
              <a:t>.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Acesso em: 5 abr. 2022.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★"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★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SILVA, G.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</a:rPr>
              <a:t>Alocação de Memória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. Wordpress Files, 2012. Disponível em: https://si2014.files.wordpress.com/2012/05/estrdado-materia-06-alocacao-de-memoria1.pdf. Acesso em: 5 abr. 2022.</a:t>
            </a:r>
            <a:b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★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CELES E RANGEL , W. e J.L. </a:t>
            </a: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</a:rPr>
              <a:t>Listas encadeadas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. [S. l.], 8 jun. 2021. Disponível em: https://www.ic.unicamp.br/~ra069320/PED/MC102/1s2008/Apostilas/Cap10.pdf. Acesso em: 6 abr. 2022.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★"/>
            </a:pPr>
            <a:r>
              <a:rPr lang="pt-BR" sz="1200">
                <a:solidFill>
                  <a:schemeClr val="dk1"/>
                </a:solidFill>
              </a:rPr>
              <a:t>CHUANG, Katherine. CISC 3130, </a:t>
            </a:r>
            <a:r>
              <a:rPr b="1" lang="pt-BR" sz="1200">
                <a:solidFill>
                  <a:schemeClr val="dk1"/>
                </a:solidFill>
              </a:rPr>
              <a:t>Data Structures: Linked Lists</a:t>
            </a:r>
            <a:r>
              <a:rPr lang="pt-BR" sz="1200">
                <a:solidFill>
                  <a:schemeClr val="dk1"/>
                </a:solidFill>
              </a:rPr>
              <a:t>. CISC Department, Brooklyn College Library &amp; Academic IT, 2020.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Acesso em: 5 abr. 2022.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★"/>
            </a:pPr>
            <a:r>
              <a:rPr lang="pt-BR" sz="1200">
                <a:solidFill>
                  <a:schemeClr val="dk1"/>
                </a:solidFill>
              </a:rPr>
              <a:t>HIROHIKO, Araki. Jojolion, 2011.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Acesso em: 5 abr. 2022.</a:t>
            </a:r>
            <a:endParaRPr sz="1000"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 rot="5400000">
            <a:off x="6672869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Livvic"/>
                <a:ea typeface="Livvic"/>
                <a:cs typeface="Livvic"/>
                <a:sym typeface="Livvic"/>
              </a:rPr>
              <a:t>TÓPICOS</a:t>
            </a:r>
            <a:endParaRPr b="1" sz="24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64" name="Google Shape;64;p14"/>
          <p:cNvSpPr/>
          <p:nvPr/>
        </p:nvSpPr>
        <p:spPr>
          <a:xfrm flipH="1" rot="-5400000">
            <a:off x="-957850" y="957900"/>
            <a:ext cx="5140800" cy="3225000"/>
          </a:xfrm>
          <a:prstGeom prst="rect">
            <a:avLst/>
          </a:prstGeom>
          <a:solidFill>
            <a:srgbClr val="12B886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364775" y="131400"/>
            <a:ext cx="37296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Livvic"/>
                <a:ea typeface="Livvic"/>
                <a:cs typeface="Livvic"/>
                <a:sym typeface="Livvic"/>
              </a:rPr>
              <a:t>O QUE SÃO LISTAS (ENCADEADAS | LIGADAS)</a:t>
            </a:r>
            <a:endParaRPr b="1" sz="10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Livvic"/>
                <a:ea typeface="Livvic"/>
                <a:cs typeface="Livvic"/>
                <a:sym typeface="Livvic"/>
              </a:rPr>
              <a:t>IMPLEMENTAÇÃO</a:t>
            </a:r>
            <a:endParaRPr b="1" sz="10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Livvic"/>
                <a:ea typeface="Livvic"/>
                <a:cs typeface="Livvic"/>
                <a:sym typeface="Livvic"/>
              </a:rPr>
              <a:t>ADICIONAR, REMOVER E ATUALIZAR LISTAS</a:t>
            </a:r>
            <a:endParaRPr b="1" sz="10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Livvic"/>
                <a:ea typeface="Livvic"/>
                <a:cs typeface="Livvic"/>
                <a:sym typeface="Livvic"/>
              </a:rPr>
              <a:t>APLICAÇÕES: MEMÓRIA </a:t>
            </a:r>
            <a:endParaRPr b="1" sz="10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Livvic"/>
                <a:ea typeface="Livvic"/>
                <a:cs typeface="Livvic"/>
                <a:sym typeface="Livvic"/>
              </a:rPr>
              <a:t>P.O.C 1</a:t>
            </a:r>
            <a:endParaRPr b="1" sz="10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.</a:t>
            </a:r>
            <a:endParaRPr b="1" sz="8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Livvic"/>
                <a:ea typeface="Livvic"/>
                <a:cs typeface="Livvic"/>
                <a:sym typeface="Livvic"/>
              </a:rPr>
              <a:t>P.O.C 2</a:t>
            </a:r>
            <a:endParaRPr b="1" sz="10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Livvic"/>
                <a:ea typeface="Livvic"/>
                <a:cs typeface="Livvic"/>
                <a:sym typeface="Livvic"/>
              </a:rPr>
              <a:t>EXTRA</a:t>
            </a:r>
            <a:endParaRPr b="1" sz="10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293875" y="131400"/>
            <a:ext cx="931200" cy="48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60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01</a:t>
            </a:r>
            <a:endParaRPr b="1" sz="4600">
              <a:solidFill>
                <a:srgbClr val="FFFFFF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60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02</a:t>
            </a:r>
            <a:endParaRPr b="1" sz="4600">
              <a:solidFill>
                <a:srgbClr val="FFFFFF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60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03</a:t>
            </a:r>
            <a:endParaRPr b="1" sz="4600">
              <a:solidFill>
                <a:srgbClr val="FFFFFF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60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04</a:t>
            </a:r>
            <a:endParaRPr b="1" sz="4600">
              <a:solidFill>
                <a:srgbClr val="FFFFFF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60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05</a:t>
            </a:r>
            <a:endParaRPr b="1" sz="4600">
              <a:solidFill>
                <a:srgbClr val="FFFFFF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60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06</a:t>
            </a:r>
            <a:endParaRPr b="1" sz="4600">
              <a:solidFill>
                <a:srgbClr val="FFFFFF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60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07</a:t>
            </a:r>
            <a:endParaRPr b="1" sz="4600">
              <a:solidFill>
                <a:srgbClr val="FFFFFF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flipH="1">
            <a:off x="8483100" y="4449600"/>
            <a:ext cx="660900" cy="693900"/>
          </a:xfrm>
          <a:prstGeom prst="rect">
            <a:avLst/>
          </a:prstGeom>
          <a:solidFill>
            <a:srgbClr val="12B886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</a:rPr>
              <a:t>1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9768" l="3539" r="3315" t="8559"/>
          <a:stretch/>
        </p:blipFill>
        <p:spPr>
          <a:xfrm>
            <a:off x="444150" y="1577400"/>
            <a:ext cx="5541952" cy="22940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 flipH="1">
            <a:off x="5866800" y="380400"/>
            <a:ext cx="33534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Conceitos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</a:rPr>
              <a:t>Uma Lista Ligada ou Encadeada (Linked List) consiste de um nó</a:t>
            </a:r>
            <a:r>
              <a:rPr b="1" lang="pt-BR">
                <a:highlight>
                  <a:srgbClr val="FFFFFF"/>
                </a:highlight>
              </a:rPr>
              <a:t> (node)</a:t>
            </a:r>
            <a:r>
              <a:rPr lang="pt-BR">
                <a:highlight>
                  <a:srgbClr val="FFFFFF"/>
                </a:highlight>
              </a:rPr>
              <a:t> e um ponteiro</a:t>
            </a:r>
            <a:r>
              <a:rPr b="1" lang="pt-BR">
                <a:highlight>
                  <a:srgbClr val="FFFFFF"/>
                </a:highlight>
              </a:rPr>
              <a:t> (pointer)</a:t>
            </a:r>
            <a:r>
              <a:rPr lang="pt-BR">
                <a:highlight>
                  <a:srgbClr val="FFFFFF"/>
                </a:highlight>
              </a:rPr>
              <a:t> para o próximo nó.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highlight>
                  <a:srgbClr val="FFFFFF"/>
                </a:highlight>
              </a:rPr>
              <a:t>Começa com uma cabeça (</a:t>
            </a:r>
            <a:r>
              <a:rPr b="1" lang="pt-BR">
                <a:highlight>
                  <a:srgbClr val="FFFFFF"/>
                </a:highlight>
              </a:rPr>
              <a:t>Head ou First)</a:t>
            </a:r>
            <a:r>
              <a:rPr lang="pt-BR">
                <a:highlight>
                  <a:srgbClr val="FFFFFF"/>
                </a:highlight>
              </a:rPr>
              <a:t> e funciona como um trem, onde é possível adicionar mais vagões, que são os nodes. </a:t>
            </a:r>
            <a:endParaRPr sz="1200"/>
          </a:p>
        </p:txBody>
      </p:sp>
      <p:sp>
        <p:nvSpPr>
          <p:cNvPr id="74" name="Google Shape;74;p15"/>
          <p:cNvSpPr txBox="1"/>
          <p:nvPr/>
        </p:nvSpPr>
        <p:spPr>
          <a:xfrm>
            <a:off x="386450" y="4148775"/>
            <a:ext cx="530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Listas Encadeadas normais são comumente percorridas por </a:t>
            </a:r>
            <a:r>
              <a:rPr b="1" lang="pt-BR"/>
              <a:t>Buscas Lineares</a:t>
            </a:r>
            <a:r>
              <a:rPr lang="pt-BR"/>
              <a:t> 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921600" y="585200"/>
            <a:ext cx="48690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pt-BR" sz="2800">
                <a:latin typeface="Livvic"/>
                <a:ea typeface="Livvic"/>
                <a:cs typeface="Livvic"/>
                <a:sym typeface="Livvic"/>
              </a:rPr>
              <a:t>O QUE SÃO LISTAS (LIGADAS | ENCADEADAS)</a:t>
            </a:r>
            <a:endParaRPr b="1" i="0" sz="2800" u="none" cap="none" strike="noStrike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0" y="1577400"/>
            <a:ext cx="362100" cy="1988700"/>
          </a:xfrm>
          <a:prstGeom prst="rect">
            <a:avLst/>
          </a:prstGeom>
          <a:solidFill>
            <a:srgbClr val="9ECFCB">
              <a:alpha val="5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 flipH="1">
            <a:off x="8483100" y="4449600"/>
            <a:ext cx="660900" cy="693900"/>
          </a:xfrm>
          <a:prstGeom prst="rect">
            <a:avLst/>
          </a:prstGeom>
          <a:solidFill>
            <a:srgbClr val="12B886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</a:rPr>
              <a:t>2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0" y="1577400"/>
            <a:ext cx="362100" cy="1988700"/>
          </a:xfrm>
          <a:prstGeom prst="rect">
            <a:avLst/>
          </a:prstGeom>
          <a:solidFill>
            <a:srgbClr val="9ECFCB">
              <a:alpha val="5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00" y="0"/>
            <a:ext cx="8382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500" y="1246775"/>
            <a:ext cx="838200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5">
            <a:alphaModFix/>
          </a:blip>
          <a:srcRect b="50763" l="0" r="5015" t="0"/>
          <a:stretch/>
        </p:blipFill>
        <p:spPr>
          <a:xfrm>
            <a:off x="165500" y="2571750"/>
            <a:ext cx="8382001" cy="10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788750"/>
            <a:ext cx="80400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 flipH="1">
            <a:off x="8483100" y="4449600"/>
            <a:ext cx="660900" cy="693900"/>
          </a:xfrm>
          <a:prstGeom prst="rect">
            <a:avLst/>
          </a:prstGeom>
          <a:solidFill>
            <a:srgbClr val="12B886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</a:rPr>
              <a:t>3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 flipH="1">
            <a:off x="5790600" y="380400"/>
            <a:ext cx="33534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Conceitos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>
                <a:highlight>
                  <a:srgbClr val="FFFFFF"/>
                </a:highlight>
              </a:rPr>
              <a:t>Criação de uma lista encadeada. </a:t>
            </a:r>
            <a:br>
              <a:rPr lang="pt-BR">
                <a:highlight>
                  <a:srgbClr val="FFFFFF"/>
                </a:highlight>
              </a:rPr>
            </a:b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>
                <a:highlight>
                  <a:srgbClr val="FFFFFF"/>
                </a:highlight>
              </a:rPr>
              <a:t>Função de busca. </a:t>
            </a:r>
            <a:br>
              <a:rPr lang="pt-BR">
                <a:highlight>
                  <a:srgbClr val="FFFFFF"/>
                </a:highlight>
              </a:rPr>
            </a:br>
            <a:endParaRPr b="1" sz="16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>
                <a:highlight>
                  <a:srgbClr val="FFFFFF"/>
                </a:highlight>
              </a:rPr>
              <a:t>função de adicionar um elemento.</a:t>
            </a:r>
            <a:br>
              <a:rPr lang="pt-BR">
                <a:highlight>
                  <a:srgbClr val="FFFFFF"/>
                </a:highlight>
              </a:rPr>
            </a:b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função de Remover  um elemento.</a:t>
            </a:r>
            <a:b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</a:br>
            <a:endParaRPr>
              <a:highlight>
                <a:srgbClr val="FFFFFF"/>
              </a:highlight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62100" y="450900"/>
            <a:ext cx="57930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IMPLEMENTAR ,</a:t>
            </a:r>
            <a:r>
              <a:rPr b="1" lang="pt-BR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ATUALIZAR, </a:t>
            </a:r>
            <a:r>
              <a:rPr b="1" lang="pt-BR" sz="2800">
                <a:latin typeface="Livvic"/>
                <a:ea typeface="Livvic"/>
                <a:cs typeface="Livvic"/>
                <a:sym typeface="Livvic"/>
              </a:rPr>
              <a:t>ADICIONAR E REMOVER LISTAS</a:t>
            </a:r>
            <a:endParaRPr b="1" i="0" sz="2800" u="none" cap="none" strike="noStrike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0" y="1577400"/>
            <a:ext cx="362100" cy="1988700"/>
          </a:xfrm>
          <a:prstGeom prst="rect">
            <a:avLst/>
          </a:prstGeom>
          <a:solidFill>
            <a:srgbClr val="9ECFCB">
              <a:alpha val="5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00" y="1500000"/>
            <a:ext cx="4776725" cy="13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88" y="2848813"/>
            <a:ext cx="52673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 flipH="1">
            <a:off x="8483100" y="4449600"/>
            <a:ext cx="660900" cy="693900"/>
          </a:xfrm>
          <a:prstGeom prst="rect">
            <a:avLst/>
          </a:prstGeom>
          <a:solidFill>
            <a:srgbClr val="12B886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</a:rPr>
              <a:t>4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 flipH="1">
            <a:off x="5790600" y="380400"/>
            <a:ext cx="33534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Selection Sort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Selection sort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Hash table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Implementações de Queue e Stack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Lista de Adjacência em teoria dos grafos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Alocação dinâmica de memória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Operações aritméticas em long ints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1802875" y="152400"/>
            <a:ext cx="25650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pt-BR" sz="2800">
                <a:latin typeface="Livvic"/>
                <a:ea typeface="Livvic"/>
                <a:cs typeface="Livvic"/>
                <a:sym typeface="Livvic"/>
              </a:rPr>
              <a:t>APLICAÇÕES</a:t>
            </a:r>
            <a:endParaRPr b="1" i="0" sz="2800" u="none" cap="none" strike="noStrike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0" y="1577400"/>
            <a:ext cx="362100" cy="1988700"/>
          </a:xfrm>
          <a:prstGeom prst="rect">
            <a:avLst/>
          </a:prstGeom>
          <a:solidFill>
            <a:srgbClr val="9ECFCB">
              <a:alpha val="5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051" y="1086425"/>
            <a:ext cx="4160549" cy="30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 flipH="1" rot="-5400000">
            <a:off x="7398150" y="3397650"/>
            <a:ext cx="891300" cy="2600400"/>
          </a:xfrm>
          <a:prstGeom prst="rect">
            <a:avLst/>
          </a:prstGeom>
          <a:solidFill>
            <a:srgbClr val="9ECFCB">
              <a:alpha val="5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 flipH="1">
            <a:off x="325425" y="559650"/>
            <a:ext cx="5712600" cy="45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Array vs. Linked Lists: </a:t>
            </a:r>
            <a:endParaRPr b="1"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|&gt; memória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</a:rPr>
              <a:t>O uso do Array está atrelado ao fato de todos os elementos serem guardados continuamente na memória, ou seja, um após o outro.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</a:rPr>
              <a:t>Caso 1: ir ao cinema em um grupo de 9 de pessoas, mas um dos lugares consecutivos em uma das linhas de poltrona já está ocupado, ou uma nova pessoa chega após a compra das poltronas, seria necessário mover para outra sequência, fazendo com que a adição de elementos seja lenta.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pt-BR">
                <a:highlight>
                  <a:srgbClr val="FFFFFF"/>
                </a:highlight>
              </a:rPr>
              <a:t>Contra 1: Reserva de poltronas: caso não sejam utilizadas, acabam desperdiçadas uma vez que mais ninguém pode usá-las;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>
                <a:highlight>
                  <a:srgbClr val="FFFFFF"/>
                </a:highlight>
              </a:rPr>
              <a:t>Contra 2: Mais pessoas além do número reservado podem chegar e seria necessário o deslocamento de qualquer forma;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12" name="Google Shape;112;p19"/>
          <p:cNvSpPr/>
          <p:nvPr/>
        </p:nvSpPr>
        <p:spPr>
          <a:xfrm flipH="1">
            <a:off x="0" y="0"/>
            <a:ext cx="660900" cy="693900"/>
          </a:xfrm>
          <a:prstGeom prst="rect">
            <a:avLst/>
          </a:prstGeom>
          <a:solidFill>
            <a:srgbClr val="12B886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</a:rPr>
              <a:t>5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24913" l="-1147" r="59276" t="0"/>
          <a:stretch/>
        </p:blipFill>
        <p:spPr>
          <a:xfrm>
            <a:off x="5918950" y="559650"/>
            <a:ext cx="2600400" cy="26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/>
          <p:nvPr/>
        </p:nvSpPr>
        <p:spPr>
          <a:xfrm flipH="1" rot="-5400000">
            <a:off x="854550" y="-854550"/>
            <a:ext cx="891300" cy="2600400"/>
          </a:xfrm>
          <a:prstGeom prst="rect">
            <a:avLst/>
          </a:prstGeom>
          <a:solidFill>
            <a:srgbClr val="9ECFCB">
              <a:alpha val="5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 flipH="1">
            <a:off x="8483100" y="4449600"/>
            <a:ext cx="660900" cy="693900"/>
          </a:xfrm>
          <a:prstGeom prst="rect">
            <a:avLst/>
          </a:prstGeom>
          <a:solidFill>
            <a:srgbClr val="12B886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</a:rPr>
              <a:t>6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1174" l="40596" r="0" t="1747"/>
          <a:stretch/>
        </p:blipFill>
        <p:spPr>
          <a:xfrm>
            <a:off x="5342838" y="516000"/>
            <a:ext cx="3689375" cy="34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900" y="176238"/>
            <a:ext cx="5002300" cy="47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 flipH="1">
            <a:off x="0" y="0"/>
            <a:ext cx="660900" cy="693900"/>
          </a:xfrm>
          <a:prstGeom prst="rect">
            <a:avLst/>
          </a:prstGeom>
          <a:solidFill>
            <a:srgbClr val="12B886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</a:rPr>
              <a:t>7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2226150" y="193125"/>
            <a:ext cx="406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Array vs. Linked Lists: Ponteiros</a:t>
            </a:r>
            <a:endParaRPr b="1" sz="1800"/>
          </a:p>
        </p:txBody>
      </p:sp>
      <p:sp>
        <p:nvSpPr>
          <p:cNvPr id="128" name="Google Shape;128;p21"/>
          <p:cNvSpPr txBox="1"/>
          <p:nvPr/>
        </p:nvSpPr>
        <p:spPr>
          <a:xfrm>
            <a:off x="1761875" y="894525"/>
            <a:ext cx="4154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Arrays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Elementos tem posição, com índice fixo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Possibilidade de adicionar itens em endereços vazios de memória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Fácil de chamar um elemento específico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Rápido acesso com -O(1)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Rápida inserção em arrays não ordenados O(1)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Funciona bem com Buscas Binárias em arrays ordenados O (log 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Menos memória necessária por elemento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5728500" y="894525"/>
            <a:ext cx="3415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LLs: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Utilizam de referência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Tamanho pode expandir a medida que os itens aumentam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Apenas o primeiro item é conhecido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Tamanho dinâmico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Alocação de memória eficiente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Bom nos casos de estrutura frequentemente modificada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454025" y="1929463"/>
            <a:ext cx="11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Prós</a:t>
            </a:r>
            <a:endParaRPr b="1"/>
          </a:p>
        </p:txBody>
      </p:sp>
      <p:sp>
        <p:nvSpPr>
          <p:cNvPr id="131" name="Google Shape;131;p21"/>
          <p:cNvSpPr txBox="1"/>
          <p:nvPr/>
        </p:nvSpPr>
        <p:spPr>
          <a:xfrm>
            <a:off x="345600" y="3994750"/>
            <a:ext cx="11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Contras</a:t>
            </a:r>
            <a:endParaRPr b="1"/>
          </a:p>
        </p:txBody>
      </p:sp>
      <p:cxnSp>
        <p:nvCxnSpPr>
          <p:cNvPr id="132" name="Google Shape;132;p21"/>
          <p:cNvCxnSpPr/>
          <p:nvPr/>
        </p:nvCxnSpPr>
        <p:spPr>
          <a:xfrm>
            <a:off x="342050" y="5030350"/>
            <a:ext cx="86982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1"/>
          <p:cNvCxnSpPr/>
          <p:nvPr/>
        </p:nvCxnSpPr>
        <p:spPr>
          <a:xfrm flipH="1">
            <a:off x="336275" y="743350"/>
            <a:ext cx="9300" cy="42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335450" y="759413"/>
            <a:ext cx="87114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1"/>
          <p:cNvCxnSpPr/>
          <p:nvPr/>
        </p:nvCxnSpPr>
        <p:spPr>
          <a:xfrm flipH="1">
            <a:off x="9046850" y="769625"/>
            <a:ext cx="7800" cy="430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1"/>
          <p:cNvCxnSpPr/>
          <p:nvPr/>
        </p:nvCxnSpPr>
        <p:spPr>
          <a:xfrm flipH="1">
            <a:off x="1296850" y="762375"/>
            <a:ext cx="24600" cy="42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1"/>
          <p:cNvSpPr txBox="1"/>
          <p:nvPr/>
        </p:nvSpPr>
        <p:spPr>
          <a:xfrm>
            <a:off x="5728500" y="3886113"/>
            <a:ext cx="341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Lento tempo de pesquisa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Armazenamento para os pointers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Em situações de frequente acesso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1761875" y="3739275"/>
            <a:ext cx="3415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Tamanho fixo por conta da alocação estática;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Alocação de memória ineficiente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Pesquisa lenta em arrays não ordenados O(n)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39" name="Google Shape;139;p21"/>
          <p:cNvCxnSpPr/>
          <p:nvPr/>
        </p:nvCxnSpPr>
        <p:spPr>
          <a:xfrm>
            <a:off x="335450" y="3778363"/>
            <a:ext cx="87114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