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789" r:id="rId2"/>
    <p:sldId id="305" r:id="rId3"/>
    <p:sldId id="747" r:id="rId4"/>
    <p:sldId id="306" r:id="rId5"/>
    <p:sldId id="307" r:id="rId6"/>
    <p:sldId id="746" r:id="rId7"/>
    <p:sldId id="748" r:id="rId8"/>
    <p:sldId id="749" r:id="rId9"/>
    <p:sldId id="753" r:id="rId10"/>
    <p:sldId id="754" r:id="rId11"/>
    <p:sldId id="755" r:id="rId12"/>
    <p:sldId id="756" r:id="rId13"/>
    <p:sldId id="779" r:id="rId14"/>
    <p:sldId id="782" r:id="rId15"/>
    <p:sldId id="757" r:id="rId16"/>
    <p:sldId id="761" r:id="rId17"/>
    <p:sldId id="762" r:id="rId18"/>
    <p:sldId id="780" r:id="rId19"/>
    <p:sldId id="778" r:id="rId20"/>
    <p:sldId id="781" r:id="rId21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23"/>
      <p:bold r:id="rId24"/>
      <p:italic r:id="rId25"/>
      <p:boldItalic r:id="rId26"/>
    </p:embeddedFont>
    <p:embeddedFont>
      <p:font typeface="Trebuchet MS" panose="020B0603020202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48">
          <p15:clr>
            <a:srgbClr val="A4A3A4"/>
          </p15:clr>
        </p15:guide>
        <p15:guide id="2" pos="296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Luiza Pereira de Aguiar" initials="MLPd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>
        <p:guide orient="horz" pos="1648"/>
        <p:guide pos="29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D743A-9937-4BF9-BEC7-FA48D198D6CC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7180f2401b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7180f2401b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180f2401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180f2401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180f2401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180f2401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7180f2401b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7180f2401b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7180f2401b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7180f2401b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7180f2401b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7180f2401b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7180f2401b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7180f2401b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7180f2401b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7180f2401b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7180f2401b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7180f2401b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3365" cy="51435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07035">
              <a:defRPr/>
            </a:pPr>
            <a:endParaRPr lang="en-US" sz="1195" dirty="0"/>
          </a:p>
        </p:txBody>
      </p:sp>
      <p:pic>
        <p:nvPicPr>
          <p:cNvPr id="3075" name="Picture 1" descr="LOGO_SENAI_BRANC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706" y="4186396"/>
            <a:ext cx="1532334" cy="66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681" y="1500188"/>
            <a:ext cx="2238375" cy="172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4216246" y="433023"/>
            <a:ext cx="3564396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3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Lógica de Programação</a:t>
            </a:r>
          </a:p>
        </p:txBody>
      </p:sp>
      <p:sp>
        <p:nvSpPr>
          <p:cNvPr id="16" name="Google Shape;113;p13"/>
          <p:cNvSpPr txBox="1"/>
          <p:nvPr/>
        </p:nvSpPr>
        <p:spPr>
          <a:xfrm>
            <a:off x="4270375" y="2616835"/>
            <a:ext cx="4518660" cy="492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r"/>
            <a:r>
              <a:rPr lang="pt-BR" altLang="en-GB" sz="1200" b="1" dirty="0"/>
              <a:t>Funções</a:t>
            </a:r>
          </a:p>
          <a:p>
            <a:pPr algn="r"/>
            <a:endParaRPr lang="pt-BR" altLang="en-GB" sz="1200" b="1" dirty="0"/>
          </a:p>
          <a:p>
            <a:pPr algn="r"/>
            <a:endParaRPr lang="pt-BR" altLang="en-GB" sz="1200" dirty="0"/>
          </a:p>
          <a:p>
            <a:pPr algn="r"/>
            <a:endParaRPr lang="pt-BR" altLang="en-GB" sz="1200" dirty="0"/>
          </a:p>
          <a:p>
            <a:pPr algn="r"/>
            <a:endParaRPr lang="pt-BR" altLang="en-GB" sz="1200" dirty="0"/>
          </a:p>
          <a:p>
            <a:pPr algn="r"/>
            <a:r>
              <a:rPr lang="pt-BR" altLang="en-GB" sz="1200" b="1" dirty="0"/>
              <a:t>Roni Schanuel</a:t>
            </a:r>
          </a:p>
          <a:p>
            <a:pPr algn="r"/>
            <a:r>
              <a:rPr lang="pt-BR" altLang="en-GB" sz="1200" b="1" dirty="0"/>
              <a:t>13-08-2024</a:t>
            </a:r>
          </a:p>
          <a:p>
            <a:pPr algn="r"/>
            <a:endParaRPr lang="pt-BR" altLang="en-GB" sz="1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217805" y="537210"/>
            <a:ext cx="847661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pt-BR" altLang="en-US" b="1"/>
              <a:t>Exemplo:</a:t>
            </a:r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O algoritmo abaixo faz a leitura de duas notas, essas notas são passadas como parâmetro por valor para a função </a:t>
            </a:r>
            <a:r>
              <a:rPr lang="pt-BR" altLang="en-US" b="1">
                <a:solidFill>
                  <a:srgbClr val="FF0000"/>
                </a:solidFill>
              </a:rPr>
              <a:t>calculaMedia </a:t>
            </a:r>
            <a:r>
              <a:rPr lang="pt-BR" altLang="en-US"/>
              <a:t>e após o cálculo e retornada a média.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95" y="1791970"/>
            <a:ext cx="3284220" cy="29184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1785" y="445135"/>
            <a:ext cx="8520430" cy="892175"/>
          </a:xfrm>
        </p:spPr>
        <p:txBody>
          <a:bodyPr/>
          <a:lstStyle/>
          <a:p>
            <a:r>
              <a:rPr lang="pt-BR" altLang="en-US" sz="1400" b="1"/>
              <a:t>Exemplo de função com passagem de parâmetro por valor</a:t>
            </a:r>
            <a:br>
              <a:rPr lang="pt-BR" altLang="en-US" sz="1400" b="1"/>
            </a:br>
            <a:r>
              <a:rPr lang="pt-BR" altLang="en-US" sz="1200"/>
              <a:t>Quando chamamos a função </a:t>
            </a:r>
            <a:r>
              <a:rPr lang="pt-BR" altLang="en-US" sz="1200" b="1">
                <a:solidFill>
                  <a:srgbClr val="FF0000"/>
                </a:solidFill>
              </a:rPr>
              <a:t>incrementa </a:t>
            </a:r>
            <a:r>
              <a:rPr lang="pt-BR" altLang="en-US" sz="1200"/>
              <a:t>estamos passando o valor da variável </a:t>
            </a:r>
            <a:r>
              <a:rPr lang="pt-BR" altLang="en-US" sz="1200" b="1">
                <a:solidFill>
                  <a:srgbClr val="FF0000"/>
                </a:solidFill>
              </a:rPr>
              <a:t>a</a:t>
            </a:r>
            <a:r>
              <a:rPr lang="pt-BR" altLang="en-US" sz="1200"/>
              <a:t> para a variável </a:t>
            </a:r>
            <a:r>
              <a:rPr lang="pt-BR" altLang="en-US" sz="1200" b="1">
                <a:solidFill>
                  <a:srgbClr val="FF0000"/>
                </a:solidFill>
              </a:rPr>
              <a:t>i</a:t>
            </a:r>
            <a:r>
              <a:rPr lang="pt-BR" altLang="en-US" sz="1200">
                <a:solidFill>
                  <a:schemeClr val="tx1"/>
                </a:solidFill>
              </a:rPr>
              <a:t> da função </a:t>
            </a:r>
            <a:r>
              <a:rPr lang="pt-BR" altLang="en-US" sz="1200" b="1">
                <a:solidFill>
                  <a:srgbClr val="FF0000"/>
                </a:solidFill>
              </a:rPr>
              <a:t>incrementa</a:t>
            </a:r>
            <a:r>
              <a:rPr lang="pt-BR" altLang="en-US" sz="1200">
                <a:solidFill>
                  <a:schemeClr val="tx1"/>
                </a:solidFill>
              </a:rPr>
              <a:t>.</a:t>
            </a:r>
            <a:br>
              <a:rPr lang="pt-BR" altLang="en-US" sz="1200">
                <a:solidFill>
                  <a:schemeClr val="tx1"/>
                </a:solidFill>
              </a:rPr>
            </a:br>
            <a:r>
              <a:rPr lang="pt-BR" altLang="en-US" sz="1200">
                <a:solidFill>
                  <a:schemeClr val="tx1"/>
                </a:solidFill>
              </a:rPr>
              <a:t>Quando chamamos a função o valor original da variável </a:t>
            </a:r>
            <a:r>
              <a:rPr lang="pt-BR" altLang="en-US" sz="1200" b="1">
                <a:solidFill>
                  <a:srgbClr val="FF0000"/>
                </a:solidFill>
              </a:rPr>
              <a:t>a</a:t>
            </a:r>
            <a:r>
              <a:rPr lang="pt-BR" altLang="en-US" sz="1200">
                <a:solidFill>
                  <a:schemeClr val="tx1"/>
                </a:solidFill>
              </a:rPr>
              <a:t> não é alterado.</a:t>
            </a:r>
          </a:p>
        </p:txBody>
      </p:sp>
      <p:sp>
        <p:nvSpPr>
          <p:cNvPr id="6" name="Caixa de Texto 5"/>
          <p:cNvSpPr txBox="1"/>
          <p:nvPr/>
        </p:nvSpPr>
        <p:spPr>
          <a:xfrm>
            <a:off x="2181860" y="1601470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Qual valor será impresso no exemplo abaixo?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30" y="2219960"/>
            <a:ext cx="3756660" cy="2621280"/>
          </a:xfrm>
          <a:prstGeom prst="rect">
            <a:avLst/>
          </a:prstGeom>
        </p:spPr>
      </p:pic>
      <p:graphicFrame>
        <p:nvGraphicFramePr>
          <p:cNvPr id="8" name="Tabela 7"/>
          <p:cNvGraphicFramePr/>
          <p:nvPr/>
        </p:nvGraphicFramePr>
        <p:xfrm>
          <a:off x="6518275" y="1601470"/>
          <a:ext cx="1422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1200"/>
                        <a:t>Memória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 sz="10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 sz="100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 sz="100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 sz="1000"/>
                        <a:t>110 (100+10)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1785" y="269240"/>
            <a:ext cx="8712200" cy="892175"/>
          </a:xfrm>
        </p:spPr>
        <p:txBody>
          <a:bodyPr/>
          <a:lstStyle/>
          <a:p>
            <a:r>
              <a:rPr lang="pt-BR" altLang="en-US" sz="1400" b="1"/>
              <a:t>Exemplo de função com passagem de parâmetro por referência</a:t>
            </a:r>
            <a:br>
              <a:rPr lang="pt-BR" altLang="en-US" sz="1400" b="1"/>
            </a:br>
            <a:br>
              <a:rPr lang="pt-BR" altLang="en-US" sz="1400" b="1"/>
            </a:br>
            <a:r>
              <a:rPr lang="pt-BR" altLang="en-US" sz="1200"/>
              <a:t>Na passagem de parâmetros por referência a variável aponta para a variável de origem. As alterações na função afetam a variável de origem.  Para usar a passagem de parâmetros por referência devemos utilizar o </a:t>
            </a:r>
            <a:r>
              <a:rPr lang="pt-BR" altLang="en-US" sz="1200" b="1">
                <a:solidFill>
                  <a:srgbClr val="FF0000"/>
                </a:solidFill>
              </a:rPr>
              <a:t>&amp; </a:t>
            </a:r>
            <a:r>
              <a:rPr lang="pt-BR" altLang="en-US" sz="1200"/>
              <a:t>antes do nome da variável do parâmetro.</a:t>
            </a:r>
          </a:p>
        </p:txBody>
      </p:sp>
      <p:sp>
        <p:nvSpPr>
          <p:cNvPr id="6" name="Caixa de Texto 5"/>
          <p:cNvSpPr txBox="1"/>
          <p:nvPr/>
        </p:nvSpPr>
        <p:spPr>
          <a:xfrm>
            <a:off x="2181860" y="1449070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Qual valor será impresso no exemplo abaixo?</a:t>
            </a:r>
          </a:p>
        </p:txBody>
      </p:sp>
      <p:graphicFrame>
        <p:nvGraphicFramePr>
          <p:cNvPr id="8" name="Tabela 7"/>
          <p:cNvGraphicFramePr/>
          <p:nvPr/>
        </p:nvGraphicFramePr>
        <p:xfrm>
          <a:off x="6518275" y="1601470"/>
          <a:ext cx="14224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1200"/>
                        <a:t>Memória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 sz="10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 sz="100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 sz="100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altLang="en-US" sz="1000"/>
                        <a:t>&amp;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5" y="2123440"/>
            <a:ext cx="3848100" cy="2598420"/>
          </a:xfrm>
          <a:prstGeom prst="rect">
            <a:avLst/>
          </a:prstGeom>
        </p:spPr>
      </p:pic>
      <p:sp>
        <p:nvSpPr>
          <p:cNvPr id="4" name="Curvo Seta para a esquerda 3"/>
          <p:cNvSpPr/>
          <p:nvPr/>
        </p:nvSpPr>
        <p:spPr>
          <a:xfrm rot="10320000">
            <a:off x="5807075" y="2105025"/>
            <a:ext cx="689610" cy="3517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>
              <a:solidFill>
                <a:schemeClr val="tx1"/>
              </a:solidFill>
            </a:endParaRPr>
          </a:p>
        </p:txBody>
      </p:sp>
      <p:sp>
        <p:nvSpPr>
          <p:cNvPr id="5" name="Caixa de Texto 4"/>
          <p:cNvSpPr txBox="1"/>
          <p:nvPr/>
        </p:nvSpPr>
        <p:spPr>
          <a:xfrm>
            <a:off x="5540375" y="2700020"/>
            <a:ext cx="25400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sz="1000"/>
              <a:t>A variável </a:t>
            </a:r>
            <a:r>
              <a:rPr lang="pt-BR" altLang="en-US" sz="1000" b="1">
                <a:solidFill>
                  <a:srgbClr val="FF0000"/>
                </a:solidFill>
              </a:rPr>
              <a:t>i</a:t>
            </a:r>
            <a:r>
              <a:rPr lang="pt-BR" altLang="en-US" sz="1000"/>
              <a:t> aponta para o endereço de </a:t>
            </a:r>
            <a:r>
              <a:rPr lang="pt-BR" altLang="en-US" sz="1000" b="1">
                <a:solidFill>
                  <a:srgbClr val="FF0000"/>
                </a:solidFill>
              </a:rPr>
              <a:t>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1785" y="269240"/>
            <a:ext cx="8712200" cy="474980"/>
          </a:xfrm>
        </p:spPr>
        <p:txBody>
          <a:bodyPr/>
          <a:lstStyle/>
          <a:p>
            <a:r>
              <a:rPr lang="pt-BR" altLang="en-US" sz="1400" b="1"/>
              <a:t>Exemplo de função com passagem de parâmetro por referência</a:t>
            </a:r>
            <a:endParaRPr lang="pt-BR" altLang="en-US" sz="120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5" y="744220"/>
            <a:ext cx="364109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1785" y="269240"/>
            <a:ext cx="8712200" cy="474980"/>
          </a:xfrm>
        </p:spPr>
        <p:txBody>
          <a:bodyPr/>
          <a:lstStyle/>
          <a:p>
            <a:r>
              <a:rPr lang="pt-BR" altLang="en-US" sz="1400" b="1"/>
              <a:t>Exemplo de função com passagem de parâmetro por referência</a:t>
            </a:r>
            <a:endParaRPr lang="pt-BR" altLang="en-US" sz="120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70" y="824865"/>
            <a:ext cx="43053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438785" y="286385"/>
            <a:ext cx="8531225" cy="614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b="1"/>
              <a:t>Biblioteca de funções</a:t>
            </a:r>
            <a:endParaRPr lang="pt-BR" altLang="en-US"/>
          </a:p>
          <a:p>
            <a:pPr algn="just"/>
            <a:r>
              <a:rPr lang="pt-BR" altLang="en-US" sz="1000"/>
              <a:t>São funções disponibilizadas por uma linguagem para facilitar o trabalho na criação de algoritmos.  No menu ajuda do Portugol temos todas as funções disponíveis.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075055"/>
            <a:ext cx="823595" cy="1718310"/>
          </a:xfrm>
          <a:prstGeom prst="rect">
            <a:avLst/>
          </a:prstGeom>
        </p:spPr>
      </p:pic>
      <p:sp>
        <p:nvSpPr>
          <p:cNvPr id="3" name="Caixa de Texto 2"/>
          <p:cNvSpPr txBox="1"/>
          <p:nvPr/>
        </p:nvSpPr>
        <p:spPr>
          <a:xfrm>
            <a:off x="2157095" y="1435735"/>
            <a:ext cx="67119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pt-BR" altLang="en-US" sz="1000"/>
              <a:t>Para usar uma função precisamos importar para o nosso algortimo.  Vamos importar a biblioteca </a:t>
            </a:r>
            <a:r>
              <a:rPr lang="pt-BR" altLang="en-US" sz="1000" b="1">
                <a:solidFill>
                  <a:srgbClr val="FF0000"/>
                </a:solidFill>
              </a:rPr>
              <a:t>Util </a:t>
            </a:r>
            <a:r>
              <a:rPr lang="pt-BR" altLang="en-US" sz="1000"/>
              <a:t>e utilizar a função </a:t>
            </a:r>
            <a:r>
              <a:rPr lang="pt-BR" altLang="en-US" sz="1000" b="1">
                <a:solidFill>
                  <a:srgbClr val="FF0000"/>
                </a:solidFill>
              </a:rPr>
              <a:t>sorteia, aguarde e caixa_alta.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0" y="2003425"/>
            <a:ext cx="3609340" cy="1391920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499745" y="3631565"/>
            <a:ext cx="42449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sz="1200" b="1">
                <a:solidFill>
                  <a:schemeClr val="accent5"/>
                </a:solidFill>
              </a:rPr>
              <a:t>O que será impresso na linha em destaque abaixo?</a:t>
            </a:r>
          </a:p>
        </p:txBody>
      </p:sp>
      <p:graphicFrame>
        <p:nvGraphicFramePr>
          <p:cNvPr id="7" name="Objeto 6"/>
          <p:cNvGraphicFramePr/>
          <p:nvPr/>
        </p:nvGraphicFramePr>
        <p:xfrm>
          <a:off x="1709420" y="4065270"/>
          <a:ext cx="46482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524500" imgH="350520" progId="Paint.Picture">
                  <p:embed/>
                </p:oleObj>
              </mc:Choice>
              <mc:Fallback>
                <p:oleObj r:id="rId4" imgW="5524500" imgH="350520" progId="Paint.Picture">
                  <p:embed/>
                  <p:pic>
                    <p:nvPicPr>
                      <p:cNvPr id="0" name="Imagem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09420" y="4065270"/>
                        <a:ext cx="4648200" cy="2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438785" y="286385"/>
            <a:ext cx="8531225" cy="614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b="1"/>
              <a:t>Biblioteca de funções</a:t>
            </a:r>
          </a:p>
          <a:p>
            <a:pPr algn="just"/>
            <a:endParaRPr lang="pt-BR" altLang="en-US" sz="1000" b="1"/>
          </a:p>
          <a:p>
            <a:pPr algn="just"/>
            <a:r>
              <a:rPr lang="pt-BR" altLang="en-US" sz="1000" b="1"/>
              <a:t>Exemplo:</a:t>
            </a:r>
          </a:p>
        </p:txBody>
      </p:sp>
      <p:sp>
        <p:nvSpPr>
          <p:cNvPr id="10" name="Caixa de Texto 9"/>
          <p:cNvSpPr txBox="1"/>
          <p:nvPr/>
        </p:nvSpPr>
        <p:spPr>
          <a:xfrm>
            <a:off x="5775325" y="1103630"/>
            <a:ext cx="2989580" cy="7372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just"/>
            <a:r>
              <a:rPr lang="pt-BR" altLang="en-US" b="1"/>
              <a:t>potencia </a:t>
            </a:r>
            <a:r>
              <a:rPr lang="pt-BR" altLang="en-US"/>
              <a:t>é um exemplo de uma função existente na biblioteca de funções do Portugol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0" y="1103630"/>
            <a:ext cx="4790440" cy="31667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438785" y="286385"/>
            <a:ext cx="8531225" cy="614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b="1"/>
              <a:t>Biblioteca de funções</a:t>
            </a:r>
          </a:p>
          <a:p>
            <a:pPr algn="just"/>
            <a:endParaRPr lang="pt-BR" altLang="en-US" sz="1000" b="1"/>
          </a:p>
          <a:p>
            <a:pPr algn="just"/>
            <a:r>
              <a:rPr lang="pt-BR" altLang="en-US" sz="1000" b="1"/>
              <a:t>Exemplo:</a:t>
            </a:r>
          </a:p>
        </p:txBody>
      </p:sp>
      <p:sp>
        <p:nvSpPr>
          <p:cNvPr id="10" name="Caixa de Texto 9"/>
          <p:cNvSpPr txBox="1"/>
          <p:nvPr/>
        </p:nvSpPr>
        <p:spPr>
          <a:xfrm>
            <a:off x="4826635" y="1833245"/>
            <a:ext cx="2547620" cy="4603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just"/>
            <a:r>
              <a:rPr lang="pt-BR" altLang="en-US" sz="1200"/>
              <a:t>Utilizando a função </a:t>
            </a:r>
            <a:r>
              <a:rPr lang="pt-BR" altLang="en-US" sz="1200" b="1"/>
              <a:t>sorteia </a:t>
            </a:r>
            <a:r>
              <a:rPr lang="pt-BR" altLang="en-US" sz="1200"/>
              <a:t>da biblioteca </a:t>
            </a:r>
            <a:r>
              <a:rPr lang="pt-BR" altLang="en-US" sz="1200" b="1"/>
              <a:t>Util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5" y="1358265"/>
            <a:ext cx="3787140" cy="30937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438785" y="286385"/>
            <a:ext cx="8531225" cy="614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b="1"/>
              <a:t>Biblioteca de funções</a:t>
            </a:r>
          </a:p>
          <a:p>
            <a:pPr algn="just"/>
            <a:endParaRPr lang="pt-BR" altLang="en-US" sz="1000" b="1"/>
          </a:p>
          <a:p>
            <a:pPr algn="just"/>
            <a:r>
              <a:rPr lang="pt-BR" altLang="en-US" sz="1000" b="1"/>
              <a:t>Exemplo:</a:t>
            </a:r>
          </a:p>
        </p:txBody>
      </p:sp>
      <p:sp>
        <p:nvSpPr>
          <p:cNvPr id="10" name="Caixa de Texto 9"/>
          <p:cNvSpPr txBox="1"/>
          <p:nvPr/>
        </p:nvSpPr>
        <p:spPr>
          <a:xfrm>
            <a:off x="4826635" y="1833245"/>
            <a:ext cx="2547620" cy="4603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just"/>
            <a:r>
              <a:rPr lang="pt-BR" altLang="en-US" sz="1200"/>
              <a:t>Utilizando a função </a:t>
            </a:r>
            <a:r>
              <a:rPr lang="pt-BR" altLang="en-US" sz="1200" b="1"/>
              <a:t>sorteia </a:t>
            </a:r>
            <a:r>
              <a:rPr lang="pt-BR" altLang="en-US" sz="1200"/>
              <a:t>da biblioteca </a:t>
            </a:r>
            <a:r>
              <a:rPr lang="pt-BR" altLang="en-US" sz="1200" b="1"/>
              <a:t>Util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0" y="1146810"/>
            <a:ext cx="3822065" cy="35248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1700" y="375175"/>
            <a:ext cx="8520600" cy="572700"/>
          </a:xfrm>
        </p:spPr>
        <p:txBody>
          <a:bodyPr/>
          <a:lstStyle/>
          <a:p>
            <a:r>
              <a:rPr lang="pt-BR" altLang="en-US" sz="1400" b="1"/>
              <a:t>Exercícios</a:t>
            </a:r>
          </a:p>
        </p:txBody>
      </p:sp>
      <p:sp>
        <p:nvSpPr>
          <p:cNvPr id="4" name="Caixa de Texto 3"/>
          <p:cNvSpPr txBox="1"/>
          <p:nvPr/>
        </p:nvSpPr>
        <p:spPr>
          <a:xfrm>
            <a:off x="394335" y="805815"/>
            <a:ext cx="8606790" cy="4384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sz="900"/>
              <a:t>1) Criar um matriz 5x2 do tipo cadeia onde deverá ser inicializada com usuários e senhas.  Na função inicio o usuário deverá ler um usuário e senha.</a:t>
            </a:r>
          </a:p>
          <a:p>
            <a:r>
              <a:rPr lang="pt-BR" altLang="en-US" sz="900"/>
              <a:t>Deverá ser criada uma função para buscar na matriz se este usuário e senha foram encontrados e retornar se achou ou não este usuário, caso o usuário for encontrado escreva uma mensagem "Bem vindo ao sistema"</a:t>
            </a:r>
          </a:p>
          <a:p>
            <a:endParaRPr lang="pt-BR" altLang="en-US" sz="900"/>
          </a:p>
          <a:p>
            <a:r>
              <a:rPr lang="pt-BR" altLang="en-US" sz="900"/>
              <a:t>2) Escrever um algoritmo que calcule o salario final de um vendedor,  mostre o salário fixo, o valor de vendas e o salario final incluindo a comissão sobre as vendas no mês.</a:t>
            </a:r>
          </a:p>
          <a:p>
            <a:r>
              <a:rPr lang="pt-BR" altLang="en-US" sz="900"/>
              <a:t>OBS: O algoritmo devera ler: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altLang="en-US" sz="900"/>
              <a:t>O nome do vendedor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altLang="en-US" sz="900"/>
              <a:t>Seu salário fixo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altLang="en-US" sz="900"/>
              <a:t>O valor das vendas no 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altLang="en-US" sz="900"/>
              <a:t>Sua comissão sobre o valor das vendas efetuadas (em percentual)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altLang="en-US" sz="900"/>
              <a:t>O sistema deverá ter um critério de saída para finalizar o programa</a:t>
            </a:r>
          </a:p>
          <a:p>
            <a:endParaRPr lang="pt-BR" altLang="en-US" sz="900"/>
          </a:p>
          <a:p>
            <a:r>
              <a:rPr lang="pt-BR" altLang="en-US" sz="900"/>
              <a:t> O SISTEMA DEVERÁ APRESENTAR O SEGUINTE RESULTADO (EXEMPLO)</a:t>
            </a:r>
          </a:p>
          <a:p>
            <a:endParaRPr lang="pt-BR" altLang="en-US" sz="900"/>
          </a:p>
          <a:p>
            <a:r>
              <a:rPr lang="pt-BR" altLang="en-US" sz="900"/>
              <a:t>//  ---------- SISTEMA DE GESTÃO DE VENDEDORES -----------</a:t>
            </a:r>
          </a:p>
          <a:p>
            <a:r>
              <a:rPr lang="pt-BR" altLang="en-US" sz="900"/>
              <a:t>//  ------------------------------------------------------</a:t>
            </a:r>
          </a:p>
          <a:p>
            <a:endParaRPr lang="pt-BR" altLang="en-US" sz="900"/>
          </a:p>
          <a:p>
            <a:r>
              <a:rPr lang="pt-BR" altLang="en-US" sz="900"/>
              <a:t>//  &gt;&gt;&gt; Digite o nome do vendedor: João da Silva</a:t>
            </a:r>
          </a:p>
          <a:p>
            <a:r>
              <a:rPr lang="pt-BR" altLang="en-US" sz="900"/>
              <a:t>//  &gt;&gt;&gt; Digite o salário: 1200</a:t>
            </a:r>
          </a:p>
          <a:p>
            <a:r>
              <a:rPr lang="pt-BR" altLang="en-US" sz="900"/>
              <a:t>//  &gt;&gt;&gt; Informe o valor das suas vendas deste no mês: 550</a:t>
            </a:r>
          </a:p>
          <a:p>
            <a:r>
              <a:rPr lang="pt-BR" altLang="en-US" sz="900"/>
              <a:t>//  &gt;&gt;&gt; Digite a comissão (em percentual): 10</a:t>
            </a:r>
          </a:p>
          <a:p>
            <a:endParaRPr lang="pt-BR" altLang="en-US" sz="900"/>
          </a:p>
          <a:p>
            <a:r>
              <a:rPr lang="pt-BR" altLang="en-US" sz="900"/>
              <a:t>//  -------------- R E S U M O --------------</a:t>
            </a:r>
          </a:p>
          <a:p>
            <a:r>
              <a:rPr lang="pt-BR" altLang="en-US" sz="900"/>
              <a:t>//  -- Nome: João da Silva</a:t>
            </a:r>
          </a:p>
          <a:p>
            <a:r>
              <a:rPr lang="pt-BR" altLang="en-US" sz="900"/>
              <a:t>//  -- Salário Líquido:  1200.00</a:t>
            </a:r>
          </a:p>
          <a:p>
            <a:r>
              <a:rPr lang="pt-BR" altLang="en-US" sz="900"/>
              <a:t>//  -- Valor comissão:     55.00</a:t>
            </a:r>
          </a:p>
          <a:p>
            <a:r>
              <a:rPr lang="pt-BR" altLang="en-US" sz="900"/>
              <a:t>//  -- Salário Final (salário + comissão):  1255.00</a:t>
            </a:r>
          </a:p>
          <a:p>
            <a:r>
              <a:rPr lang="pt-BR" altLang="en-US" sz="900"/>
              <a:t>//  -----------------------------------------</a:t>
            </a:r>
          </a:p>
          <a:p>
            <a:endParaRPr lang="pt-BR" altLang="en-US" sz="900"/>
          </a:p>
          <a:p>
            <a:endParaRPr lang="pt-BR" altLang="en-US"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Funções</a:t>
            </a:r>
          </a:p>
        </p:txBody>
      </p:sp>
      <p:sp>
        <p:nvSpPr>
          <p:cNvPr id="503" name="Google Shape;503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Definição : Sequência de instruções executadas somente quando chamadas por um programa em execução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Devem executar </a:t>
            </a:r>
            <a:r>
              <a:rPr lang="en-GB" b="1"/>
              <a:t>uma tarefa</a:t>
            </a:r>
            <a:r>
              <a:rPr lang="en-GB"/>
              <a:t> específica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Um programa </a:t>
            </a:r>
            <a:r>
              <a:rPr lang="en-GB" b="1"/>
              <a:t>pode conter diversas funções</a:t>
            </a:r>
            <a:r>
              <a:rPr lang="en-GB"/>
              <a:t>, além da função principal </a:t>
            </a:r>
            <a:r>
              <a:rPr lang="en-GB" b="1"/>
              <a:t>início()</a:t>
            </a:r>
            <a:r>
              <a:rPr lang="en-GB"/>
              <a:t> , que é </a:t>
            </a:r>
            <a:r>
              <a:rPr lang="en-GB" b="1"/>
              <a:t>obrigatória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As funções executam </a:t>
            </a:r>
            <a:r>
              <a:rPr lang="en-GB" b="1"/>
              <a:t>somente</a:t>
            </a:r>
            <a:r>
              <a:rPr lang="en-GB"/>
              <a:t> quando chamadas à partir da função inicio()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Após a execução, o fluxo retorna ao ponto </a:t>
            </a:r>
            <a:r>
              <a:rPr lang="en-GB" b="1"/>
              <a:t>imediatamente após</a:t>
            </a:r>
            <a:r>
              <a:rPr lang="en-GB"/>
              <a:t> o da chamada da função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Uma função pode ( ou não) </a:t>
            </a:r>
            <a:r>
              <a:rPr lang="en-GB" b="1"/>
              <a:t>retornar um valor</a:t>
            </a:r>
            <a:r>
              <a:rPr lang="en-GB"/>
              <a:t> ao bloco que a chamou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Uma função pode ( ou não ) </a:t>
            </a:r>
            <a:r>
              <a:rPr lang="en-GB" b="1"/>
              <a:t>necessitar de um ou mais argumentos</a:t>
            </a:r>
            <a:r>
              <a:rPr lang="en-GB"/>
              <a:t> ao ser chamada</a:t>
            </a:r>
          </a:p>
        </p:txBody>
      </p:sp>
      <p:sp>
        <p:nvSpPr>
          <p:cNvPr id="504" name="Google Shape;504;p62"/>
          <p:cNvSpPr txBox="1"/>
          <p:nvPr/>
        </p:nvSpPr>
        <p:spPr>
          <a:xfrm>
            <a:off x="311700" y="3962825"/>
            <a:ext cx="3441600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Vamos olhar uma etapa de cada vez … </a:t>
            </a:r>
            <a:endParaRPr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505" name="Google Shape;505;p6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563775" y="3917650"/>
            <a:ext cx="24721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1700" y="375175"/>
            <a:ext cx="8520600" cy="572700"/>
          </a:xfrm>
        </p:spPr>
        <p:txBody>
          <a:bodyPr/>
          <a:lstStyle/>
          <a:p>
            <a:r>
              <a:rPr lang="pt-BR" altLang="en-US" sz="1400" b="1"/>
              <a:t>Exercícios</a:t>
            </a:r>
          </a:p>
        </p:txBody>
      </p:sp>
      <p:sp>
        <p:nvSpPr>
          <p:cNvPr id="4" name="Caixa de Texto 3"/>
          <p:cNvSpPr txBox="1"/>
          <p:nvPr/>
        </p:nvSpPr>
        <p:spPr>
          <a:xfrm>
            <a:off x="624840" y="824865"/>
            <a:ext cx="891222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sz="900"/>
              <a:t>3) Crie uma função que receba um valor como parâmetro e retorne do dobro do valor e exiba na tela este valor.</a:t>
            </a:r>
          </a:p>
          <a:p>
            <a:endParaRPr lang="pt-BR" altLang="en-US" sz="900"/>
          </a:p>
          <a:p>
            <a:r>
              <a:rPr lang="pt-BR" altLang="en-US" sz="900"/>
              <a:t>4) Crie uma função que receba um número como parâmetro e escreva a tabuada desse número.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/>
              <a:t>Funções</a:t>
            </a:r>
          </a:p>
        </p:txBody>
      </p:sp>
      <p:sp>
        <p:nvSpPr>
          <p:cNvPr id="503" name="Google Shape;503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altLang="en-GB" sz="1200"/>
              <a:t>Com as funções podemos criar pequenos trechos de programas (blocos) que podem ser reutilizados facilitando o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altLang="en-GB" sz="1200"/>
              <a:t>desenvolvimento.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pt-BR" altLang="en-GB" sz="120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pt-BR" altLang="en-GB" sz="1200"/>
          </a:p>
        </p:txBody>
      </p:sp>
      <p:sp>
        <p:nvSpPr>
          <p:cNvPr id="523" name="Google Shape;523;p64"/>
          <p:cNvSpPr txBox="1"/>
          <p:nvPr/>
        </p:nvSpPr>
        <p:spPr>
          <a:xfrm>
            <a:off x="536490" y="321870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GB" sz="1400" b="1"/>
              <a:t>Sintaxe:</a:t>
            </a:r>
            <a:br>
              <a:rPr lang="pt-BR" altLang="en-GB" sz="1400"/>
            </a:br>
            <a:r>
              <a:rPr lang="pt-BR" altLang="en-GB" sz="1200" b="1"/>
              <a:t>funcao nomeFuncao(){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GB" sz="1200" b="1"/>
              <a:t>}</a:t>
            </a:r>
          </a:p>
        </p:txBody>
      </p:sp>
      <p:sp>
        <p:nvSpPr>
          <p:cNvPr id="2" name="Caixa de Texto 1"/>
          <p:cNvSpPr txBox="1"/>
          <p:nvPr/>
        </p:nvSpPr>
        <p:spPr>
          <a:xfrm>
            <a:off x="434340" y="1942465"/>
            <a:ext cx="8582660" cy="12585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91425" rIns="91425" bIns="91425" rtlCol="0" anchor="t" anchorCtr="0">
            <a:noAutofit/>
          </a:bodyPr>
          <a:lstStyle/>
          <a:p>
            <a:pPr lvl="0" algn="l">
              <a:buSzPts val="2800"/>
            </a:pPr>
            <a:r>
              <a:rPr lang="pt-BR" altLang="en-GB" b="1">
                <a:solidFill>
                  <a:schemeClr val="dk1"/>
                </a:solidFill>
                <a:sym typeface="+mn-ea"/>
              </a:rPr>
              <a:t>funcao inicio()</a:t>
            </a:r>
          </a:p>
          <a:p>
            <a:pPr lvl="0" algn="l">
              <a:buSzPts val="2800"/>
            </a:pPr>
            <a:endParaRPr lang="pt-BR" altLang="en-GB" b="1">
              <a:solidFill>
                <a:schemeClr val="dk1"/>
              </a:solidFill>
              <a:sym typeface="+mn-ea"/>
            </a:endParaRPr>
          </a:p>
          <a:p>
            <a:pPr lvl="0" algn="just">
              <a:buSzPts val="2800"/>
            </a:pPr>
            <a:r>
              <a:rPr lang="pt-BR" altLang="en-GB" sz="1200">
                <a:solidFill>
                  <a:schemeClr val="dk1"/>
                </a:solidFill>
                <a:sym typeface="+mn-ea"/>
              </a:rPr>
              <a:t>É a função raiz do Portugol Studio sendo obrigatório o seu uso para o funcionamento dos algoritmos. Outras funções e procedimentos, podem ser utilizados, mas a funcao inicio() sempre deverá está presente.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3"/>
          <p:cNvSpPr/>
          <p:nvPr/>
        </p:nvSpPr>
        <p:spPr>
          <a:xfrm>
            <a:off x="1213000" y="3761500"/>
            <a:ext cx="1457400" cy="6432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63"/>
          <p:cNvSpPr/>
          <p:nvPr/>
        </p:nvSpPr>
        <p:spPr>
          <a:xfrm>
            <a:off x="1213000" y="2722925"/>
            <a:ext cx="1457400" cy="572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63"/>
          <p:cNvSpPr/>
          <p:nvPr/>
        </p:nvSpPr>
        <p:spPr>
          <a:xfrm>
            <a:off x="1213000" y="1884725"/>
            <a:ext cx="1457400" cy="572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Mais alguns exemplos - Repetição de código</a:t>
            </a:r>
          </a:p>
        </p:txBody>
      </p:sp>
      <p:sp>
        <p:nvSpPr>
          <p:cNvPr id="514" name="Google Shape;514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</a:rPr>
              <a:t>programa</a:t>
            </a:r>
            <a:r>
              <a:rPr lang="en-GB" sz="1200">
                <a:solidFill>
                  <a:schemeClr val="dk1"/>
                </a:solidFill>
              </a:rPr>
              <a:t> {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</a:rPr>
              <a:t>funcao</a:t>
            </a:r>
            <a:r>
              <a:rPr lang="en-GB" sz="1200">
                <a:solidFill>
                  <a:schemeClr val="dk1"/>
                </a:solidFill>
              </a:rPr>
              <a:t> inicio(){</a:t>
            </a:r>
            <a:endParaRPr sz="1200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4A86E8"/>
                </a:solidFill>
              </a:rPr>
              <a:t>inteiro</a:t>
            </a:r>
            <a:r>
              <a:rPr lang="en-GB" sz="1200">
                <a:solidFill>
                  <a:schemeClr val="dk1"/>
                </a:solidFill>
              </a:rPr>
              <a:t> i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             	</a:t>
            </a:r>
            <a:r>
              <a:rPr lang="en-GB" sz="1200" b="1">
                <a:solidFill>
                  <a:srgbClr val="FF0000"/>
                </a:solidFill>
              </a:rPr>
              <a:t>para</a:t>
            </a:r>
            <a:r>
              <a:rPr lang="en-GB" sz="1200">
                <a:solidFill>
                  <a:schemeClr val="dk1"/>
                </a:solidFill>
              </a:rPr>
              <a:t>(i=0; i&lt;20; i++)</a:t>
            </a:r>
            <a:endParaRPr sz="1200">
              <a:solidFill>
                <a:schemeClr val="dk1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escreva(</a:t>
            </a:r>
            <a:r>
              <a:rPr lang="en-GB" sz="1200" b="1">
                <a:solidFill>
                  <a:srgbClr val="BF9000"/>
                </a:solidFill>
              </a:rPr>
              <a:t>“*”</a:t>
            </a:r>
            <a:r>
              <a:rPr lang="en-GB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escreva(“\n”)</a:t>
            </a:r>
            <a:endParaRPr sz="12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escreva(“Numeros entre 1 e 5\n”)</a:t>
            </a:r>
            <a:endParaRPr sz="12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</a:rPr>
              <a:t>para</a:t>
            </a:r>
            <a:r>
              <a:rPr lang="en-GB" sz="1200">
                <a:solidFill>
                  <a:schemeClr val="dk1"/>
                </a:solidFill>
              </a:rPr>
              <a:t>(i=0; i&lt;</a:t>
            </a:r>
            <a:r>
              <a:rPr lang="pt-BR" altLang="en-GB" sz="1200">
                <a:solidFill>
                  <a:schemeClr val="dk1"/>
                </a:solidFill>
              </a:rPr>
              <a:t>2</a:t>
            </a:r>
            <a:r>
              <a:rPr lang="en-GB" sz="1200">
                <a:solidFill>
                  <a:schemeClr val="dk1"/>
                </a:solidFill>
              </a:rPr>
              <a:t>0; i++)</a:t>
            </a:r>
            <a:endParaRPr sz="1200">
              <a:solidFill>
                <a:schemeClr val="dk1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escreva(</a:t>
            </a:r>
            <a:r>
              <a:rPr lang="en-GB" sz="1200" b="1">
                <a:solidFill>
                  <a:srgbClr val="BF9000"/>
                </a:solidFill>
              </a:rPr>
              <a:t>“*”</a:t>
            </a:r>
            <a:r>
              <a:rPr lang="en-GB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escreva(“\n”)</a:t>
            </a:r>
            <a:endParaRPr sz="12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</a:rPr>
              <a:t>para</a:t>
            </a:r>
            <a:r>
              <a:rPr lang="en-GB" sz="1200">
                <a:solidFill>
                  <a:schemeClr val="dk1"/>
                </a:solidFill>
              </a:rPr>
              <a:t>(i=1; i&lt;=5; i++)</a:t>
            </a:r>
            <a:endParaRPr sz="1200">
              <a:solidFill>
                <a:schemeClr val="dk1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escreva(i,</a:t>
            </a:r>
            <a:r>
              <a:rPr lang="en-GB" sz="1200" b="1">
                <a:solidFill>
                  <a:srgbClr val="BF9000"/>
                </a:solidFill>
              </a:rPr>
              <a:t>“\n”</a:t>
            </a:r>
            <a:r>
              <a:rPr lang="en-GB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</a:rPr>
              <a:t>para</a:t>
            </a:r>
            <a:r>
              <a:rPr lang="en-GB" sz="1200">
                <a:solidFill>
                  <a:schemeClr val="dk1"/>
                </a:solidFill>
              </a:rPr>
              <a:t>(i=0;i&lt;20;i++)</a:t>
            </a:r>
            <a:endParaRPr sz="1200">
              <a:solidFill>
                <a:schemeClr val="dk1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escreva(</a:t>
            </a:r>
            <a:r>
              <a:rPr lang="en-GB" sz="1200" b="1">
                <a:solidFill>
                  <a:srgbClr val="BF9000"/>
                </a:solidFill>
              </a:rPr>
              <a:t>“*”</a:t>
            </a:r>
            <a:r>
              <a:rPr lang="en-GB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escreva(</a:t>
            </a:r>
            <a:r>
              <a:rPr lang="en-GB" sz="1200" b="1">
                <a:solidFill>
                  <a:srgbClr val="BF9000"/>
                </a:solidFill>
              </a:rPr>
              <a:t>“\n”</a:t>
            </a:r>
            <a:r>
              <a:rPr lang="en-GB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}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}	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515" name="Google Shape;515;p63"/>
          <p:cNvSpPr txBox="1"/>
          <p:nvPr/>
        </p:nvSpPr>
        <p:spPr>
          <a:xfrm>
            <a:off x="6271375" y="2842175"/>
            <a:ext cx="2491800" cy="14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Saída: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********************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Numeros entre 1 e 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**********</a:t>
            </a:r>
            <a:r>
              <a:rPr lang="pt-BR" altLang="en-GB"/>
              <a:t>**********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*********************</a:t>
            </a:r>
          </a:p>
        </p:txBody>
      </p:sp>
      <p:sp>
        <p:nvSpPr>
          <p:cNvPr id="516" name="Google Shape;516;p63"/>
          <p:cNvSpPr/>
          <p:nvPr/>
        </p:nvSpPr>
        <p:spPr>
          <a:xfrm>
            <a:off x="3203750" y="1152475"/>
            <a:ext cx="3670800" cy="14685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 o código repetido. Se tivermos que consertar, teremos que fazer o mesmo ajuste várias vezes</a:t>
            </a:r>
          </a:p>
        </p:txBody>
      </p:sp>
      <p:pic>
        <p:nvPicPr>
          <p:cNvPr id="517" name="Google Shape;517;p6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294087" y="2983000"/>
            <a:ext cx="1945726" cy="17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</a:rPr>
              <a:t>programa</a:t>
            </a:r>
            <a:r>
              <a:rPr lang="en-GB" sz="1200">
                <a:solidFill>
                  <a:schemeClr val="dk1"/>
                </a:solidFill>
              </a:rPr>
              <a:t> {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</a:rPr>
              <a:t>funcao</a:t>
            </a:r>
            <a:r>
              <a:rPr lang="en-GB" sz="1200">
                <a:solidFill>
                  <a:schemeClr val="dk1"/>
                </a:solidFill>
              </a:rPr>
              <a:t> inicio(){</a:t>
            </a:r>
            <a:endParaRPr sz="1200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4A86E8"/>
                </a:solidFill>
              </a:rPr>
              <a:t>inteiro</a:t>
            </a:r>
            <a:r>
              <a:rPr lang="en-GB" sz="1200">
                <a:solidFill>
                  <a:schemeClr val="dk1"/>
                </a:solidFill>
              </a:rPr>
              <a:t> i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             	</a:t>
            </a:r>
            <a:r>
              <a:rPr lang="en-GB" sz="1200">
                <a:solidFill>
                  <a:srgbClr val="000000"/>
                </a:solidFill>
              </a:rPr>
              <a:t>escreve_linha()</a:t>
            </a:r>
            <a:endParaRPr sz="1200">
              <a:solidFill>
                <a:srgbClr val="000000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escreva(“Numeros entre 1 e 5\n”)</a:t>
            </a:r>
            <a:endParaRPr sz="1200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escreve_linha()</a:t>
            </a:r>
            <a:endParaRPr sz="12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</a:rPr>
              <a:t>para</a:t>
            </a:r>
            <a:r>
              <a:rPr lang="en-GB" sz="1200">
                <a:solidFill>
                  <a:schemeClr val="dk1"/>
                </a:solidFill>
              </a:rPr>
              <a:t>(i=1; i&lt;=5; i++)</a:t>
            </a:r>
            <a:endParaRPr sz="1200">
              <a:solidFill>
                <a:schemeClr val="dk1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escreva(i,</a:t>
            </a:r>
            <a:r>
              <a:rPr lang="en-GB" sz="1200" b="1">
                <a:solidFill>
                  <a:srgbClr val="BF9000"/>
                </a:solidFill>
              </a:rPr>
              <a:t>“\n”</a:t>
            </a:r>
            <a:r>
              <a:rPr lang="en-GB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escreve_linha()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}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FF0000"/>
                </a:solidFill>
              </a:rPr>
              <a:t>funcao</a:t>
            </a:r>
            <a:r>
              <a:rPr lang="en-GB" sz="1200">
                <a:solidFill>
                  <a:schemeClr val="dk1"/>
                </a:solidFill>
              </a:rPr>
              <a:t> escreve_linha(){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	</a:t>
            </a:r>
            <a:r>
              <a:rPr lang="en-GB" sz="1200" b="1">
                <a:solidFill>
                  <a:srgbClr val="FF0000"/>
                </a:solidFill>
              </a:rPr>
              <a:t>para</a:t>
            </a:r>
            <a:r>
              <a:rPr lang="en-GB" sz="1200">
                <a:solidFill>
                  <a:schemeClr val="dk1"/>
                </a:solidFill>
              </a:rPr>
              <a:t>(i=0; i&lt;20; i++)</a:t>
            </a:r>
            <a:endParaRPr sz="1200">
              <a:solidFill>
                <a:schemeClr val="dk1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escreva(</a:t>
            </a:r>
            <a:r>
              <a:rPr lang="en-GB" sz="1200" b="1">
                <a:solidFill>
                  <a:srgbClr val="BF9000"/>
                </a:solidFill>
              </a:rPr>
              <a:t>“*”</a:t>
            </a:r>
            <a:r>
              <a:rPr lang="en-GB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escreva(“\n”)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}	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}	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523" name="Google Shape;523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Mais alguns exemplos - Repetição de código</a:t>
            </a:r>
          </a:p>
        </p:txBody>
      </p:sp>
      <p:sp>
        <p:nvSpPr>
          <p:cNvPr id="524" name="Google Shape;524;p64"/>
          <p:cNvSpPr txBox="1"/>
          <p:nvPr/>
        </p:nvSpPr>
        <p:spPr>
          <a:xfrm>
            <a:off x="5400300" y="2936200"/>
            <a:ext cx="2491800" cy="14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Saída: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********************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Numeros entre 1 e 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********************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*********************</a:t>
            </a:r>
          </a:p>
        </p:txBody>
      </p:sp>
      <p:sp>
        <p:nvSpPr>
          <p:cNvPr id="525" name="Google Shape;525;p64"/>
          <p:cNvSpPr/>
          <p:nvPr/>
        </p:nvSpPr>
        <p:spPr>
          <a:xfrm>
            <a:off x="3584750" y="1076275"/>
            <a:ext cx="3670800" cy="14685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Observe a diferença ao encapsularmos esse código repetido em uma função =D</a:t>
            </a:r>
          </a:p>
        </p:txBody>
      </p:sp>
      <p:pic>
        <p:nvPicPr>
          <p:cNvPr id="526" name="Google Shape;526;p6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259626" y="2936200"/>
            <a:ext cx="1823233" cy="146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217805" y="537210"/>
            <a:ext cx="847661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pt-BR" altLang="en-US" b="1"/>
              <a:t>Procedimentos</a:t>
            </a:r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São funções que não possuem retorno realizando apenas a execução do que está dentro do bloco do código.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" y="1745615"/>
            <a:ext cx="3596005" cy="2496820"/>
          </a:xfrm>
          <a:prstGeom prst="rect">
            <a:avLst/>
          </a:prstGeom>
        </p:spPr>
      </p:pic>
      <p:sp>
        <p:nvSpPr>
          <p:cNvPr id="6" name="Caixa de Texto 5"/>
          <p:cNvSpPr txBox="1"/>
          <p:nvPr/>
        </p:nvSpPr>
        <p:spPr>
          <a:xfrm rot="16200000">
            <a:off x="3155950" y="1852295"/>
            <a:ext cx="305435" cy="159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pt-BR" altLang="en-US" sz="800" b="1">
                <a:solidFill>
                  <a:srgbClr val="00B0F0"/>
                </a:solidFill>
              </a:rPr>
              <a:t>chamada do procedimento</a:t>
            </a:r>
          </a:p>
        </p:txBody>
      </p:sp>
      <p:sp>
        <p:nvSpPr>
          <p:cNvPr id="7" name="Caixa de Texto 6"/>
          <p:cNvSpPr txBox="1"/>
          <p:nvPr/>
        </p:nvSpPr>
        <p:spPr>
          <a:xfrm>
            <a:off x="5132705" y="2386330"/>
            <a:ext cx="2540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/>
              <a:t>E se fizermos mais uma chamada ao procedimento?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1418590"/>
            <a:ext cx="4286250" cy="2765425"/>
          </a:xfrm>
          <a:prstGeom prst="rect">
            <a:avLst/>
          </a:prstGeom>
        </p:spPr>
      </p:pic>
      <p:sp>
        <p:nvSpPr>
          <p:cNvPr id="4" name="Caixa de Texto 3"/>
          <p:cNvSpPr txBox="1"/>
          <p:nvPr/>
        </p:nvSpPr>
        <p:spPr>
          <a:xfrm>
            <a:off x="217805" y="537210"/>
            <a:ext cx="847661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pt-BR" altLang="en-US" b="1"/>
              <a:t>Procedimentos com argumentos</a:t>
            </a:r>
          </a:p>
          <a:p>
            <a:pPr algn="just"/>
            <a:endParaRPr lang="pt-BR" altLang="en-US"/>
          </a:p>
          <a:p>
            <a:pPr algn="just"/>
            <a:r>
              <a:rPr lang="pt-BR" altLang="en-US" sz="1200"/>
              <a:t>Passando parâmetros ou argumentos em procedimentos.</a:t>
            </a:r>
          </a:p>
        </p:txBody>
      </p:sp>
      <p:sp>
        <p:nvSpPr>
          <p:cNvPr id="6" name="Caixa de Texto 5"/>
          <p:cNvSpPr txBox="1"/>
          <p:nvPr/>
        </p:nvSpPr>
        <p:spPr>
          <a:xfrm rot="16200000">
            <a:off x="3456305" y="1597025"/>
            <a:ext cx="305435" cy="17837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pt-BR" altLang="en-US" sz="800" b="1">
                <a:solidFill>
                  <a:srgbClr val="00B0F0"/>
                </a:solidFill>
              </a:rPr>
              <a:t>chamada passando o argumento</a:t>
            </a:r>
          </a:p>
        </p:txBody>
      </p:sp>
      <p:sp>
        <p:nvSpPr>
          <p:cNvPr id="2" name="Caixa de Texto 1"/>
          <p:cNvSpPr txBox="1"/>
          <p:nvPr/>
        </p:nvSpPr>
        <p:spPr>
          <a:xfrm>
            <a:off x="5691505" y="537210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altLang="en-US" sz="1200" b="1"/>
              <a:t>Podemos ter um procedimento chamando outro por exemplo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160" y="1418590"/>
            <a:ext cx="3223260" cy="33604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217805" y="537210"/>
            <a:ext cx="847661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pt-BR" altLang="en-US" b="1"/>
              <a:t>Procedimentos com passagem de parâmetros por valor</a:t>
            </a:r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Passando mais de um parâmetro em procedimentos.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1659890"/>
            <a:ext cx="3512820" cy="23215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217805" y="537210"/>
            <a:ext cx="847661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pt-BR" altLang="en-US" b="1"/>
              <a:t>Função</a:t>
            </a:r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Toda função tem um tipo de retorno.   Deve ser utilizado a palavra retorne no bloco da função. </a:t>
            </a:r>
          </a:p>
        </p:txBody>
      </p:sp>
      <p:sp>
        <p:nvSpPr>
          <p:cNvPr id="2" name="Caixa de Texto 1"/>
          <p:cNvSpPr txBox="1"/>
          <p:nvPr/>
        </p:nvSpPr>
        <p:spPr>
          <a:xfrm>
            <a:off x="320675" y="1480820"/>
            <a:ext cx="404304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b="1"/>
              <a:t>Sintaxe</a:t>
            </a:r>
            <a:r>
              <a:rPr lang="pt-BR" altLang="en-US"/>
              <a:t>:</a:t>
            </a:r>
          </a:p>
          <a:p>
            <a:r>
              <a:rPr lang="pt-BR" altLang="en-US" b="1"/>
              <a:t>funcao </a:t>
            </a:r>
            <a:r>
              <a:rPr lang="pt-BR" altLang="en-US" b="1">
                <a:solidFill>
                  <a:srgbClr val="FF0000"/>
                </a:solidFill>
              </a:rPr>
              <a:t>tipoDeRetorno </a:t>
            </a:r>
            <a:r>
              <a:rPr lang="pt-BR" altLang="en-US" b="1">
                <a:solidFill>
                  <a:srgbClr val="00B050"/>
                </a:solidFill>
              </a:rPr>
              <a:t>nomeDaFuncao</a:t>
            </a:r>
            <a:r>
              <a:rPr lang="pt-BR" altLang="en-US"/>
              <a:t>()</a:t>
            </a:r>
          </a:p>
          <a:p>
            <a:endParaRPr lang="pt-BR" altLang="en-US"/>
          </a:p>
          <a:p>
            <a:r>
              <a:rPr lang="pt-BR" altLang="en-US" b="1"/>
              <a:t>Exemplo sem parâmetro</a:t>
            </a:r>
            <a:r>
              <a:rPr lang="pt-BR" altLang="en-US"/>
              <a:t>:</a:t>
            </a:r>
          </a:p>
          <a:p>
            <a:r>
              <a:rPr lang="pt-BR" altLang="en-US" b="1"/>
              <a:t>função </a:t>
            </a:r>
            <a:r>
              <a:rPr lang="pt-BR" altLang="en-US" b="1">
                <a:solidFill>
                  <a:srgbClr val="FF0000"/>
                </a:solidFill>
              </a:rPr>
              <a:t>cadeia</a:t>
            </a:r>
            <a:r>
              <a:rPr lang="pt-BR" altLang="en-US" b="1"/>
              <a:t> </a:t>
            </a:r>
            <a:r>
              <a:rPr lang="pt-BR" altLang="en-US" b="1">
                <a:gradFill>
                  <a:gsLst>
                    <a:gs pos="0">
                      <a:srgbClr val="14CD68"/>
                    </a:gs>
                    <a:gs pos="0">
                      <a:srgbClr val="14CD68"/>
                    </a:gs>
                    <a:gs pos="0">
                      <a:srgbClr val="14CD68"/>
                    </a:gs>
                    <a:gs pos="0">
                      <a:srgbClr val="14CD68"/>
                    </a:gs>
                    <a:gs pos="0">
                      <a:srgbClr val="14CD68"/>
                    </a:gs>
                    <a:gs pos="0">
                      <a:srgbClr val="14CD68"/>
                    </a:gs>
                    <a:gs pos="0">
                      <a:srgbClr val="14CD68"/>
                    </a:gs>
                    <a:gs pos="0">
                      <a:srgbClr val="14CD68"/>
                    </a:gs>
                    <a:gs pos="100000">
                      <a:srgbClr val="0B6E38"/>
                    </a:gs>
                    <a:gs pos="100000">
                      <a:srgbClr val="0B6E38"/>
                    </a:gs>
                    <a:gs pos="100000">
                      <a:srgbClr val="0B6E38"/>
                    </a:gs>
                    <a:gs pos="100000">
                      <a:srgbClr val="0B6E38"/>
                    </a:gs>
                    <a:gs pos="100000">
                      <a:srgbClr val="0B6E38"/>
                    </a:gs>
                    <a:gs pos="100000">
                      <a:srgbClr val="0B6E38"/>
                    </a:gs>
                    <a:gs pos="100000">
                      <a:srgbClr val="0B6E3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texto</a:t>
            </a:r>
            <a:r>
              <a:rPr lang="pt-BR" altLang="en-US"/>
              <a:t>()</a:t>
            </a:r>
          </a:p>
          <a:p>
            <a:endParaRPr lang="pt-BR" altLang="en-US" b="1"/>
          </a:p>
          <a:p>
            <a:r>
              <a:rPr lang="pt-BR" altLang="en-US" b="1"/>
              <a:t>Exemplo com parâmetro:</a:t>
            </a:r>
          </a:p>
          <a:p>
            <a:r>
              <a:rPr lang="pt-BR" altLang="en-US" b="1"/>
              <a:t>função </a:t>
            </a:r>
            <a:r>
              <a:rPr lang="pt-BR" altLang="en-US" b="1">
                <a:solidFill>
                  <a:srgbClr val="FF0000"/>
                </a:solidFill>
              </a:rPr>
              <a:t>real </a:t>
            </a:r>
            <a:r>
              <a:rPr lang="pt-BR" altLang="en-US" b="1">
                <a:gradFill>
                  <a:gsLst>
                    <a:gs pos="0">
                      <a:srgbClr val="14CD68"/>
                    </a:gs>
                    <a:gs pos="0">
                      <a:srgbClr val="14CD68"/>
                    </a:gs>
                    <a:gs pos="0">
                      <a:srgbClr val="14CD68"/>
                    </a:gs>
                    <a:gs pos="0">
                      <a:srgbClr val="14CD68"/>
                    </a:gs>
                    <a:gs pos="0">
                      <a:srgbClr val="14CD68"/>
                    </a:gs>
                    <a:gs pos="0">
                      <a:srgbClr val="14CD68"/>
                    </a:gs>
                    <a:gs pos="0">
                      <a:srgbClr val="14CD68"/>
                    </a:gs>
                    <a:gs pos="0">
                      <a:srgbClr val="14CD68"/>
                    </a:gs>
                    <a:gs pos="100000">
                      <a:srgbClr val="0B6E38"/>
                    </a:gs>
                    <a:gs pos="100000">
                      <a:srgbClr val="0B6E38"/>
                    </a:gs>
                    <a:gs pos="100000">
                      <a:srgbClr val="0B6E38"/>
                    </a:gs>
                    <a:gs pos="100000">
                      <a:srgbClr val="0B6E38"/>
                    </a:gs>
                    <a:gs pos="100000">
                      <a:srgbClr val="0B6E38"/>
                    </a:gs>
                    <a:gs pos="100000">
                      <a:srgbClr val="0B6E38"/>
                    </a:gs>
                    <a:gs pos="100000">
                      <a:srgbClr val="0B6E3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calculaMedia</a:t>
            </a:r>
            <a:r>
              <a:rPr lang="pt-BR" altLang="en-US"/>
              <a:t>(real a, real b)</a:t>
            </a:r>
          </a:p>
          <a:p>
            <a:endParaRPr lang="pt-BR" altLang="en-US"/>
          </a:p>
          <a:p>
            <a:endParaRPr lang="pt-B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1141</Words>
  <Application>Microsoft Office PowerPoint</Application>
  <PresentationFormat>Apresentação na tela (16:9)</PresentationFormat>
  <Paragraphs>175</Paragraphs>
  <Slides>20</Slides>
  <Notes>11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Trebuchet MS</vt:lpstr>
      <vt:lpstr>Arial</vt:lpstr>
      <vt:lpstr>Comic Sans MS</vt:lpstr>
      <vt:lpstr>Simple Light</vt:lpstr>
      <vt:lpstr>Paintbrush Picture</vt:lpstr>
      <vt:lpstr>Apresentação do PowerPoint</vt:lpstr>
      <vt:lpstr>Funções</vt:lpstr>
      <vt:lpstr>Funções</vt:lpstr>
      <vt:lpstr>Mais alguns exemplos - Repetição de código</vt:lpstr>
      <vt:lpstr>Mais alguns exemplos - Repetição de código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Exemplo de função com passagem de parâmetro por valor Quando chamamos a função incrementa estamos passando o valor da variável a para a variável i da função incrementa. Quando chamamos a função o valor original da variável a não é alterado.</vt:lpstr>
      <vt:lpstr>Exemplo de função com passagem de parâmetro por referência  Na passagem de parâmetros por referência a variável aponta para a variável de origem. As alterações na função afetam a variável de origem.  Para usar a passagem de parâmetros por referência devemos utilizar o &amp; antes do nome da variável do parâmetro.</vt:lpstr>
      <vt:lpstr>Exemplo de função com passagem de parâmetro por referência</vt:lpstr>
      <vt:lpstr>Exemplo de função com passagem de parâmetro por referência</vt:lpstr>
      <vt:lpstr>Apresentação do PowerPoint</vt:lpstr>
      <vt:lpstr>Apresentação do PowerPoint</vt:lpstr>
      <vt:lpstr>Apresentação do PowerPoint</vt:lpstr>
      <vt:lpstr>Apresentação do PowerPoint</vt:lpstr>
      <vt:lpstr>Exercícios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</dc:title>
  <dc:creator/>
  <cp:lastModifiedBy>Roni Schanuel</cp:lastModifiedBy>
  <cp:revision>75</cp:revision>
  <dcterms:created xsi:type="dcterms:W3CDTF">2021-12-28T02:59:00Z</dcterms:created>
  <dcterms:modified xsi:type="dcterms:W3CDTF">2024-08-13T00:48:32Z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C6B807A5FF2546D2A0DF6E0577C92B69</vt:lpwstr>
  </property>
  <property fmtid="{D5CDD505-2E9C-101B-9397-08002B2CF9AE}" pid="3" name="KSOProductBuildVer">
    <vt:lpwstr>1046-11.2.0.11516</vt:lpwstr>
  </property>
  <property fmtid="{D5CDD505-2E9C-101B-9397-08002B2CF9AE}" pid="4" name="MSIP_Label_5c88f678-0b6e-4995-8ab3-bcc8062be905_Enabled">
    <vt:lpwstr>true</vt:lpwstr>
  </property>
  <property fmtid="{D5CDD505-2E9C-101B-9397-08002B2CF9AE}" pid="5" name="MSIP_Label_5c88f678-0b6e-4995-8ab3-bcc8062be905_SetDate">
    <vt:lpwstr>2024-08-13T00:48:32Z</vt:lpwstr>
  </property>
  <property fmtid="{D5CDD505-2E9C-101B-9397-08002B2CF9AE}" pid="6" name="MSIP_Label_5c88f678-0b6e-4995-8ab3-bcc8062be905_Method">
    <vt:lpwstr>Standard</vt:lpwstr>
  </property>
  <property fmtid="{D5CDD505-2E9C-101B-9397-08002B2CF9AE}" pid="7" name="MSIP_Label_5c88f678-0b6e-4995-8ab3-bcc8062be905_Name">
    <vt:lpwstr>Ostensivo</vt:lpwstr>
  </property>
  <property fmtid="{D5CDD505-2E9C-101B-9397-08002B2CF9AE}" pid="8" name="MSIP_Label_5c88f678-0b6e-4995-8ab3-bcc8062be905_SiteId">
    <vt:lpwstr>d0c698d4-e4ea-4ee9-a79d-f2d7a78399c8</vt:lpwstr>
  </property>
  <property fmtid="{D5CDD505-2E9C-101B-9397-08002B2CF9AE}" pid="9" name="MSIP_Label_5c88f678-0b6e-4995-8ab3-bcc8062be905_ActionId">
    <vt:lpwstr>c7304406-61bf-405b-9648-5efb7a42b88d</vt:lpwstr>
  </property>
  <property fmtid="{D5CDD505-2E9C-101B-9397-08002B2CF9AE}" pid="10" name="MSIP_Label_5c88f678-0b6e-4995-8ab3-bcc8062be905_ContentBits">
    <vt:lpwstr>0</vt:lpwstr>
  </property>
</Properties>
</file>