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757" r:id="rId2"/>
    <p:sldId id="706" r:id="rId3"/>
    <p:sldId id="296" r:id="rId4"/>
    <p:sldId id="297" r:id="rId5"/>
    <p:sldId id="298" r:id="rId6"/>
    <p:sldId id="648" r:id="rId7"/>
    <p:sldId id="719" r:id="rId8"/>
    <p:sldId id="729" r:id="rId9"/>
    <p:sldId id="720" r:id="rId10"/>
    <p:sldId id="649" r:id="rId11"/>
    <p:sldId id="697" r:id="rId12"/>
    <p:sldId id="299" r:id="rId13"/>
    <p:sldId id="300" r:id="rId14"/>
    <p:sldId id="698" r:id="rId15"/>
    <p:sldId id="301" r:id="rId16"/>
    <p:sldId id="647" r:id="rId17"/>
    <p:sldId id="707" r:id="rId18"/>
    <p:sldId id="756" r:id="rId19"/>
    <p:sldId id="758" r:id="rId20"/>
  </p:sldIdLst>
  <p:sldSz cx="9144000" cy="5143500" type="screen16x9"/>
  <p:notesSz cx="6858000" cy="9144000"/>
  <p:embeddedFontLst>
    <p:embeddedFont>
      <p:font typeface="Comfortaa" panose="020B0604020202020204" charset="0"/>
      <p:regular r:id="rId22"/>
      <p:bold r:id="rId23"/>
    </p:embeddedFont>
    <p:embeddedFont>
      <p:font typeface="Comic Sans MS" panose="030F0702030302020204" pitchFamily="66"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Seção Padrão" id="{DE54FC09-71B1-44D7-977D-252CCCDCF6E2}">
          <p14:sldIdLst>
            <p14:sldId id="757"/>
            <p14:sldId id="706"/>
            <p14:sldId id="296"/>
            <p14:sldId id="297"/>
            <p14:sldId id="298"/>
            <p14:sldId id="648"/>
            <p14:sldId id="719"/>
            <p14:sldId id="729"/>
            <p14:sldId id="720"/>
            <p14:sldId id="649"/>
            <p14:sldId id="697"/>
            <p14:sldId id="299"/>
            <p14:sldId id="300"/>
            <p14:sldId id="698"/>
            <p14:sldId id="301"/>
            <p14:sldId id="647"/>
            <p14:sldId id="707"/>
          </p14:sldIdLst>
        </p14:section>
        <p14:section name="Seção sem Título" id="{9B542DC0-7F69-4BC0-9A31-00E80469F96B}">
          <p14:sldIdLst>
            <p14:sldId id="756"/>
            <p14:sldId id="758"/>
          </p14:sldIdLst>
        </p14:section>
      </p14:sectionLst>
    </p:ext>
    <p:ext uri="{EFAFB233-063F-42B5-8137-9DF3F51BA10A}">
      <p15:sldGuideLst xmlns:p15="http://schemas.microsoft.com/office/powerpoint/2012/main">
        <p15:guide id="1" orient="horz" pos="168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Luiza Pereira de Aguiar" initials="MLPd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68" y="84"/>
      </p:cViewPr>
      <p:guideLst>
        <p:guide orient="horz" pos="168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62D743A-9937-4BF9-BEC7-FA48D198D6CC}" type="slidenum">
              <a:rPr lang="pt-BR" smtClean="0"/>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180f2401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180f2401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7180f2401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7180f2401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7180f2401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7180f2401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Por que é melhor usar o </a:t>
            </a:r>
            <a:r>
              <a:rPr lang="en-GB" b="1"/>
              <a:t>enquanto </a:t>
            </a:r>
            <a:r>
              <a:rPr lang="en-GB"/>
              <a:t>do que o </a:t>
            </a:r>
            <a:r>
              <a:rPr lang="en-GB" b="1"/>
              <a:t>se </a:t>
            </a:r>
            <a:r>
              <a:rPr lang="en-GB"/>
              <a:t>nesse caso?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7180f2401b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7180f2401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Por que é melhor usar o </a:t>
            </a:r>
            <a:r>
              <a:rPr lang="en-GB" b="1"/>
              <a:t>enquanto </a:t>
            </a:r>
            <a:r>
              <a:rPr lang="en-GB"/>
              <a:t>do que o </a:t>
            </a:r>
            <a:r>
              <a:rPr lang="en-GB" b="1"/>
              <a:t>se </a:t>
            </a:r>
            <a:r>
              <a:rPr lang="en-GB"/>
              <a:t>nesse caso?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180f2401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180f2401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7180f2401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7180f2401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7180f2401b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7180f2401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749"/>
            <a:ext cx="9143365" cy="5143500"/>
          </a:xfrm>
          <a:prstGeom prst="rect">
            <a:avLst/>
          </a:prstGeom>
          <a:solidFill>
            <a:srgbClr val="83C7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7035">
              <a:defRPr/>
            </a:pPr>
            <a:endParaRPr lang="en-US" sz="1195" dirty="0"/>
          </a:p>
        </p:txBody>
      </p:sp>
      <p:pic>
        <p:nvPicPr>
          <p:cNvPr id="3075" name="Picture 1" descr="LOGO_SENAI_BRANC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3706" y="4186396"/>
            <a:ext cx="1532334" cy="66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2681" y="1500188"/>
            <a:ext cx="2238375" cy="172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p:cNvSpPr txBox="1"/>
          <p:nvPr/>
        </p:nvSpPr>
        <p:spPr>
          <a:xfrm>
            <a:off x="4216246" y="433023"/>
            <a:ext cx="3564396" cy="1106805"/>
          </a:xfrm>
          <a:prstGeom prst="rect">
            <a:avLst/>
          </a:prstGeom>
          <a:noFill/>
        </p:spPr>
        <p:txBody>
          <a:bodyPr wrap="square" rtlCol="0">
            <a:spAutoFit/>
          </a:bodyPr>
          <a:lstStyle/>
          <a:p>
            <a:pPr algn="ctr"/>
            <a:r>
              <a:rPr lang="pt-BR" sz="3300" b="1" dirty="0">
                <a:solidFill>
                  <a:schemeClr val="accent1">
                    <a:lumMod val="75000"/>
                  </a:schemeClr>
                </a:solidFill>
                <a:effectLst>
                  <a:outerShdw blurRad="38100" dist="38100" dir="2700000" algn="tl">
                    <a:srgbClr val="000000">
                      <a:alpha val="43137"/>
                    </a:srgbClr>
                  </a:outerShdw>
                </a:effectLst>
                <a:latin typeface="Trebuchet MS" panose="020B0603020202020204" pitchFamily="34" charset="0"/>
              </a:rPr>
              <a:t>Lógica de Programação</a:t>
            </a:r>
          </a:p>
        </p:txBody>
      </p:sp>
      <p:sp>
        <p:nvSpPr>
          <p:cNvPr id="16" name="Google Shape;113;p13"/>
          <p:cNvSpPr txBox="1"/>
          <p:nvPr/>
        </p:nvSpPr>
        <p:spPr>
          <a:xfrm>
            <a:off x="4270375" y="2616835"/>
            <a:ext cx="4518660" cy="492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pt-BR" altLang="en-GB" sz="1200" b="1" dirty="0"/>
              <a:t>Estruturas de Repetição </a:t>
            </a:r>
          </a:p>
          <a:p>
            <a:pPr algn="r"/>
            <a:endParaRPr lang="pt-BR" altLang="en-GB" sz="1200" b="1" dirty="0"/>
          </a:p>
          <a:p>
            <a:pPr algn="r"/>
            <a:endParaRPr lang="pt-BR" altLang="en-GB" sz="1200" dirty="0"/>
          </a:p>
          <a:p>
            <a:pPr algn="r"/>
            <a:endParaRPr lang="pt-BR" altLang="en-GB" sz="1200" dirty="0"/>
          </a:p>
          <a:p>
            <a:pPr algn="r"/>
            <a:endParaRPr lang="pt-BR" altLang="en-GB" sz="1200" dirty="0"/>
          </a:p>
          <a:p>
            <a:pPr algn="r"/>
            <a:r>
              <a:rPr lang="pt-BR" altLang="en-GB" sz="1200" b="1" dirty="0"/>
              <a:t>Roni Schanuel</a:t>
            </a:r>
          </a:p>
          <a:p>
            <a:pPr algn="r"/>
            <a:r>
              <a:rPr lang="pt-BR" altLang="en-GB" sz="1200" b="1" dirty="0"/>
              <a:t>07-08-2024</a:t>
            </a:r>
          </a:p>
          <a:p>
            <a:pPr algn="r"/>
            <a:endParaRPr lang="pt-BR" altLang="en-GB" sz="1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174625"/>
            <a:ext cx="917575" cy="293370"/>
          </a:xfrm>
        </p:spPr>
        <p:txBody>
          <a:bodyPr/>
          <a:lstStyle/>
          <a:p>
            <a:r>
              <a:rPr lang="pt-BR" altLang="en-US" sz="1200" b="1"/>
              <a:t>Exercício</a:t>
            </a:r>
          </a:p>
        </p:txBody>
      </p:sp>
      <p:sp>
        <p:nvSpPr>
          <p:cNvPr id="4" name="Caixa de Texto 3"/>
          <p:cNvSpPr txBox="1"/>
          <p:nvPr/>
        </p:nvSpPr>
        <p:spPr>
          <a:xfrm>
            <a:off x="470535" y="2491105"/>
            <a:ext cx="8726170" cy="460375"/>
          </a:xfrm>
          <a:prstGeom prst="rect">
            <a:avLst/>
          </a:prstGeom>
          <a:noFill/>
        </p:spPr>
        <p:txBody>
          <a:bodyPr wrap="square" rtlCol="0" anchor="t">
            <a:spAutoFit/>
          </a:bodyPr>
          <a:lstStyle/>
          <a:p>
            <a:r>
              <a:rPr lang="pt-BR" altLang="en-US" sz="1200"/>
              <a:t>3) </a:t>
            </a:r>
            <a:r>
              <a:rPr lang="pt-BR" altLang="en-US" sz="1100"/>
              <a:t>Escrever </a:t>
            </a:r>
            <a:r>
              <a:rPr lang="pt-BR" altLang="en-US" sz="1200"/>
              <a:t>um programa de computador que leia números inteiros e ao final, apresente a soma de todos os números lidos até que o valor digitado seja zero.</a:t>
            </a:r>
          </a:p>
        </p:txBody>
      </p:sp>
      <p:pic>
        <p:nvPicPr>
          <p:cNvPr id="5" name="Imagem 4"/>
          <p:cNvPicPr>
            <a:picLocks noChangeAspect="1"/>
          </p:cNvPicPr>
          <p:nvPr/>
        </p:nvPicPr>
        <p:blipFill>
          <a:blip r:embed="rId2"/>
          <a:stretch>
            <a:fillRect/>
          </a:stretch>
        </p:blipFill>
        <p:spPr>
          <a:xfrm>
            <a:off x="3094723" y="3061904"/>
            <a:ext cx="2732312" cy="2044481"/>
          </a:xfrm>
          <a:prstGeom prst="rect">
            <a:avLst/>
          </a:prstGeom>
        </p:spPr>
      </p:pic>
      <p:sp>
        <p:nvSpPr>
          <p:cNvPr id="3" name="Caixa de Texto 2"/>
          <p:cNvSpPr txBox="1"/>
          <p:nvPr/>
        </p:nvSpPr>
        <p:spPr>
          <a:xfrm>
            <a:off x="470535" y="467995"/>
            <a:ext cx="7785735" cy="429895"/>
          </a:xfrm>
          <a:prstGeom prst="rect">
            <a:avLst/>
          </a:prstGeom>
          <a:noFill/>
        </p:spPr>
        <p:txBody>
          <a:bodyPr wrap="square" rtlCol="0" anchor="t">
            <a:spAutoFit/>
          </a:bodyPr>
          <a:lstStyle/>
          <a:p>
            <a:pPr algn="just"/>
            <a:r>
              <a:rPr lang="pt-BR" altLang="en-US" sz="1100"/>
              <a:t>1) Faça outro exercício para que sejam  impressos os números da seguinte forma:</a:t>
            </a:r>
          </a:p>
          <a:p>
            <a:pPr algn="just"/>
            <a:r>
              <a:rPr lang="pt-BR" altLang="en-US" sz="1100"/>
              <a:t>    0,10....90</a:t>
            </a:r>
          </a:p>
        </p:txBody>
      </p:sp>
      <p:sp>
        <p:nvSpPr>
          <p:cNvPr id="6" name="Caixa de Texto 5"/>
          <p:cNvSpPr txBox="1"/>
          <p:nvPr/>
        </p:nvSpPr>
        <p:spPr>
          <a:xfrm>
            <a:off x="454660" y="982980"/>
            <a:ext cx="6505575" cy="429895"/>
          </a:xfrm>
          <a:prstGeom prst="rect">
            <a:avLst/>
          </a:prstGeom>
          <a:noFill/>
        </p:spPr>
        <p:txBody>
          <a:bodyPr wrap="square" rtlCol="0" anchor="t">
            <a:spAutoFit/>
          </a:bodyPr>
          <a:lstStyle/>
          <a:p>
            <a:r>
              <a:rPr lang="pt-BR" altLang="en-US" sz="1100"/>
              <a:t>2) Faça outro exercício para que sejam  impressos os números da seguinte forma:</a:t>
            </a:r>
          </a:p>
          <a:p>
            <a:r>
              <a:rPr lang="pt-BR" altLang="en-US" sz="1100"/>
              <a:t>    100,90...10</a:t>
            </a:r>
          </a:p>
        </p:txBody>
      </p:sp>
      <p:pic>
        <p:nvPicPr>
          <p:cNvPr id="7" name="Imagem 6"/>
          <p:cNvPicPr>
            <a:picLocks noChangeAspect="1"/>
          </p:cNvPicPr>
          <p:nvPr/>
        </p:nvPicPr>
        <p:blipFill>
          <a:blip r:embed="rId3"/>
          <a:stretch>
            <a:fillRect/>
          </a:stretch>
        </p:blipFill>
        <p:spPr>
          <a:xfrm>
            <a:off x="1871961" y="1233604"/>
            <a:ext cx="3401621" cy="11783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180975" y="603885"/>
            <a:ext cx="8590915" cy="645160"/>
          </a:xfrm>
          <a:prstGeom prst="rect">
            <a:avLst/>
          </a:prstGeom>
          <a:noFill/>
        </p:spPr>
        <p:txBody>
          <a:bodyPr wrap="square" rtlCol="0" anchor="t">
            <a:spAutoFit/>
          </a:bodyPr>
          <a:lstStyle/>
          <a:p>
            <a:pPr algn="just"/>
            <a:r>
              <a:rPr lang="pt-BR" altLang="en-US" sz="1200"/>
              <a:t>O </a:t>
            </a:r>
            <a:r>
              <a:rPr lang="pt-BR" altLang="en-US" sz="1200" b="1">
                <a:solidFill>
                  <a:srgbClr val="FF0000"/>
                </a:solidFill>
              </a:rPr>
              <a:t>Enquanto </a:t>
            </a:r>
            <a:r>
              <a:rPr lang="pt-BR" altLang="en-US" sz="1200"/>
              <a:t>é muito utilizado quando precisamos fazer testes e não sabemos quantas vezes será realizado. Em outro exemplo precisavamos fazer a leitura do número duas vezes porque a estrutura </a:t>
            </a:r>
            <a:r>
              <a:rPr lang="pt-BR" altLang="en-US" sz="1200" b="1">
                <a:solidFill>
                  <a:srgbClr val="FF0000"/>
                </a:solidFill>
              </a:rPr>
              <a:t>enquanto </a:t>
            </a:r>
            <a:r>
              <a:rPr lang="pt-BR" altLang="en-US" sz="1200"/>
              <a:t>testa no início, neste caso podemos utilizar o </a:t>
            </a:r>
            <a:r>
              <a:rPr lang="pt-BR" altLang="en-US" sz="1200" b="1">
                <a:solidFill>
                  <a:srgbClr val="FF0000"/>
                </a:solidFill>
              </a:rPr>
              <a:t>faça enquanto</a:t>
            </a:r>
            <a:r>
              <a:rPr lang="pt-BR" altLang="en-US" sz="1200"/>
              <a:t> que testa no final.</a:t>
            </a:r>
          </a:p>
        </p:txBody>
      </p:sp>
      <p:sp>
        <p:nvSpPr>
          <p:cNvPr id="5" name="Caixa de Texto 4"/>
          <p:cNvSpPr txBox="1"/>
          <p:nvPr/>
        </p:nvSpPr>
        <p:spPr>
          <a:xfrm>
            <a:off x="856615" y="1341120"/>
            <a:ext cx="6249035" cy="3599815"/>
          </a:xfrm>
          <a:prstGeom prst="rect">
            <a:avLst/>
          </a:prstGeom>
          <a:solidFill>
            <a:schemeClr val="tx1">
              <a:lumMod val="75000"/>
              <a:lumOff val="25000"/>
            </a:schemeClr>
          </a:solidFill>
        </p:spPr>
        <p:txBody>
          <a:bodyPr wrap="square" rtlCol="0" anchor="t">
            <a:spAutoFit/>
          </a:bodyPr>
          <a:lstStyle/>
          <a:p>
            <a:r>
              <a:rPr lang="pt-BR" altLang="en-US" sz="1200" b="1">
                <a:solidFill>
                  <a:srgbClr val="FF0000"/>
                </a:solidFill>
              </a:rPr>
              <a:t>programa</a:t>
            </a:r>
            <a:endParaRPr lang="pt-BR" altLang="en-US" sz="1200"/>
          </a:p>
          <a:p>
            <a:r>
              <a:rPr lang="pt-BR" altLang="en-US" sz="1200">
                <a:solidFill>
                  <a:schemeClr val="bg1"/>
                </a:solidFill>
              </a:rPr>
              <a:t>{</a:t>
            </a:r>
            <a:endParaRPr lang="pt-BR" altLang="en-US" sz="1200"/>
          </a:p>
          <a:p>
            <a:r>
              <a:rPr lang="pt-BR" altLang="en-US" sz="1200"/>
              <a:t>	</a:t>
            </a:r>
          </a:p>
          <a:p>
            <a:r>
              <a:rPr lang="pt-BR" altLang="en-US" sz="1200"/>
              <a:t>	</a:t>
            </a:r>
            <a:r>
              <a:rPr lang="pt-BR" altLang="en-US" sz="1200" b="1">
                <a:solidFill>
                  <a:srgbClr val="FF0000"/>
                </a:solidFill>
              </a:rPr>
              <a:t>funcao </a:t>
            </a:r>
            <a:r>
              <a:rPr lang="pt-BR" altLang="en-US" sz="1200">
                <a:solidFill>
                  <a:schemeClr val="bg1"/>
                </a:solidFill>
              </a:rPr>
              <a:t>inicio()</a:t>
            </a:r>
          </a:p>
          <a:p>
            <a:r>
              <a:rPr lang="pt-BR" altLang="en-US" sz="1200">
                <a:solidFill>
                  <a:schemeClr val="bg1"/>
                </a:solidFill>
              </a:rPr>
              <a:t>	{</a:t>
            </a:r>
          </a:p>
          <a:p>
            <a:r>
              <a:rPr lang="pt-BR" altLang="en-US" sz="1200"/>
              <a:t>		</a:t>
            </a:r>
            <a:r>
              <a:rPr lang="pt-BR" altLang="en-US" sz="1200" b="1">
                <a:solidFill>
                  <a:srgbClr val="00B0F0"/>
                </a:solidFill>
              </a:rPr>
              <a:t>inteiro </a:t>
            </a:r>
            <a:r>
              <a:rPr lang="pt-BR" altLang="en-US" sz="1200">
                <a:solidFill>
                  <a:schemeClr val="bg1"/>
                </a:solidFill>
              </a:rPr>
              <a:t>numero, total=0</a:t>
            </a:r>
          </a:p>
          <a:p>
            <a:r>
              <a:rPr lang="pt-BR" altLang="en-US" sz="1200">
                <a:solidFill>
                  <a:schemeClr val="bg1"/>
                </a:solidFill>
              </a:rPr>
              <a:t>		</a:t>
            </a:r>
            <a:r>
              <a:rPr lang="pt-BR" altLang="en-US" sz="1200">
                <a:solidFill>
                  <a:srgbClr val="FF0000"/>
                </a:solidFill>
              </a:rPr>
              <a:t>faca</a:t>
            </a:r>
            <a:r>
              <a:rPr lang="pt-BR" altLang="en-US" sz="1200">
                <a:solidFill>
                  <a:schemeClr val="bg1"/>
                </a:solidFill>
              </a:rPr>
              <a:t>{</a:t>
            </a:r>
          </a:p>
          <a:p>
            <a:r>
              <a:rPr lang="pt-BR" altLang="en-US" sz="1200">
                <a:solidFill>
                  <a:schemeClr val="bg1"/>
                </a:solidFill>
              </a:rPr>
              <a:t>			escreva(</a:t>
            </a:r>
            <a:r>
              <a:rPr lang="pt-BR" altLang="en-US" sz="1200" b="1">
                <a:solidFill>
                  <a:schemeClr val="accent4"/>
                </a:solidFill>
              </a:rPr>
              <a:t>"Digite o número:"</a:t>
            </a:r>
            <a:r>
              <a:rPr lang="pt-BR" altLang="en-US" sz="1200">
                <a:solidFill>
                  <a:schemeClr val="bg1"/>
                </a:solidFill>
              </a:rPr>
              <a:t>)</a:t>
            </a:r>
          </a:p>
          <a:p>
            <a:r>
              <a:rPr lang="pt-BR" altLang="en-US" sz="1200">
                <a:solidFill>
                  <a:schemeClr val="bg1"/>
                </a:solidFill>
              </a:rPr>
              <a:t>			leia(numero)	</a:t>
            </a:r>
          </a:p>
          <a:p>
            <a:r>
              <a:rPr lang="pt-BR" altLang="en-US" sz="1200">
                <a:solidFill>
                  <a:schemeClr val="bg1"/>
                </a:solidFill>
              </a:rPr>
              <a:t>			total = total + numero			</a:t>
            </a:r>
          </a:p>
          <a:p>
            <a:r>
              <a:rPr lang="pt-BR" altLang="en-US" sz="1200">
                <a:solidFill>
                  <a:schemeClr val="bg1"/>
                </a:solidFill>
              </a:rPr>
              <a:t>		}</a:t>
            </a:r>
          </a:p>
          <a:p>
            <a:r>
              <a:rPr lang="pt-BR" altLang="en-US" sz="1200"/>
              <a:t>		</a:t>
            </a:r>
            <a:r>
              <a:rPr lang="pt-BR" altLang="en-US" sz="1200" b="1">
                <a:solidFill>
                  <a:srgbClr val="FF0000"/>
                </a:solidFill>
              </a:rPr>
              <a:t>enquanto</a:t>
            </a:r>
            <a:r>
              <a:rPr lang="pt-BR" altLang="en-US" sz="1200">
                <a:solidFill>
                  <a:schemeClr val="bg1"/>
                </a:solidFill>
              </a:rPr>
              <a:t>(numero !=0)</a:t>
            </a:r>
          </a:p>
          <a:p>
            <a:r>
              <a:rPr lang="pt-BR" altLang="en-US" sz="1200">
                <a:solidFill>
                  <a:schemeClr val="bg1"/>
                </a:solidFill>
              </a:rPr>
              <a:t>		escreva(</a:t>
            </a:r>
            <a:r>
              <a:rPr lang="pt-BR" altLang="en-US" sz="1200">
                <a:solidFill>
                  <a:schemeClr val="accent4"/>
                </a:solidFill>
              </a:rPr>
              <a:t>"</a:t>
            </a:r>
            <a:r>
              <a:rPr lang="pt-BR" altLang="en-US" sz="1200" b="1">
                <a:solidFill>
                  <a:schemeClr val="accent4"/>
                </a:solidFill>
              </a:rPr>
              <a:t>Total</a:t>
            </a:r>
            <a:r>
              <a:rPr lang="pt-BR" altLang="en-US" sz="1200">
                <a:solidFill>
                  <a:schemeClr val="accent4"/>
                </a:solidFill>
              </a:rPr>
              <a:t>:"</a:t>
            </a:r>
            <a:r>
              <a:rPr lang="pt-BR" altLang="en-US" sz="1200"/>
              <a:t> </a:t>
            </a:r>
            <a:r>
              <a:rPr lang="pt-BR" altLang="en-US" sz="1200">
                <a:solidFill>
                  <a:schemeClr val="bg1"/>
                </a:solidFill>
              </a:rPr>
              <a:t>+ total)</a:t>
            </a:r>
          </a:p>
          <a:p>
            <a:r>
              <a:rPr lang="pt-BR" altLang="en-US" sz="1200">
                <a:solidFill>
                  <a:schemeClr val="bg1"/>
                </a:solidFill>
              </a:rPr>
              <a:t>		</a:t>
            </a:r>
          </a:p>
          <a:p>
            <a:r>
              <a:rPr lang="pt-BR" altLang="en-US" sz="1200">
                <a:solidFill>
                  <a:schemeClr val="bg1"/>
                </a:solidFill>
              </a:rPr>
              <a:t>		</a:t>
            </a:r>
          </a:p>
          <a:p>
            <a:r>
              <a:rPr lang="pt-BR" altLang="en-US" sz="1200">
                <a:solidFill>
                  <a:schemeClr val="bg1"/>
                </a:solidFill>
              </a:rPr>
              <a:t>	}	</a:t>
            </a:r>
          </a:p>
          <a:p>
            <a:r>
              <a:rPr lang="pt-BR" altLang="en-US" sz="1200">
                <a:solidFill>
                  <a:schemeClr val="bg1"/>
                </a:solidFill>
              </a:rPr>
              <a:t>	</a:t>
            </a:r>
          </a:p>
          <a:p>
            <a:r>
              <a:rPr lang="pt-BR" altLang="en-US" sz="1200">
                <a:solidFill>
                  <a:schemeClr val="bg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3" name="Google Shape;453;p56"/>
          <p:cNvSpPr txBox="1">
            <a:spLocks noGrp="1"/>
          </p:cNvSpPr>
          <p:nvPr>
            <p:ph type="body" idx="1"/>
          </p:nvPr>
        </p:nvSpPr>
        <p:spPr>
          <a:xfrm>
            <a:off x="311700" y="441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Imagine que queremos saber a tabuada de um número. </a:t>
            </a:r>
          </a:p>
          <a:p>
            <a:pPr marL="914400" lvl="1" indent="-317500" algn="l" rtl="0">
              <a:spcBef>
                <a:spcPts val="0"/>
              </a:spcBef>
              <a:spcAft>
                <a:spcPts val="0"/>
              </a:spcAft>
              <a:buSzPts val="1400"/>
              <a:buChar char="○"/>
            </a:pPr>
            <a:r>
              <a:rPr lang="en-GB"/>
              <a:t>Quais são os requisitos?</a:t>
            </a:r>
          </a:p>
          <a:p>
            <a:pPr marL="1371600" lvl="2" indent="-317500" algn="l" rtl="0">
              <a:spcBef>
                <a:spcPts val="0"/>
              </a:spcBef>
              <a:spcAft>
                <a:spcPts val="0"/>
              </a:spcAft>
              <a:buSzPts val="1400"/>
              <a:buChar char="■"/>
            </a:pPr>
            <a:r>
              <a:rPr lang="en-GB"/>
              <a:t>Escolher um número</a:t>
            </a:r>
          </a:p>
          <a:p>
            <a:pPr marL="1371600" lvl="2" indent="-317500" algn="l" rtl="0">
              <a:spcBef>
                <a:spcPts val="0"/>
              </a:spcBef>
              <a:spcAft>
                <a:spcPts val="0"/>
              </a:spcAft>
              <a:buSzPts val="1400"/>
              <a:buChar char="■"/>
            </a:pPr>
            <a:r>
              <a:rPr lang="en-GB"/>
              <a:t>Multiplicar o número escolhido por 1 até 10</a:t>
            </a:r>
          </a:p>
          <a:p>
            <a:pPr marL="457200" lvl="0" indent="-342900" algn="l" rtl="0">
              <a:spcBef>
                <a:spcPts val="0"/>
              </a:spcBef>
              <a:spcAft>
                <a:spcPts val="0"/>
              </a:spcAft>
              <a:buSzPts val="1800"/>
              <a:buChar char="●"/>
            </a:pPr>
            <a:r>
              <a:rPr lang="en-GB"/>
              <a:t>Então </a:t>
            </a:r>
            <a:r>
              <a:rPr lang="en-GB" b="1"/>
              <a:t>para </a:t>
            </a:r>
            <a:r>
              <a:rPr lang="en-GB"/>
              <a:t>1 </a:t>
            </a:r>
            <a:r>
              <a:rPr lang="en-GB" b="1"/>
              <a:t>até </a:t>
            </a:r>
            <a:r>
              <a:rPr lang="en-GB"/>
              <a:t>10 </a:t>
            </a:r>
            <a:r>
              <a:rPr lang="en-GB" b="1"/>
              <a:t>multiplique </a:t>
            </a:r>
            <a:r>
              <a:rPr lang="en-GB"/>
              <a:t>o número escolhido. </a:t>
            </a:r>
          </a:p>
          <a:p>
            <a:pPr marL="457200" lvl="0" indent="0" algn="l" rtl="0">
              <a:spcBef>
                <a:spcPts val="1600"/>
              </a:spcBef>
              <a:spcAft>
                <a:spcPts val="0"/>
              </a:spcAft>
              <a:buNone/>
            </a:pPr>
            <a:endParaRPr lang="en-GB"/>
          </a:p>
          <a:p>
            <a:pPr marL="1371600" lvl="0" indent="0" algn="l" rtl="0">
              <a:spcBef>
                <a:spcPts val="1600"/>
              </a:spcBef>
              <a:spcAft>
                <a:spcPts val="1600"/>
              </a:spcAft>
              <a:buNone/>
            </a:pPr>
            <a:endParaRPr lang="en-GB"/>
          </a:p>
        </p:txBody>
      </p:sp>
      <p:sp>
        <p:nvSpPr>
          <p:cNvPr id="454" name="Google Shape;454;p56"/>
          <p:cNvSpPr txBox="1"/>
          <p:nvPr/>
        </p:nvSpPr>
        <p:spPr>
          <a:xfrm>
            <a:off x="2677350" y="4381950"/>
            <a:ext cx="3789300" cy="91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Comic Sans MS" panose="030F0702030302020204"/>
                <a:ea typeface="Comic Sans MS" panose="030F0702030302020204"/>
                <a:cs typeface="Comic Sans MS" panose="030F0702030302020204"/>
                <a:sym typeface="Comic Sans MS" panose="030F0702030302020204"/>
              </a:rPr>
              <a:t>Como fica o código?? </a:t>
            </a:r>
            <a:endParaRPr sz="1800" b="1">
              <a:latin typeface="Comic Sans MS" panose="030F0702030302020204"/>
              <a:ea typeface="Comic Sans MS" panose="030F0702030302020204"/>
              <a:cs typeface="Comic Sans MS" panose="030F0702030302020204"/>
              <a:sym typeface="Comic Sans MS" panose="030F0702030302020204"/>
            </a:endParaRPr>
          </a:p>
        </p:txBody>
      </p:sp>
      <p:pic>
        <p:nvPicPr>
          <p:cNvPr id="455" name="Google Shape;455;p56"/>
          <p:cNvPicPr preferRelativeResize="0"/>
          <p:nvPr/>
        </p:nvPicPr>
        <p:blipFill>
          <a:blip r:embed="rId3"/>
          <a:stretch>
            <a:fillRect/>
          </a:stretch>
        </p:blipFill>
        <p:spPr>
          <a:xfrm>
            <a:off x="3706463" y="2716625"/>
            <a:ext cx="1731075" cy="173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7"/>
          <p:cNvSpPr txBox="1">
            <a:spLocks noGrp="1"/>
          </p:cNvSpPr>
          <p:nvPr>
            <p:ph type="title"/>
          </p:nvPr>
        </p:nvSpPr>
        <p:spPr>
          <a:xfrm>
            <a:off x="311700" y="188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Tabuada usando laços de repetição</a:t>
            </a:r>
          </a:p>
        </p:txBody>
      </p:sp>
      <p:sp>
        <p:nvSpPr>
          <p:cNvPr id="461" name="Google Shape;461;p57"/>
          <p:cNvSpPr txBox="1">
            <a:spLocks noGrp="1"/>
          </p:cNvSpPr>
          <p:nvPr>
            <p:ph type="body" idx="1"/>
          </p:nvPr>
        </p:nvSpPr>
        <p:spPr>
          <a:xfrm>
            <a:off x="311700" y="119438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100" b="1">
                <a:solidFill>
                  <a:srgbClr val="FF0000"/>
                </a:solidFill>
              </a:rPr>
              <a:t>programa</a:t>
            </a: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rgbClr val="FF0000"/>
                </a:solidFill>
              </a:rPr>
              <a:t>funcao</a:t>
            </a:r>
            <a:r>
              <a:rPr lang="en-GB" sz="1100">
                <a:solidFill>
                  <a:schemeClr val="dk1"/>
                </a:solidFill>
              </a:rPr>
              <a:t> inicio()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rgbClr val="4A86E8"/>
                </a:solidFill>
              </a:rPr>
              <a:t>inteiro</a:t>
            </a:r>
            <a:r>
              <a:rPr lang="en-GB" sz="1100">
                <a:solidFill>
                  <a:schemeClr val="dk1"/>
                </a:solidFill>
              </a:rPr>
              <a:t> numero, resultado, contador</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escreva(</a:t>
            </a:r>
            <a:r>
              <a:rPr lang="en-GB" sz="1100" b="1">
                <a:solidFill>
                  <a:srgbClr val="F1C232"/>
                </a:solidFill>
              </a:rPr>
              <a:t>"Informe um número para ver sua tabuada: "</a:t>
            </a: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leia(numero)</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limpa()</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chemeClr val="dk1"/>
                </a:solidFill>
              </a:rPr>
              <a:t>para</a:t>
            </a:r>
            <a:r>
              <a:rPr lang="en-GB" sz="1100">
                <a:solidFill>
                  <a:schemeClr val="dk1"/>
                </a:solidFill>
              </a:rPr>
              <a:t> (contador = </a:t>
            </a:r>
            <a:r>
              <a:rPr lang="en-GB" sz="1100">
                <a:solidFill>
                  <a:srgbClr val="4A86E8"/>
                </a:solidFill>
              </a:rPr>
              <a:t>1</a:t>
            </a:r>
            <a:r>
              <a:rPr lang="en-GB" sz="1100">
                <a:solidFill>
                  <a:schemeClr val="dk1"/>
                </a:solidFill>
              </a:rPr>
              <a:t>; contador &lt;= </a:t>
            </a:r>
            <a:r>
              <a:rPr lang="en-GB" sz="1100">
                <a:solidFill>
                  <a:srgbClr val="4A86E8"/>
                </a:solidFill>
              </a:rPr>
              <a:t>10</a:t>
            </a:r>
            <a:r>
              <a:rPr lang="en-GB" sz="1100">
                <a:solidFill>
                  <a:schemeClr val="dk1"/>
                </a:solidFill>
              </a:rPr>
              <a:t>; contador++)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resultado = numero * contador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escreva (numero, </a:t>
            </a:r>
            <a:r>
              <a:rPr lang="en-GB" sz="1100" b="1">
                <a:solidFill>
                  <a:srgbClr val="F1C232"/>
                </a:solidFill>
              </a:rPr>
              <a:t>" X "</a:t>
            </a:r>
            <a:r>
              <a:rPr lang="en-GB" sz="1100">
                <a:solidFill>
                  <a:schemeClr val="dk1"/>
                </a:solidFill>
              </a:rPr>
              <a:t>, contador, </a:t>
            </a:r>
            <a:r>
              <a:rPr lang="en-GB" sz="1100" b="1">
                <a:solidFill>
                  <a:srgbClr val="F1C232"/>
                </a:solidFill>
              </a:rPr>
              <a:t>" = "</a:t>
            </a:r>
            <a:r>
              <a:rPr lang="en-GB" sz="1100">
                <a:solidFill>
                  <a:schemeClr val="dk1"/>
                </a:solidFill>
              </a:rPr>
              <a:t>, resultado , </a:t>
            </a:r>
            <a:r>
              <a:rPr lang="en-GB" sz="1100" b="1">
                <a:solidFill>
                  <a:srgbClr val="F1C232"/>
                </a:solidFill>
              </a:rPr>
              <a:t>"\n"</a:t>
            </a: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0"/>
              </a:spcAft>
              <a:buNone/>
            </a:pPr>
            <a:endParaRPr sz="1100"/>
          </a:p>
        </p:txBody>
      </p:sp>
      <p:cxnSp>
        <p:nvCxnSpPr>
          <p:cNvPr id="462" name="Google Shape;462;p57"/>
          <p:cNvCxnSpPr/>
          <p:nvPr/>
        </p:nvCxnSpPr>
        <p:spPr>
          <a:xfrm rot="10800000" flipH="1">
            <a:off x="4823800" y="2670525"/>
            <a:ext cx="1467000" cy="742800"/>
          </a:xfrm>
          <a:prstGeom prst="bentConnector3">
            <a:avLst>
              <a:gd name="adj1" fmla="val 50000"/>
            </a:avLst>
          </a:prstGeom>
          <a:noFill/>
          <a:ln w="19050" cap="flat" cmpd="sng">
            <a:solidFill>
              <a:schemeClr val="dk2"/>
            </a:solidFill>
            <a:prstDash val="solid"/>
            <a:round/>
            <a:headEnd type="stealth" w="med" len="med"/>
            <a:tailEnd type="stealth" w="med" len="med"/>
          </a:ln>
        </p:spPr>
      </p:cxnSp>
      <p:sp>
        <p:nvSpPr>
          <p:cNvPr id="463" name="Google Shape;463;p57"/>
          <p:cNvSpPr/>
          <p:nvPr/>
        </p:nvSpPr>
        <p:spPr>
          <a:xfrm flipH="1">
            <a:off x="6337750" y="1288225"/>
            <a:ext cx="2303700" cy="1382400"/>
          </a:xfrm>
          <a:prstGeom prst="flowChartMagneticTape">
            <a:avLst/>
          </a:prstGeom>
          <a:solidFill>
            <a:srgbClr val="00FF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latin typeface="Comfortaa"/>
                <a:ea typeface="Comfortaa"/>
                <a:cs typeface="Comfortaa"/>
                <a:sym typeface="Comfortaa"/>
              </a:rPr>
              <a:t>Note que ao usar o “</a:t>
            </a:r>
            <a:r>
              <a:rPr lang="en-GB" sz="1100" b="1">
                <a:latin typeface="Comfortaa"/>
                <a:ea typeface="Comfortaa"/>
                <a:cs typeface="Comfortaa"/>
                <a:sym typeface="Comfortaa"/>
              </a:rPr>
              <a:t>para</a:t>
            </a:r>
            <a:r>
              <a:rPr lang="en-GB" sz="1100">
                <a:latin typeface="Comfortaa"/>
                <a:ea typeface="Comfortaa"/>
                <a:cs typeface="Comfortaa"/>
                <a:sym typeface="Comfortaa"/>
              </a:rPr>
              <a:t>” temos uma estrutura facilitada para intervalos de repetição</a:t>
            </a:r>
            <a:endParaRPr sz="1100">
              <a:latin typeface="Comfortaa"/>
              <a:ea typeface="Comfortaa"/>
              <a:cs typeface="Comfortaa"/>
              <a:sym typeface="Comfortaa"/>
            </a:endParaRPr>
          </a:p>
        </p:txBody>
      </p:sp>
      <p:cxnSp>
        <p:nvCxnSpPr>
          <p:cNvPr id="464" name="Google Shape;464;p57"/>
          <p:cNvCxnSpPr/>
          <p:nvPr/>
        </p:nvCxnSpPr>
        <p:spPr>
          <a:xfrm rot="10800000" flipH="1">
            <a:off x="6503050" y="3197775"/>
            <a:ext cx="1467000" cy="9300"/>
          </a:xfrm>
          <a:prstGeom prst="straightConnector1">
            <a:avLst/>
          </a:prstGeom>
          <a:noFill/>
          <a:ln w="9525" cap="flat" cmpd="sng">
            <a:solidFill>
              <a:srgbClr val="000000"/>
            </a:solidFill>
            <a:prstDash val="solid"/>
            <a:round/>
            <a:headEnd type="oval" w="med" len="med"/>
            <a:tailEnd type="oval" w="med" len="med"/>
          </a:ln>
        </p:spPr>
      </p:cxnSp>
      <p:sp>
        <p:nvSpPr>
          <p:cNvPr id="465" name="Google Shape;465;p57"/>
          <p:cNvSpPr txBox="1"/>
          <p:nvPr/>
        </p:nvSpPr>
        <p:spPr>
          <a:xfrm>
            <a:off x="6315000" y="2746325"/>
            <a:ext cx="357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a:t>
            </a:r>
          </a:p>
        </p:txBody>
      </p:sp>
      <p:sp>
        <p:nvSpPr>
          <p:cNvPr id="466" name="Google Shape;466;p57"/>
          <p:cNvSpPr txBox="1"/>
          <p:nvPr/>
        </p:nvSpPr>
        <p:spPr>
          <a:xfrm>
            <a:off x="7762800" y="2746325"/>
            <a:ext cx="357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t>
            </a:r>
          </a:p>
        </p:txBody>
      </p:sp>
      <p:pic>
        <p:nvPicPr>
          <p:cNvPr id="467" name="Google Shape;467;p57"/>
          <p:cNvPicPr preferRelativeResize="0"/>
          <p:nvPr/>
        </p:nvPicPr>
        <p:blipFill>
          <a:blip r:embed="rId3"/>
          <a:stretch>
            <a:fillRect/>
          </a:stretch>
        </p:blipFill>
        <p:spPr>
          <a:xfrm>
            <a:off x="6600328" y="3006625"/>
            <a:ext cx="313840" cy="308076"/>
          </a:xfrm>
          <a:prstGeom prst="rect">
            <a:avLst/>
          </a:prstGeom>
          <a:noFill/>
          <a:ln>
            <a:noFill/>
          </a:ln>
        </p:spPr>
      </p:pic>
      <p:pic>
        <p:nvPicPr>
          <p:cNvPr id="468" name="Google Shape;468;p57"/>
          <p:cNvPicPr preferRelativeResize="0"/>
          <p:nvPr/>
        </p:nvPicPr>
        <p:blipFill>
          <a:blip r:embed="rId3"/>
          <a:stretch>
            <a:fillRect/>
          </a:stretch>
        </p:blipFill>
        <p:spPr>
          <a:xfrm>
            <a:off x="6905128" y="3006625"/>
            <a:ext cx="313840" cy="308076"/>
          </a:xfrm>
          <a:prstGeom prst="rect">
            <a:avLst/>
          </a:prstGeom>
          <a:noFill/>
          <a:ln>
            <a:noFill/>
          </a:ln>
        </p:spPr>
      </p:pic>
      <p:pic>
        <p:nvPicPr>
          <p:cNvPr id="469" name="Google Shape;469;p57"/>
          <p:cNvPicPr preferRelativeResize="0"/>
          <p:nvPr/>
        </p:nvPicPr>
        <p:blipFill>
          <a:blip r:embed="rId3"/>
          <a:stretch>
            <a:fillRect/>
          </a:stretch>
        </p:blipFill>
        <p:spPr>
          <a:xfrm>
            <a:off x="7248028" y="3006625"/>
            <a:ext cx="313840" cy="308076"/>
          </a:xfrm>
          <a:prstGeom prst="rect">
            <a:avLst/>
          </a:prstGeom>
          <a:noFill/>
          <a:ln>
            <a:noFill/>
          </a:ln>
        </p:spPr>
      </p:pic>
      <p:pic>
        <p:nvPicPr>
          <p:cNvPr id="470" name="Google Shape;470;p57"/>
          <p:cNvPicPr preferRelativeResize="0"/>
          <p:nvPr/>
        </p:nvPicPr>
        <p:blipFill>
          <a:blip r:embed="rId3"/>
          <a:stretch>
            <a:fillRect/>
          </a:stretch>
        </p:blipFill>
        <p:spPr>
          <a:xfrm>
            <a:off x="7590928" y="3006625"/>
            <a:ext cx="313840" cy="308076"/>
          </a:xfrm>
          <a:prstGeom prst="rect">
            <a:avLst/>
          </a:prstGeom>
          <a:noFill/>
          <a:ln>
            <a:noFill/>
          </a:ln>
        </p:spPr>
      </p:pic>
      <p:sp>
        <p:nvSpPr>
          <p:cNvPr id="471" name="Google Shape;471;p57"/>
          <p:cNvSpPr txBox="1"/>
          <p:nvPr/>
        </p:nvSpPr>
        <p:spPr>
          <a:xfrm>
            <a:off x="6553975" y="3488550"/>
            <a:ext cx="313800" cy="1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Caixa de Texto 1"/>
          <p:cNvSpPr txBox="1"/>
          <p:nvPr/>
        </p:nvSpPr>
        <p:spPr>
          <a:xfrm>
            <a:off x="488950" y="549275"/>
            <a:ext cx="8502015" cy="645160"/>
          </a:xfrm>
          <a:prstGeom prst="rect">
            <a:avLst/>
          </a:prstGeom>
          <a:noFill/>
        </p:spPr>
        <p:txBody>
          <a:bodyPr wrap="square" rtlCol="0" anchor="t">
            <a:spAutoFit/>
          </a:bodyPr>
          <a:lstStyle/>
          <a:p>
            <a:r>
              <a:rPr lang="pt-BR" altLang="en-US" sz="1200"/>
              <a:t>O Para possui uma variável de controle, a qual podemos repetir um conjunto de instruções até um determinado número de vezes.  A variável de controle é chamada de contador.</a:t>
            </a:r>
          </a:p>
          <a:p>
            <a:endParaRPr lang="pt-BR"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193040" y="368300"/>
            <a:ext cx="8495030" cy="521970"/>
          </a:xfrm>
          <a:prstGeom prst="rect">
            <a:avLst/>
          </a:prstGeom>
          <a:noFill/>
        </p:spPr>
        <p:txBody>
          <a:bodyPr wrap="square" rtlCol="0" anchor="t">
            <a:spAutoFit/>
          </a:bodyPr>
          <a:lstStyle/>
          <a:p>
            <a:r>
              <a:rPr lang="pt-BR" altLang="en-US"/>
              <a:t>Leia a idade de uma determinada quantidade de pessoas que também deverá ser informada pelo usuário e diga no final quantos são de maior e menor idade.</a:t>
            </a:r>
          </a:p>
        </p:txBody>
      </p:sp>
      <p:pic>
        <p:nvPicPr>
          <p:cNvPr id="7" name="Imagem 6"/>
          <p:cNvPicPr>
            <a:picLocks noChangeAspect="1"/>
          </p:cNvPicPr>
          <p:nvPr/>
        </p:nvPicPr>
        <p:blipFill>
          <a:blip r:embed="rId2"/>
          <a:stretch>
            <a:fillRect/>
          </a:stretch>
        </p:blipFill>
        <p:spPr>
          <a:xfrm>
            <a:off x="501015" y="1100455"/>
            <a:ext cx="4785360" cy="3261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Sobre laços de repetição</a:t>
            </a:r>
          </a:p>
        </p:txBody>
      </p:sp>
      <p:sp>
        <p:nvSpPr>
          <p:cNvPr id="477" name="Google Shape;477;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Se uma ação se repete em um algoritmo, em vez de escrevê-la várias vezes, em certos casos podemos resumir anotando uma vez só e solicitando que ela se repita, usando umas das </a:t>
            </a:r>
            <a:r>
              <a:rPr lang="en-GB" b="1"/>
              <a:t>estruturas de repetição.</a:t>
            </a:r>
            <a:endParaRPr b="1"/>
          </a:p>
          <a:p>
            <a:pPr marL="457200" lvl="0" indent="-342900" algn="l" rtl="0">
              <a:spcBef>
                <a:spcPts val="0"/>
              </a:spcBef>
              <a:spcAft>
                <a:spcPts val="0"/>
              </a:spcAft>
              <a:buSzPts val="1800"/>
              <a:buChar char="●"/>
            </a:pPr>
            <a:r>
              <a:rPr lang="en-GB"/>
              <a:t>Podemos pedir que uma ação ( ou um conjunto de ações )  seja executada um número definido ou indefinido de vezes, ou enquanto um estado permanecer ou até que um estado seja atingido.</a:t>
            </a:r>
          </a:p>
          <a:p>
            <a:pPr marL="457200" lvl="0" indent="-342900" algn="l" rtl="0">
              <a:spcBef>
                <a:spcPts val="0"/>
              </a:spcBef>
              <a:spcAft>
                <a:spcPts val="0"/>
              </a:spcAft>
              <a:buSzPts val="1800"/>
              <a:buChar char="●"/>
            </a:pPr>
            <a:r>
              <a:rPr lang="en-GB"/>
              <a:t>Fora do Portugol, essas estruturas são denominadas do inglês , </a:t>
            </a:r>
            <a:r>
              <a:rPr lang="en-GB" b="1"/>
              <a:t>while</a:t>
            </a:r>
            <a:r>
              <a:rPr lang="en-GB"/>
              <a:t> ( enquanto ) e </a:t>
            </a:r>
            <a:r>
              <a:rPr lang="en-GB" b="1"/>
              <a:t>for</a:t>
            </a:r>
            <a:r>
              <a:rPr lang="en-GB"/>
              <a:t> ( para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sz="1200" b="1"/>
              <a:t>Exercícios</a:t>
            </a:r>
          </a:p>
        </p:txBody>
      </p:sp>
      <p:sp>
        <p:nvSpPr>
          <p:cNvPr id="3" name="Espaço Reservado para Texto 2"/>
          <p:cNvSpPr>
            <a:spLocks noGrp="1"/>
          </p:cNvSpPr>
          <p:nvPr>
            <p:ph type="body" idx="1"/>
          </p:nvPr>
        </p:nvSpPr>
        <p:spPr>
          <a:xfrm>
            <a:off x="311785" y="712470"/>
            <a:ext cx="8520430" cy="810895"/>
          </a:xfrm>
        </p:spPr>
        <p:txBody>
          <a:bodyPr/>
          <a:lstStyle/>
          <a:p>
            <a:pPr marL="114300" indent="0">
              <a:buNone/>
            </a:pPr>
            <a:r>
              <a:rPr lang="pt-BR" altLang="en-US" sz="1200"/>
              <a:t>Faça um programa que leia um número e apresente como resultado  a multiplicação de 10 até 0.</a:t>
            </a:r>
          </a:p>
          <a:p>
            <a:pPr marL="114300" indent="0">
              <a:buNone/>
            </a:pPr>
            <a:r>
              <a:rPr lang="pt-BR" altLang="en-US" sz="1200"/>
              <a:t>Exemplo: 	3x10 = 30</a:t>
            </a:r>
          </a:p>
          <a:p>
            <a:pPr marL="114300" indent="0">
              <a:buNone/>
            </a:pPr>
            <a:r>
              <a:rPr lang="pt-BR" altLang="en-US" sz="1200"/>
              <a:t>	 3x9  = 27</a:t>
            </a:r>
          </a:p>
        </p:txBody>
      </p:sp>
      <p:pic>
        <p:nvPicPr>
          <p:cNvPr id="4" name="Imagem 3"/>
          <p:cNvPicPr>
            <a:picLocks noChangeAspect="1"/>
          </p:cNvPicPr>
          <p:nvPr/>
        </p:nvPicPr>
        <p:blipFill>
          <a:blip r:embed="rId2"/>
          <a:stretch>
            <a:fillRect/>
          </a:stretch>
        </p:blipFill>
        <p:spPr>
          <a:xfrm>
            <a:off x="435610" y="1523365"/>
            <a:ext cx="3221355" cy="190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352425" y="441960"/>
            <a:ext cx="8374380" cy="645160"/>
          </a:xfrm>
          <a:prstGeom prst="rect">
            <a:avLst/>
          </a:prstGeom>
          <a:noFill/>
        </p:spPr>
        <p:txBody>
          <a:bodyPr wrap="square" rtlCol="0" anchor="t">
            <a:spAutoFit/>
          </a:bodyPr>
          <a:lstStyle/>
          <a:p>
            <a:pPr algn="just"/>
            <a:r>
              <a:rPr lang="pt-BR" altLang="en-US" sz="1200"/>
              <a:t>Fazer um algoritmo para que seja lida uma determinada quantidade de números.  O usuário deverá ser perguntado se deseja continuar (S/s) caso outro caracter for digitado o programa será finalizado somando o total dos números digitados e exibindo a média.</a:t>
            </a:r>
          </a:p>
        </p:txBody>
      </p:sp>
      <p:pic>
        <p:nvPicPr>
          <p:cNvPr id="5" name="Imagem 4"/>
          <p:cNvPicPr>
            <a:picLocks noChangeAspect="1"/>
          </p:cNvPicPr>
          <p:nvPr/>
        </p:nvPicPr>
        <p:blipFill>
          <a:blip r:embed="rId2"/>
          <a:stretch>
            <a:fillRect/>
          </a:stretch>
        </p:blipFill>
        <p:spPr>
          <a:xfrm>
            <a:off x="894715" y="1257300"/>
            <a:ext cx="3670300" cy="26784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416" y="108141"/>
            <a:ext cx="8520600" cy="572700"/>
          </a:xfrm>
        </p:spPr>
        <p:txBody>
          <a:bodyPr/>
          <a:lstStyle/>
          <a:p>
            <a:r>
              <a:rPr lang="pt-BR" altLang="en-US" sz="2000" b="1" dirty="0"/>
              <a:t>Exercício</a:t>
            </a:r>
          </a:p>
        </p:txBody>
      </p:sp>
      <p:sp>
        <p:nvSpPr>
          <p:cNvPr id="3" name="Espaço Reservado para Texto 2"/>
          <p:cNvSpPr>
            <a:spLocks noGrp="1"/>
          </p:cNvSpPr>
          <p:nvPr>
            <p:ph type="body" idx="1"/>
          </p:nvPr>
        </p:nvSpPr>
        <p:spPr>
          <a:xfrm>
            <a:off x="311700" y="562927"/>
            <a:ext cx="8520600" cy="3416400"/>
          </a:xfrm>
        </p:spPr>
        <p:txBody>
          <a:bodyPr/>
          <a:lstStyle/>
          <a:p>
            <a:pPr marL="114300" indent="0">
              <a:buNone/>
            </a:pPr>
            <a:r>
              <a:rPr lang="pt-BR" altLang="en-US" sz="1400" b="1" dirty="0"/>
              <a:t>Faça um exercício para leitura de dados de uma eleição </a:t>
            </a:r>
          </a:p>
          <a:p>
            <a:pPr marL="114300" indent="0">
              <a:buNone/>
            </a:pPr>
            <a:r>
              <a:rPr lang="pt-BR" altLang="en-US" sz="1400" b="1" dirty="0"/>
              <a:t>1 - Candidato - X</a:t>
            </a:r>
          </a:p>
          <a:p>
            <a:pPr marL="114300" indent="0">
              <a:buNone/>
            </a:pPr>
            <a:r>
              <a:rPr lang="pt-BR" altLang="en-US" sz="1400" b="1" dirty="0"/>
              <a:t>2 - Candidato - Y</a:t>
            </a:r>
          </a:p>
          <a:p>
            <a:pPr marL="114300" indent="0">
              <a:buNone/>
            </a:pPr>
            <a:r>
              <a:rPr lang="pt-BR" altLang="en-US" sz="1400" b="1" dirty="0"/>
              <a:t>3 - Branco</a:t>
            </a:r>
          </a:p>
          <a:p>
            <a:pPr marL="114300" indent="0">
              <a:buNone/>
            </a:pPr>
            <a:r>
              <a:rPr lang="pt-BR" altLang="en-US" sz="1400" b="1" dirty="0"/>
              <a:t>0 - Encerrar Votação</a:t>
            </a:r>
          </a:p>
          <a:p>
            <a:pPr marL="114300" indent="0">
              <a:buNone/>
            </a:pPr>
            <a:endParaRPr lang="pt-BR" altLang="en-US" sz="1400" b="1" dirty="0"/>
          </a:p>
          <a:p>
            <a:pPr marL="114300" indent="0">
              <a:buNone/>
            </a:pPr>
            <a:r>
              <a:rPr lang="pt-BR" altLang="en-US" sz="1400" b="1" dirty="0"/>
              <a:t>Qualquer opção diferente anulará o voto</a:t>
            </a:r>
          </a:p>
          <a:p>
            <a:pPr marL="114300" indent="0">
              <a:buNone/>
            </a:pPr>
            <a:r>
              <a:rPr lang="pt-BR" altLang="en-US" sz="1400" b="1" dirty="0"/>
              <a:t>No final deverá ser exibido o total de votos e o percentual de voto de todos </a:t>
            </a:r>
            <a:r>
              <a:rPr lang="pt-BR" altLang="en-US" sz="1400" b="1" dirty="0" err="1"/>
              <a:t>candidados</a:t>
            </a:r>
            <a:r>
              <a:rPr lang="pt-BR" altLang="en-US" sz="1400" b="1" dirty="0"/>
              <a:t> </a:t>
            </a:r>
          </a:p>
          <a:p>
            <a:pPr marL="114300" indent="0">
              <a:buNone/>
            </a:pPr>
            <a:endParaRPr lang="pt-BR" altLang="en-US" sz="1400" b="1" dirty="0"/>
          </a:p>
        </p:txBody>
      </p:sp>
      <p:pic>
        <p:nvPicPr>
          <p:cNvPr id="5" name="Imagem 4">
            <a:extLst>
              <a:ext uri="{FF2B5EF4-FFF2-40B4-BE49-F238E27FC236}">
                <a16:creationId xmlns:a16="http://schemas.microsoft.com/office/drawing/2014/main" id="{54A44AD6-CBF3-4F5E-0455-57ABE1235344}"/>
              </a:ext>
            </a:extLst>
          </p:cNvPr>
          <p:cNvPicPr>
            <a:picLocks noChangeAspect="1"/>
          </p:cNvPicPr>
          <p:nvPr/>
        </p:nvPicPr>
        <p:blipFill>
          <a:blip r:embed="rId2"/>
          <a:stretch>
            <a:fillRect/>
          </a:stretch>
        </p:blipFill>
        <p:spPr>
          <a:xfrm>
            <a:off x="576396" y="2806254"/>
            <a:ext cx="4392646" cy="1173073"/>
          </a:xfrm>
          <a:prstGeom prst="rect">
            <a:avLst/>
          </a:prstGeom>
        </p:spPr>
      </p:pic>
      <p:pic>
        <p:nvPicPr>
          <p:cNvPr id="7" name="Imagem 6">
            <a:extLst>
              <a:ext uri="{FF2B5EF4-FFF2-40B4-BE49-F238E27FC236}">
                <a16:creationId xmlns:a16="http://schemas.microsoft.com/office/drawing/2014/main" id="{4D7A12D6-B8D0-0402-66A9-C06083511B3C}"/>
              </a:ext>
            </a:extLst>
          </p:cNvPr>
          <p:cNvPicPr>
            <a:picLocks noChangeAspect="1"/>
          </p:cNvPicPr>
          <p:nvPr/>
        </p:nvPicPr>
        <p:blipFill>
          <a:blip r:embed="rId3"/>
          <a:stretch>
            <a:fillRect/>
          </a:stretch>
        </p:blipFill>
        <p:spPr>
          <a:xfrm>
            <a:off x="5077325" y="2806254"/>
            <a:ext cx="2851485" cy="11836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3F266-7AF6-8867-994F-202EE4DBF370}"/>
              </a:ext>
            </a:extLst>
          </p:cNvPr>
          <p:cNvSpPr>
            <a:spLocks noGrp="1"/>
          </p:cNvSpPr>
          <p:nvPr>
            <p:ph type="title"/>
          </p:nvPr>
        </p:nvSpPr>
        <p:spPr>
          <a:xfrm>
            <a:off x="311700" y="288275"/>
            <a:ext cx="8520600" cy="572700"/>
          </a:xfrm>
        </p:spPr>
        <p:txBody>
          <a:bodyPr/>
          <a:lstStyle/>
          <a:p>
            <a:r>
              <a:rPr lang="pt-BR" sz="2400" b="1" dirty="0"/>
              <a:t>Exercícios</a:t>
            </a:r>
          </a:p>
        </p:txBody>
      </p:sp>
      <p:sp>
        <p:nvSpPr>
          <p:cNvPr id="3" name="Espaço Reservado para Texto 2">
            <a:extLst>
              <a:ext uri="{FF2B5EF4-FFF2-40B4-BE49-F238E27FC236}">
                <a16:creationId xmlns:a16="http://schemas.microsoft.com/office/drawing/2014/main" id="{DC6C634B-9610-EFA8-34A4-331B8C710B1C}"/>
              </a:ext>
            </a:extLst>
          </p:cNvPr>
          <p:cNvSpPr>
            <a:spLocks noGrp="1"/>
          </p:cNvSpPr>
          <p:nvPr>
            <p:ph type="body" idx="1"/>
          </p:nvPr>
        </p:nvSpPr>
        <p:spPr/>
        <p:txBody>
          <a:bodyPr/>
          <a:lstStyle/>
          <a:p>
            <a:pPr marL="114300" indent="0" algn="just">
              <a:buNone/>
            </a:pPr>
            <a:r>
              <a:rPr lang="pt-BR" sz="1600" dirty="0"/>
              <a:t>O cardápio de uma lanchonete é exibido abaixo. Prepare um algoritmo que exiba o cardápio e depois  leia a quantidade de cada item que você consumiu.  Calcule o total da conta.  O usuário deverá quando adicionar um </a:t>
            </a:r>
            <a:r>
              <a:rPr lang="pt-BR" sz="1600"/>
              <a:t>item ter a </a:t>
            </a:r>
            <a:r>
              <a:rPr lang="pt-BR" sz="1600" dirty="0"/>
              <a:t>confirmação para continuar inserindo outros itens no cardápio.</a:t>
            </a:r>
          </a:p>
          <a:p>
            <a:pPr marL="114300" indent="0">
              <a:buNone/>
            </a:pPr>
            <a:endParaRPr lang="pt-BR" sz="1600" dirty="0"/>
          </a:p>
          <a:p>
            <a:pPr marL="114300" indent="0">
              <a:buNone/>
            </a:pPr>
            <a:r>
              <a:rPr lang="pt-BR" sz="1600" dirty="0"/>
              <a:t>1- Hambúrguer................. R$ 3,00</a:t>
            </a:r>
          </a:p>
          <a:p>
            <a:pPr marL="114300" indent="0">
              <a:buNone/>
            </a:pPr>
            <a:r>
              <a:rPr lang="pt-BR" sz="1600" dirty="0"/>
              <a:t>2- Cheeseburger.............. R$ 2,50</a:t>
            </a:r>
          </a:p>
          <a:p>
            <a:pPr marL="114300" indent="0">
              <a:buNone/>
            </a:pPr>
            <a:r>
              <a:rPr lang="pt-BR" sz="1600" dirty="0"/>
              <a:t>3- Fritas............................ R$ 2,50</a:t>
            </a:r>
          </a:p>
          <a:p>
            <a:pPr marL="114300" indent="0">
              <a:buNone/>
            </a:pPr>
            <a:r>
              <a:rPr lang="pt-BR" sz="1600" dirty="0"/>
              <a:t>4- Refrigerante................. R$ 1,00</a:t>
            </a:r>
          </a:p>
          <a:p>
            <a:pPr marL="114300" indent="0">
              <a:buNone/>
            </a:pPr>
            <a:r>
              <a:rPr lang="pt-BR" sz="1600" dirty="0"/>
              <a:t>5- Milkshake..................... R$ 3,00 </a:t>
            </a:r>
          </a:p>
          <a:p>
            <a:pPr marL="114300" indent="0">
              <a:buNone/>
            </a:pPr>
            <a:r>
              <a:rPr lang="pt-BR" sz="1600" dirty="0"/>
              <a:t>0 - Sair</a:t>
            </a:r>
          </a:p>
        </p:txBody>
      </p:sp>
    </p:spTree>
    <p:extLst>
      <p:ext uri="{BB962C8B-B14F-4D97-AF65-F5344CB8AC3E}">
        <p14:creationId xmlns:p14="http://schemas.microsoft.com/office/powerpoint/2010/main" val="124398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 de Texto 2"/>
          <p:cNvSpPr txBox="1"/>
          <p:nvPr/>
        </p:nvSpPr>
        <p:spPr>
          <a:xfrm>
            <a:off x="393065" y="556895"/>
            <a:ext cx="8389620" cy="3599815"/>
          </a:xfrm>
          <a:prstGeom prst="rect">
            <a:avLst/>
          </a:prstGeom>
          <a:noFill/>
        </p:spPr>
        <p:txBody>
          <a:bodyPr wrap="square" rtlCol="0" anchor="t">
            <a:spAutoFit/>
          </a:bodyPr>
          <a:lstStyle/>
          <a:p>
            <a:r>
              <a:rPr lang="pt-BR" altLang="en-US" sz="1800" b="1"/>
              <a:t>Estruturas de Repetição</a:t>
            </a:r>
            <a:endParaRPr lang="pt-BR" altLang="en-US" sz="1800"/>
          </a:p>
          <a:p>
            <a:endParaRPr lang="pt-BR" altLang="en-US"/>
          </a:p>
          <a:p>
            <a:pPr algn="just"/>
            <a:r>
              <a:rPr lang="pt-BR" altLang="en-US"/>
              <a:t>Servem para executar um trecho de código em um número determinado de vezes até que uma determinada condição seja satisfeita. As estruturas de repetição também são chamadas de laços ou loops.</a:t>
            </a:r>
          </a:p>
          <a:p>
            <a:pPr algn="just"/>
            <a:endParaRPr lang="pt-BR" altLang="en-US"/>
          </a:p>
          <a:p>
            <a:pPr algn="just"/>
            <a:r>
              <a:rPr lang="pt-BR" altLang="en-US" b="1"/>
              <a:t>Enquanto</a:t>
            </a:r>
          </a:p>
          <a:p>
            <a:pPr algn="just"/>
            <a:r>
              <a:rPr lang="pt-BR" altLang="en-US"/>
              <a:t>Enquanto o teste(condição) for verdadeiro a sequência de comandos é executada.  Como o teste do enquanto é no início as instruções podem não ser executadas.</a:t>
            </a:r>
          </a:p>
          <a:p>
            <a:pPr algn="just"/>
            <a:endParaRPr lang="pt-BR" altLang="en-US"/>
          </a:p>
          <a:p>
            <a:pPr algn="just"/>
            <a:r>
              <a:rPr lang="pt-BR" altLang="en-US" b="1"/>
              <a:t>Sintaxe:</a:t>
            </a:r>
          </a:p>
          <a:p>
            <a:pPr algn="just"/>
            <a:endParaRPr lang="pt-BR" altLang="en-US" b="1"/>
          </a:p>
          <a:p>
            <a:pPr algn="just"/>
            <a:r>
              <a:rPr lang="pt-BR" altLang="en-US" b="1"/>
              <a:t>Enquanto (Condição) {</a:t>
            </a:r>
          </a:p>
          <a:p>
            <a:pPr algn="just"/>
            <a:endParaRPr lang="pt-BR" altLang="en-US" b="1"/>
          </a:p>
          <a:p>
            <a:pPr algn="just"/>
            <a:r>
              <a:rPr lang="pt-BR" altLang="en-US" b="1"/>
              <a:t>	//Instruções </a:t>
            </a:r>
          </a:p>
          <a:p>
            <a:pPr algn="just"/>
            <a:r>
              <a:rPr lang="pt-BR" altLang="en-US" b="1"/>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Enquanto</a:t>
            </a:r>
            <a:r>
              <a:rPr lang="en-GB"/>
              <a:t> isso...</a:t>
            </a:r>
          </a:p>
        </p:txBody>
      </p:sp>
      <p:sp>
        <p:nvSpPr>
          <p:cNvPr id="414" name="Google Shape;41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Devido à pandemia do coronavírus, não poderíamos começar nossas aulas da Residência de Software </a:t>
            </a:r>
            <a:r>
              <a:rPr lang="en-GB" b="1"/>
              <a:t>enquanto</a:t>
            </a:r>
            <a:r>
              <a:rPr lang="en-GB"/>
              <a:t> não fôssemos notificados. =(</a:t>
            </a:r>
          </a:p>
          <a:p>
            <a:pPr marL="914400" lvl="1" indent="-317500" algn="l" rtl="0">
              <a:spcBef>
                <a:spcPts val="0"/>
              </a:spcBef>
              <a:spcAft>
                <a:spcPts val="0"/>
              </a:spcAft>
              <a:buSzPts val="1400"/>
              <a:buChar char="○"/>
            </a:pPr>
            <a:r>
              <a:rPr lang="en-GB" b="1"/>
              <a:t>Enquanto</a:t>
            </a:r>
            <a:r>
              <a:rPr lang="en-GB"/>
              <a:t> isso, deveríamos ficar em casa aguardando novas notícias</a:t>
            </a:r>
          </a:p>
          <a:p>
            <a:pPr marL="914400" lvl="1" indent="-317500" algn="l" rtl="0">
              <a:spcBef>
                <a:spcPts val="0"/>
              </a:spcBef>
              <a:spcAft>
                <a:spcPts val="0"/>
              </a:spcAft>
              <a:buSzPts val="1400"/>
              <a:buChar char="○"/>
            </a:pPr>
            <a:r>
              <a:rPr lang="en-GB"/>
              <a:t>Como seria um programa de computador que representasse esse cenário?</a:t>
            </a:r>
          </a:p>
        </p:txBody>
      </p:sp>
      <p:pic>
        <p:nvPicPr>
          <p:cNvPr id="415" name="Google Shape;415;p53"/>
          <p:cNvPicPr preferRelativeResize="0"/>
          <p:nvPr/>
        </p:nvPicPr>
        <p:blipFill>
          <a:blip r:embed="rId3"/>
          <a:stretch>
            <a:fillRect/>
          </a:stretch>
        </p:blipFill>
        <p:spPr>
          <a:xfrm>
            <a:off x="2939775" y="2496400"/>
            <a:ext cx="3264447"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Podemos usar </a:t>
            </a:r>
            <a:r>
              <a:rPr lang="en-GB" b="1"/>
              <a:t>laços de repetição</a:t>
            </a:r>
            <a:r>
              <a:rPr lang="en-GB"/>
              <a:t> para sabermos se podemos sair de casa ou não?</a:t>
            </a:r>
          </a:p>
          <a:p>
            <a:pPr marL="457200" lvl="0" indent="0" algn="l" rtl="0">
              <a:spcBef>
                <a:spcPts val="1600"/>
              </a:spcBef>
              <a:spcAft>
                <a:spcPts val="0"/>
              </a:spcAft>
              <a:buNone/>
            </a:pPr>
            <a:r>
              <a:rPr lang="en-GB" sz="1200" b="1">
                <a:solidFill>
                  <a:srgbClr val="FF0000"/>
                </a:solidFill>
                <a:latin typeface="Arial" panose="020B0604020202020204" pitchFamily="34" charset="0"/>
                <a:ea typeface="Droid Sans"/>
                <a:cs typeface="Arial" panose="020B0604020202020204" pitchFamily="34" charset="0"/>
                <a:sym typeface="Droid Sans"/>
              </a:rPr>
              <a:t>programa</a:t>
            </a:r>
            <a:endParaRPr sz="1200" b="1">
              <a:solidFill>
                <a:srgbClr val="FF0000"/>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FF0000"/>
                </a:solidFill>
                <a:latin typeface="Arial" panose="020B0604020202020204" pitchFamily="34" charset="0"/>
                <a:ea typeface="Droid Sans"/>
                <a:cs typeface="Arial" panose="020B0604020202020204" pitchFamily="34" charset="0"/>
                <a:sym typeface="Droid Sans"/>
              </a:rPr>
              <a:t>funcao</a:t>
            </a:r>
            <a:r>
              <a:rPr lang="en-GB" sz="1200">
                <a:solidFill>
                  <a:schemeClr val="dk1"/>
                </a:solidFill>
                <a:latin typeface="Arial" panose="020B0604020202020204" pitchFamily="34" charset="0"/>
                <a:ea typeface="Droid Sans"/>
                <a:cs typeface="Arial" panose="020B0604020202020204" pitchFamily="34" charset="0"/>
                <a:sym typeface="Droid Sans"/>
              </a:rPr>
              <a:t> inicio () {</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4A86E8"/>
                </a:solidFill>
                <a:latin typeface="Arial" panose="020B0604020202020204" pitchFamily="34" charset="0"/>
                <a:ea typeface="Droid Sans"/>
                <a:cs typeface="Arial" panose="020B0604020202020204" pitchFamily="34" charset="0"/>
                <a:sym typeface="Droid Sans"/>
              </a:rPr>
              <a:t>logico</a:t>
            </a: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falso</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b="1">
                <a:solidFill>
                  <a:srgbClr val="CC0000"/>
                </a:solidFill>
                <a:latin typeface="Arial" panose="020B0604020202020204" pitchFamily="34" charset="0"/>
                <a:ea typeface="Droid Sans"/>
                <a:cs typeface="Arial" panose="020B0604020202020204" pitchFamily="34" charset="0"/>
                <a:sym typeface="Droid Sans"/>
              </a:rPr>
              <a:t>enquanto</a:t>
            </a: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falso){</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verifica_pandemia()</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espera(1 dia)</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a:t>
            </a:r>
            <a:r>
              <a:rPr lang="en-GB" sz="1200">
                <a:solidFill>
                  <a:srgbClr val="999999"/>
                </a:solidFill>
                <a:latin typeface="Arial" panose="020B0604020202020204" pitchFamily="34" charset="0"/>
                <a:ea typeface="Droid Sans"/>
                <a:cs typeface="Arial" panose="020B0604020202020204" pitchFamily="34" charset="0"/>
                <a:sym typeface="Droid Sans"/>
              </a:rPr>
              <a:t>// fim enquanto</a:t>
            </a:r>
            <a:endParaRPr sz="1200">
              <a:solidFill>
                <a:srgbClr val="999999"/>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escreva(</a:t>
            </a:r>
            <a:r>
              <a:rPr lang="en-GB" sz="1200" b="1">
                <a:solidFill>
                  <a:srgbClr val="BF9000"/>
                </a:solidFill>
                <a:latin typeface="Arial" panose="020B0604020202020204" pitchFamily="34" charset="0"/>
                <a:ea typeface="Droid Sans"/>
                <a:cs typeface="Arial" panose="020B0604020202020204" pitchFamily="34" charset="0"/>
                <a:sym typeface="Droid Sans"/>
              </a:rPr>
              <a:t>“Vamos para a Residencia de software!!”</a:t>
            </a: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434343"/>
                </a:solidFill>
                <a:latin typeface="Arial" panose="020B0604020202020204" pitchFamily="34" charset="0"/>
                <a:ea typeface="Droid Sans"/>
                <a:cs typeface="Arial" panose="020B0604020202020204" pitchFamily="34" charset="0"/>
                <a:sym typeface="Droid Sans"/>
              </a:rPr>
              <a:t>	</a:t>
            </a:r>
            <a:endParaRPr sz="1200" b="1">
              <a:solidFill>
                <a:srgbClr val="434343"/>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a:solidFill>
                  <a:srgbClr val="999999"/>
                </a:solidFill>
                <a:latin typeface="Arial" panose="020B0604020202020204" pitchFamily="34" charset="0"/>
                <a:ea typeface="Droid Sans"/>
                <a:cs typeface="Arial" panose="020B0604020202020204" pitchFamily="34" charset="0"/>
                <a:sym typeface="Droid Sans"/>
              </a:rPr>
              <a:t>// fim inicio</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a:t>
            </a:r>
            <a:r>
              <a:rPr lang="en-GB" sz="1200">
                <a:solidFill>
                  <a:srgbClr val="999999"/>
                </a:solidFill>
                <a:latin typeface="Arial" panose="020B0604020202020204" pitchFamily="34" charset="0"/>
                <a:ea typeface="Droid Sans"/>
                <a:cs typeface="Arial" panose="020B0604020202020204" pitchFamily="34" charset="0"/>
                <a:sym typeface="Droid Sans"/>
              </a:rPr>
              <a:t>// fim programa</a:t>
            </a:r>
            <a:endParaRPr sz="1200">
              <a:solidFill>
                <a:schemeClr val="dk1"/>
              </a:solidFill>
              <a:latin typeface="Arial" panose="020B0604020202020204" pitchFamily="34" charset="0"/>
              <a:ea typeface="Droid Sans"/>
              <a:cs typeface="Arial" panose="020B0604020202020204" pitchFamily="34" charset="0"/>
              <a:sym typeface="Droid Sans"/>
            </a:endParaRPr>
          </a:p>
          <a:p>
            <a:pPr marL="0" lvl="0" indent="0" algn="l" rtl="0">
              <a:spcBef>
                <a:spcPts val="0"/>
              </a:spcBef>
              <a:spcAft>
                <a:spcPts val="0"/>
              </a:spcAft>
              <a:buNone/>
            </a:pPr>
            <a:endParaRPr sz="1200">
              <a:latin typeface="Arial" panose="020B0604020202020204" pitchFamily="34" charset="0"/>
              <a:cs typeface="Arial" panose="020B0604020202020204" pitchFamily="34" charset="0"/>
            </a:endParaRPr>
          </a:p>
          <a:p>
            <a:pPr marL="457200" lvl="0" indent="0" algn="l" rtl="0">
              <a:spcBef>
                <a:spcPts val="1600"/>
              </a:spcBef>
              <a:spcAft>
                <a:spcPts val="1600"/>
              </a:spcAft>
              <a:buNone/>
            </a:pPr>
            <a:endParaRPr>
              <a:latin typeface="Arial" panose="020B0604020202020204" pitchFamily="34" charset="0"/>
              <a:cs typeface="Arial" panose="020B0604020202020204" pitchFamily="34" charset="0"/>
            </a:endParaRPr>
          </a:p>
        </p:txBody>
      </p:sp>
      <p:sp>
        <p:nvSpPr>
          <p:cNvPr id="421" name="Google Shape;42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Laços de repetição</a:t>
            </a:r>
          </a:p>
        </p:txBody>
      </p:sp>
      <p:cxnSp>
        <p:nvCxnSpPr>
          <p:cNvPr id="422" name="Google Shape;422;p54"/>
          <p:cNvCxnSpPr>
            <a:endCxn id="423" idx="1"/>
          </p:cNvCxnSpPr>
          <p:nvPr/>
        </p:nvCxnSpPr>
        <p:spPr>
          <a:xfrm rot="-5400000">
            <a:off x="4855425" y="2184100"/>
            <a:ext cx="918900" cy="777300"/>
          </a:xfrm>
          <a:prstGeom prst="bentConnector2">
            <a:avLst/>
          </a:prstGeom>
          <a:noFill/>
          <a:ln w="19050" cap="flat" cmpd="sng">
            <a:solidFill>
              <a:schemeClr val="dk2"/>
            </a:solidFill>
            <a:prstDash val="solid"/>
            <a:round/>
            <a:headEnd type="stealth" w="med" len="med"/>
            <a:tailEnd type="stealth" w="med" len="med"/>
          </a:ln>
        </p:spPr>
      </p:cxnSp>
      <p:sp>
        <p:nvSpPr>
          <p:cNvPr id="423" name="Google Shape;423;p54"/>
          <p:cNvSpPr/>
          <p:nvPr/>
        </p:nvSpPr>
        <p:spPr>
          <a:xfrm>
            <a:off x="5703525" y="1661200"/>
            <a:ext cx="1827600" cy="904200"/>
          </a:xfrm>
          <a:prstGeom prst="rect">
            <a:avLst/>
          </a:prstGeom>
          <a:solidFill>
            <a:srgbClr val="FFFF00"/>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Note que o programa ainda está incompleto pois precisamos programar como verificar a pandemia</a:t>
            </a:r>
            <a:endParaRPr sz="1200"/>
          </a:p>
        </p:txBody>
      </p:sp>
      <p:sp>
        <p:nvSpPr>
          <p:cNvPr id="424" name="Google Shape;424;p54"/>
          <p:cNvSpPr/>
          <p:nvPr/>
        </p:nvSpPr>
        <p:spPr>
          <a:xfrm>
            <a:off x="5649675" y="3053725"/>
            <a:ext cx="654300" cy="28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t>Início</a:t>
            </a:r>
            <a:endParaRPr sz="1100" b="1"/>
          </a:p>
        </p:txBody>
      </p:sp>
      <p:sp>
        <p:nvSpPr>
          <p:cNvPr id="425" name="Google Shape;425;p54"/>
          <p:cNvSpPr/>
          <p:nvPr/>
        </p:nvSpPr>
        <p:spPr>
          <a:xfrm>
            <a:off x="6639100" y="3056475"/>
            <a:ext cx="848125" cy="263625"/>
          </a:xfrm>
          <a:prstGeom prst="flowChartManualInpu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t>Acabou = F</a:t>
            </a:r>
            <a:endParaRPr sz="800" b="1"/>
          </a:p>
        </p:txBody>
      </p:sp>
      <p:sp>
        <p:nvSpPr>
          <p:cNvPr id="426" name="Google Shape;426;p54"/>
          <p:cNvSpPr/>
          <p:nvPr/>
        </p:nvSpPr>
        <p:spPr>
          <a:xfrm>
            <a:off x="6591050" y="4551975"/>
            <a:ext cx="944250" cy="303825"/>
          </a:xfrm>
          <a:prstGeom prst="flowChartDisp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t>Vamos estudar!!</a:t>
            </a:r>
            <a:endParaRPr sz="800" b="1"/>
          </a:p>
        </p:txBody>
      </p:sp>
      <p:sp>
        <p:nvSpPr>
          <p:cNvPr id="427" name="Google Shape;427;p54"/>
          <p:cNvSpPr/>
          <p:nvPr/>
        </p:nvSpPr>
        <p:spPr>
          <a:xfrm>
            <a:off x="7937248" y="4531843"/>
            <a:ext cx="731100" cy="34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t>FIM</a:t>
            </a:r>
            <a:endParaRPr sz="1200" b="1"/>
          </a:p>
        </p:txBody>
      </p:sp>
      <p:cxnSp>
        <p:nvCxnSpPr>
          <p:cNvPr id="428" name="Google Shape;428;p54"/>
          <p:cNvCxnSpPr>
            <a:stCxn id="424" idx="3"/>
            <a:endCxn id="425" idx="1"/>
          </p:cNvCxnSpPr>
          <p:nvPr/>
        </p:nvCxnSpPr>
        <p:spPr>
          <a:xfrm rot="10800000" flipH="1">
            <a:off x="6303975" y="3188275"/>
            <a:ext cx="335100" cy="8700"/>
          </a:xfrm>
          <a:prstGeom prst="straightConnector1">
            <a:avLst/>
          </a:prstGeom>
          <a:noFill/>
          <a:ln w="19050" cap="flat" cmpd="sng">
            <a:solidFill>
              <a:schemeClr val="dk2"/>
            </a:solidFill>
            <a:prstDash val="solid"/>
            <a:round/>
            <a:headEnd type="none" w="med" len="med"/>
            <a:tailEnd type="triangle" w="med" len="med"/>
          </a:ln>
        </p:spPr>
      </p:cxnSp>
      <p:cxnSp>
        <p:nvCxnSpPr>
          <p:cNvPr id="429" name="Google Shape;429;p54"/>
          <p:cNvCxnSpPr>
            <a:stCxn id="426" idx="3"/>
            <a:endCxn id="427" idx="1"/>
          </p:cNvCxnSpPr>
          <p:nvPr/>
        </p:nvCxnSpPr>
        <p:spPr>
          <a:xfrm>
            <a:off x="7535300" y="4703888"/>
            <a:ext cx="402000" cy="0"/>
          </a:xfrm>
          <a:prstGeom prst="straightConnector1">
            <a:avLst/>
          </a:prstGeom>
          <a:noFill/>
          <a:ln w="19050" cap="flat" cmpd="sng">
            <a:solidFill>
              <a:schemeClr val="dk2"/>
            </a:solidFill>
            <a:prstDash val="solid"/>
            <a:round/>
            <a:headEnd type="none" w="med" len="med"/>
            <a:tailEnd type="triangle" w="med" len="med"/>
          </a:ln>
        </p:spPr>
      </p:cxnSp>
      <p:cxnSp>
        <p:nvCxnSpPr>
          <p:cNvPr id="430" name="Google Shape;430;p54"/>
          <p:cNvCxnSpPr>
            <a:stCxn id="425" idx="2"/>
            <a:endCxn id="431" idx="0"/>
          </p:cNvCxnSpPr>
          <p:nvPr/>
        </p:nvCxnSpPr>
        <p:spPr>
          <a:xfrm>
            <a:off x="7063163" y="3320100"/>
            <a:ext cx="0" cy="392400"/>
          </a:xfrm>
          <a:prstGeom prst="straightConnector1">
            <a:avLst/>
          </a:prstGeom>
          <a:noFill/>
          <a:ln w="19050" cap="flat" cmpd="sng">
            <a:solidFill>
              <a:schemeClr val="dk2"/>
            </a:solidFill>
            <a:prstDash val="solid"/>
            <a:round/>
            <a:headEnd type="none" w="med" len="med"/>
            <a:tailEnd type="triangle" w="med" len="med"/>
          </a:ln>
        </p:spPr>
      </p:cxnSp>
      <p:cxnSp>
        <p:nvCxnSpPr>
          <p:cNvPr id="432" name="Google Shape;432;p54"/>
          <p:cNvCxnSpPr>
            <a:stCxn id="431" idx="2"/>
            <a:endCxn id="426" idx="0"/>
          </p:cNvCxnSpPr>
          <p:nvPr/>
        </p:nvCxnSpPr>
        <p:spPr>
          <a:xfrm>
            <a:off x="7063175" y="4165760"/>
            <a:ext cx="0" cy="386100"/>
          </a:xfrm>
          <a:prstGeom prst="straightConnector1">
            <a:avLst/>
          </a:prstGeom>
          <a:noFill/>
          <a:ln w="19050" cap="flat" cmpd="sng">
            <a:solidFill>
              <a:schemeClr val="dk2"/>
            </a:solidFill>
            <a:prstDash val="solid"/>
            <a:round/>
            <a:headEnd type="none" w="med" len="med"/>
            <a:tailEnd type="triangle" w="med" len="med"/>
          </a:ln>
        </p:spPr>
      </p:cxnSp>
      <p:sp>
        <p:nvSpPr>
          <p:cNvPr id="431" name="Google Shape;431;p54"/>
          <p:cNvSpPr/>
          <p:nvPr/>
        </p:nvSpPr>
        <p:spPr>
          <a:xfrm>
            <a:off x="6591057" y="3712475"/>
            <a:ext cx="944236" cy="453285"/>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33" name="Google Shape;433;p54"/>
          <p:cNvSpPr txBox="1"/>
          <p:nvPr/>
        </p:nvSpPr>
        <p:spPr>
          <a:xfrm>
            <a:off x="6707214" y="3785967"/>
            <a:ext cx="10167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t>acabou?</a:t>
            </a:r>
            <a:endParaRPr sz="1000" b="1"/>
          </a:p>
        </p:txBody>
      </p:sp>
      <p:sp>
        <p:nvSpPr>
          <p:cNvPr id="434" name="Google Shape;434;p54"/>
          <p:cNvSpPr txBox="1"/>
          <p:nvPr/>
        </p:nvSpPr>
        <p:spPr>
          <a:xfrm>
            <a:off x="7020575" y="4089550"/>
            <a:ext cx="225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rPr>
              <a:t>V</a:t>
            </a:r>
            <a:endParaRPr sz="1000" b="1">
              <a:solidFill>
                <a:schemeClr val="dk1"/>
              </a:solidFill>
            </a:endParaRPr>
          </a:p>
          <a:p>
            <a:pPr marL="0" lvl="0" indent="0" algn="l" rtl="0">
              <a:spcBef>
                <a:spcPts val="0"/>
              </a:spcBef>
              <a:spcAft>
                <a:spcPts val="0"/>
              </a:spcAft>
              <a:buNone/>
            </a:pPr>
            <a:endParaRPr sz="1000" b="1"/>
          </a:p>
        </p:txBody>
      </p:sp>
      <p:sp>
        <p:nvSpPr>
          <p:cNvPr id="435" name="Google Shape;435;p54"/>
          <p:cNvSpPr/>
          <p:nvPr/>
        </p:nvSpPr>
        <p:spPr>
          <a:xfrm>
            <a:off x="7745850" y="3746063"/>
            <a:ext cx="1128300" cy="3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t>Espera e Verifica</a:t>
            </a:r>
            <a:endParaRPr sz="1000" b="1"/>
          </a:p>
        </p:txBody>
      </p:sp>
      <p:cxnSp>
        <p:nvCxnSpPr>
          <p:cNvPr id="436" name="Google Shape;436;p54"/>
          <p:cNvCxnSpPr>
            <a:stCxn id="431" idx="3"/>
            <a:endCxn id="435" idx="1"/>
          </p:cNvCxnSpPr>
          <p:nvPr/>
        </p:nvCxnSpPr>
        <p:spPr>
          <a:xfrm>
            <a:off x="7535293" y="3939118"/>
            <a:ext cx="210600" cy="0"/>
          </a:xfrm>
          <a:prstGeom prst="straightConnector1">
            <a:avLst/>
          </a:prstGeom>
          <a:noFill/>
          <a:ln w="19050" cap="flat" cmpd="sng">
            <a:solidFill>
              <a:schemeClr val="dk2"/>
            </a:solidFill>
            <a:prstDash val="solid"/>
            <a:round/>
            <a:headEnd type="none" w="med" len="med"/>
            <a:tailEnd type="triangle" w="med" len="med"/>
          </a:ln>
        </p:spPr>
      </p:cxnSp>
      <p:cxnSp>
        <p:nvCxnSpPr>
          <p:cNvPr id="437" name="Google Shape;437;p54"/>
          <p:cNvCxnSpPr>
            <a:stCxn id="435" idx="0"/>
          </p:cNvCxnSpPr>
          <p:nvPr/>
        </p:nvCxnSpPr>
        <p:spPr>
          <a:xfrm rot="5400000" flipH="1">
            <a:off x="7623150" y="3059213"/>
            <a:ext cx="286500" cy="1087200"/>
          </a:xfrm>
          <a:prstGeom prst="bentConnector2">
            <a:avLst/>
          </a:prstGeom>
          <a:noFill/>
          <a:ln w="19050" cap="flat" cmpd="sng">
            <a:solidFill>
              <a:schemeClr val="dk2"/>
            </a:solidFill>
            <a:prstDash val="solid"/>
            <a:round/>
            <a:headEnd type="stealth" w="med" len="med"/>
            <a:tailEnd type="stealth" w="med" len="med"/>
          </a:ln>
        </p:spPr>
      </p:cxnSp>
      <p:sp>
        <p:nvSpPr>
          <p:cNvPr id="438" name="Google Shape;438;p54"/>
          <p:cNvSpPr txBox="1"/>
          <p:nvPr/>
        </p:nvSpPr>
        <p:spPr>
          <a:xfrm>
            <a:off x="7477775" y="3860950"/>
            <a:ext cx="225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rPr>
              <a:t>F</a:t>
            </a:r>
            <a:endParaRPr sz="1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5"/>
          <p:cNvSpPr txBox="1">
            <a:spLocks noGrp="1"/>
          </p:cNvSpPr>
          <p:nvPr>
            <p:ph type="title"/>
          </p:nvPr>
        </p:nvSpPr>
        <p:spPr>
          <a:xfrm>
            <a:off x="311700" y="4520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Outro exemplo</a:t>
            </a:r>
          </a:p>
        </p:txBody>
      </p:sp>
      <p:sp>
        <p:nvSpPr>
          <p:cNvPr id="444" name="Google Shape;444;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Podemos colocar condições dentro da estrutura </a:t>
            </a:r>
            <a:r>
              <a:rPr lang="en-GB" b="1"/>
              <a:t>enquanto</a:t>
            </a:r>
            <a:endParaRPr b="1"/>
          </a:p>
          <a:p>
            <a:pPr marL="457200" lvl="0" indent="0" algn="l" rtl="0">
              <a:spcBef>
                <a:spcPts val="1600"/>
              </a:spcBef>
              <a:spcAft>
                <a:spcPts val="0"/>
              </a:spcAft>
              <a:buNone/>
            </a:pPr>
            <a:r>
              <a:rPr lang="en-GB" sz="1200" b="1">
                <a:solidFill>
                  <a:srgbClr val="FF0000"/>
                </a:solidFill>
              </a:rPr>
              <a:t>programa</a:t>
            </a:r>
            <a:r>
              <a:rPr lang="en-GB" sz="1200"/>
              <a:t> </a:t>
            </a:r>
            <a:endParaRPr sz="1200"/>
          </a:p>
          <a:p>
            <a:pPr marL="457200" lvl="0" indent="0" algn="l" rtl="0">
              <a:spcBef>
                <a:spcPts val="0"/>
              </a:spcBef>
              <a:spcAft>
                <a:spcPts val="0"/>
              </a:spcAft>
              <a:buNone/>
            </a:pPr>
            <a:r>
              <a:rPr lang="en-GB" sz="1200"/>
              <a:t>{	</a:t>
            </a:r>
          </a:p>
          <a:p>
            <a:pPr marL="457200" lvl="0" indent="0" algn="l" rtl="0">
              <a:spcBef>
                <a:spcPts val="0"/>
              </a:spcBef>
              <a:spcAft>
                <a:spcPts val="0"/>
              </a:spcAft>
              <a:buNone/>
            </a:pPr>
            <a:r>
              <a:rPr sz="1200"/>
              <a:t>inclua biblioteca Util	--&gt; u</a:t>
            </a:r>
          </a:p>
          <a:p>
            <a:pPr marL="457200" lvl="0" indent="0" algn="l" rtl="0">
              <a:spcBef>
                <a:spcPts val="0"/>
              </a:spcBef>
              <a:spcAft>
                <a:spcPts val="0"/>
              </a:spcAft>
              <a:buNone/>
            </a:pPr>
            <a:r>
              <a:rPr lang="en-GB" sz="1200"/>
              <a:t>	</a:t>
            </a:r>
            <a:r>
              <a:rPr lang="en-GB" sz="1200" b="1">
                <a:solidFill>
                  <a:srgbClr val="FF0000"/>
                </a:solidFill>
              </a:rPr>
              <a:t>funcao</a:t>
            </a:r>
            <a:r>
              <a:rPr lang="en-GB" sz="1200"/>
              <a:t> inicio() {</a:t>
            </a:r>
            <a:endParaRPr sz="1200"/>
          </a:p>
          <a:p>
            <a:pPr marL="457200" lvl="0" indent="0" algn="l" rtl="0">
              <a:spcBef>
                <a:spcPts val="0"/>
              </a:spcBef>
              <a:spcAft>
                <a:spcPts val="0"/>
              </a:spcAft>
              <a:buNone/>
            </a:pPr>
            <a:r>
              <a:rPr lang="en-GB" sz="1200"/>
              <a:t>		</a:t>
            </a:r>
            <a:r>
              <a:rPr lang="en-GB" sz="1200" b="1">
                <a:solidFill>
                  <a:srgbClr val="4A86E8"/>
                </a:solidFill>
              </a:rPr>
              <a:t>inteiro</a:t>
            </a:r>
            <a:r>
              <a:rPr lang="en-GB" sz="1200"/>
              <a:t> contador = 10</a:t>
            </a:r>
            <a:endParaRPr sz="1200"/>
          </a:p>
          <a:p>
            <a:pPr marL="457200" lvl="0" indent="0" algn="l" rtl="0">
              <a:spcBef>
                <a:spcPts val="0"/>
              </a:spcBef>
              <a:spcAft>
                <a:spcPts val="0"/>
              </a:spcAft>
              <a:buNone/>
            </a:pPr>
            <a:r>
              <a:rPr lang="en-GB" sz="1200"/>
              <a:t>		</a:t>
            </a:r>
            <a:r>
              <a:rPr lang="en-GB" sz="1200" b="1">
                <a:solidFill>
                  <a:srgbClr val="FF0000"/>
                </a:solidFill>
              </a:rPr>
              <a:t>enquanto</a:t>
            </a:r>
            <a:r>
              <a:rPr lang="en-GB" sz="1200"/>
              <a:t> (contador &gt; 0)  </a:t>
            </a:r>
            <a:endParaRPr sz="1200"/>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			limpa()</a:t>
            </a:r>
            <a:endParaRPr sz="1200"/>
          </a:p>
          <a:p>
            <a:pPr marL="457200" lvl="0" indent="0" algn="l" rtl="0">
              <a:spcBef>
                <a:spcPts val="0"/>
              </a:spcBef>
              <a:spcAft>
                <a:spcPts val="0"/>
              </a:spcAft>
              <a:buNone/>
            </a:pPr>
            <a:r>
              <a:rPr lang="en-GB" sz="1200"/>
              <a:t>			escreva (</a:t>
            </a:r>
            <a:r>
              <a:rPr lang="en-GB" sz="1200" b="1">
                <a:solidFill>
                  <a:srgbClr val="F1C232"/>
                </a:solidFill>
              </a:rPr>
              <a:t>"Detonação em: "</a:t>
            </a:r>
            <a:r>
              <a:rPr lang="en-GB" sz="1200"/>
              <a:t>, contador)</a:t>
            </a:r>
            <a:endParaRPr sz="1200"/>
          </a:p>
          <a:p>
            <a:pPr marL="457200" lvl="0" indent="0" algn="l" rtl="0">
              <a:spcBef>
                <a:spcPts val="0"/>
              </a:spcBef>
              <a:spcAft>
                <a:spcPts val="0"/>
              </a:spcAft>
              <a:buNone/>
            </a:pPr>
            <a:r>
              <a:rPr lang="en-GB" sz="1200"/>
              <a:t>		  	contador = contador - 1</a:t>
            </a:r>
            <a:endParaRPr sz="1200"/>
          </a:p>
          <a:p>
            <a:pPr marL="457200" lvl="0" indent="0" algn="l" rtl="0">
              <a:spcBef>
                <a:spcPts val="0"/>
              </a:spcBef>
              <a:spcAft>
                <a:spcPts val="0"/>
              </a:spcAft>
              <a:buNone/>
            </a:pPr>
            <a:r>
              <a:rPr lang="en-GB" sz="1200"/>
              <a:t>		  	</a:t>
            </a:r>
            <a:r>
              <a:rPr lang="pt-BR" altLang="en-GB" sz="1200"/>
              <a:t>u.</a:t>
            </a:r>
            <a:r>
              <a:rPr lang="en-GB" sz="1200"/>
              <a:t>aguarde(1000) </a:t>
            </a:r>
            <a:r>
              <a:rPr lang="en-GB" sz="1200">
                <a:solidFill>
                  <a:srgbClr val="999999"/>
                </a:solidFill>
              </a:rPr>
              <a:t>// Aguarda 1000 milisegundos (1 segundo)</a:t>
            </a:r>
            <a:endParaRPr sz="1200">
              <a:solidFill>
                <a:srgbClr val="999999"/>
              </a:solidFill>
            </a:endParaRPr>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		limpa()</a:t>
            </a:r>
            <a:endParaRPr sz="1200"/>
          </a:p>
          <a:p>
            <a:pPr marL="457200" lvl="0" indent="0" algn="l" rtl="0">
              <a:spcBef>
                <a:spcPts val="0"/>
              </a:spcBef>
              <a:spcAft>
                <a:spcPts val="0"/>
              </a:spcAft>
              <a:buNone/>
            </a:pPr>
            <a:r>
              <a:rPr lang="en-GB" sz="1200"/>
              <a:t>		escreva (</a:t>
            </a:r>
            <a:r>
              <a:rPr lang="en-GB" sz="1200" b="1">
                <a:solidFill>
                  <a:srgbClr val="F1C232"/>
                </a:solidFill>
              </a:rPr>
              <a:t>"Booom!\n"</a:t>
            </a:r>
            <a:r>
              <a:rPr lang="en-GB" sz="1200"/>
              <a:t>)</a:t>
            </a:r>
            <a:endParaRPr sz="1200"/>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a:t>
            </a:r>
            <a:endParaRPr sz="1200"/>
          </a:p>
          <a:p>
            <a:pPr marL="457200" lvl="0" indent="0" algn="l" rtl="0">
              <a:spcBef>
                <a:spcPts val="0"/>
              </a:spcBef>
              <a:spcAft>
                <a:spcPts val="1600"/>
              </a:spcAft>
              <a:buNone/>
            </a:pPr>
            <a:endParaRPr b="1"/>
          </a:p>
        </p:txBody>
      </p:sp>
      <p:pic>
        <p:nvPicPr>
          <p:cNvPr id="445" name="Google Shape;445;p55"/>
          <p:cNvPicPr preferRelativeResize="0"/>
          <p:nvPr/>
        </p:nvPicPr>
        <p:blipFill>
          <a:blip r:embed="rId3"/>
          <a:stretch>
            <a:fillRect/>
          </a:stretch>
        </p:blipFill>
        <p:spPr>
          <a:xfrm>
            <a:off x="6798170" y="3115425"/>
            <a:ext cx="1977200" cy="1971525"/>
          </a:xfrm>
          <a:prstGeom prst="rect">
            <a:avLst/>
          </a:prstGeom>
          <a:noFill/>
          <a:ln>
            <a:noFill/>
          </a:ln>
        </p:spPr>
      </p:pic>
      <p:cxnSp>
        <p:nvCxnSpPr>
          <p:cNvPr id="446" name="Google Shape;446;p55"/>
          <p:cNvCxnSpPr/>
          <p:nvPr/>
        </p:nvCxnSpPr>
        <p:spPr>
          <a:xfrm rot="10800000" flipH="1">
            <a:off x="3689900" y="2078150"/>
            <a:ext cx="640500" cy="599700"/>
          </a:xfrm>
          <a:prstGeom prst="bentConnector3">
            <a:avLst>
              <a:gd name="adj1" fmla="val 50000"/>
            </a:avLst>
          </a:prstGeom>
          <a:noFill/>
          <a:ln w="19050" cap="flat" cmpd="sng">
            <a:solidFill>
              <a:schemeClr val="dk2"/>
            </a:solidFill>
            <a:prstDash val="solid"/>
            <a:round/>
            <a:headEnd type="stealth" w="med" len="med"/>
            <a:tailEnd type="triangle" w="med" len="med"/>
          </a:ln>
        </p:spPr>
      </p:cxnSp>
      <p:sp>
        <p:nvSpPr>
          <p:cNvPr id="447" name="Google Shape;447;p55"/>
          <p:cNvSpPr/>
          <p:nvPr/>
        </p:nvSpPr>
        <p:spPr>
          <a:xfrm>
            <a:off x="4432025" y="1549675"/>
            <a:ext cx="2114208" cy="1128168"/>
          </a:xfrm>
          <a:prstGeom prst="cloud">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GB" sz="1200"/>
              <a:t>Enquanto contador maior que zero, não explode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5"/>
          <p:cNvSpPr txBox="1">
            <a:spLocks noGrp="1"/>
          </p:cNvSpPr>
          <p:nvPr>
            <p:ph type="title"/>
          </p:nvPr>
        </p:nvSpPr>
        <p:spPr>
          <a:xfrm>
            <a:off x="311700" y="3332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t>Outro exemplo</a:t>
            </a:r>
          </a:p>
        </p:txBody>
      </p:sp>
      <p:sp>
        <p:nvSpPr>
          <p:cNvPr id="2" name="Caixa de Texto 1"/>
          <p:cNvSpPr txBox="1"/>
          <p:nvPr/>
        </p:nvSpPr>
        <p:spPr>
          <a:xfrm>
            <a:off x="311785" y="710565"/>
            <a:ext cx="7857490" cy="275590"/>
          </a:xfrm>
          <a:prstGeom prst="rect">
            <a:avLst/>
          </a:prstGeom>
          <a:noFill/>
        </p:spPr>
        <p:txBody>
          <a:bodyPr wrap="square" rtlCol="0" anchor="t">
            <a:spAutoFit/>
          </a:bodyPr>
          <a:lstStyle/>
          <a:p>
            <a:r>
              <a:rPr lang="pt-BR" altLang="en-US" sz="1200"/>
              <a:t>Faça um programa usando o enquanto que escreva na tela números de 1 a 100.</a:t>
            </a:r>
          </a:p>
        </p:txBody>
      </p:sp>
      <p:pic>
        <p:nvPicPr>
          <p:cNvPr id="3" name="Imagem 2"/>
          <p:cNvPicPr>
            <a:picLocks noChangeAspect="1"/>
          </p:cNvPicPr>
          <p:nvPr/>
        </p:nvPicPr>
        <p:blipFill>
          <a:blip r:embed="rId3"/>
          <a:stretch>
            <a:fillRect/>
          </a:stretch>
        </p:blipFill>
        <p:spPr>
          <a:xfrm>
            <a:off x="1256297" y="937260"/>
            <a:ext cx="2227421" cy="1979930"/>
          </a:xfrm>
          <a:prstGeom prst="rect">
            <a:avLst/>
          </a:prstGeom>
        </p:spPr>
      </p:pic>
      <p:sp>
        <p:nvSpPr>
          <p:cNvPr id="4" name="Caixa de Texto 3"/>
          <p:cNvSpPr txBox="1"/>
          <p:nvPr/>
        </p:nvSpPr>
        <p:spPr>
          <a:xfrm>
            <a:off x="438785" y="2868295"/>
            <a:ext cx="7857490" cy="275590"/>
          </a:xfrm>
          <a:prstGeom prst="rect">
            <a:avLst/>
          </a:prstGeom>
          <a:noFill/>
        </p:spPr>
        <p:txBody>
          <a:bodyPr wrap="square" rtlCol="0" anchor="t">
            <a:spAutoFit/>
          </a:bodyPr>
          <a:lstStyle/>
          <a:p>
            <a:r>
              <a:rPr lang="pt-BR" altLang="en-US" sz="1200"/>
              <a:t>Faça o mesmo exercício usando o para.</a:t>
            </a:r>
          </a:p>
        </p:txBody>
      </p:sp>
      <p:pic>
        <p:nvPicPr>
          <p:cNvPr id="5" name="Imagem 4"/>
          <p:cNvPicPr>
            <a:picLocks noChangeAspect="1"/>
          </p:cNvPicPr>
          <p:nvPr/>
        </p:nvPicPr>
        <p:blipFill>
          <a:blip r:embed="rId4"/>
          <a:stretch>
            <a:fillRect/>
          </a:stretch>
        </p:blipFill>
        <p:spPr>
          <a:xfrm>
            <a:off x="577215" y="3201035"/>
            <a:ext cx="4023995" cy="1812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445135"/>
            <a:ext cx="8520430" cy="1028700"/>
          </a:xfrm>
        </p:spPr>
        <p:txBody>
          <a:bodyPr/>
          <a:lstStyle/>
          <a:p>
            <a:pPr>
              <a:lnSpc>
                <a:spcPct val="120000"/>
              </a:lnSpc>
            </a:pPr>
            <a:r>
              <a:rPr lang="pt-BR" altLang="en-US" sz="1800" b="1"/>
              <a:t>Teste de Mesa</a:t>
            </a:r>
            <a:br>
              <a:rPr lang="pt-BR" altLang="en-US" sz="1800" b="1"/>
            </a:br>
            <a:r>
              <a:rPr lang="pt-BR" altLang="en-US" sz="1200"/>
              <a:t>É uma simulação em papel de como será o processamento e resultado do algoritmo.</a:t>
            </a:r>
          </a:p>
        </p:txBody>
      </p:sp>
      <p:sp>
        <p:nvSpPr>
          <p:cNvPr id="5" name="Caixa de Texto 4"/>
          <p:cNvSpPr txBox="1"/>
          <p:nvPr/>
        </p:nvSpPr>
        <p:spPr>
          <a:xfrm>
            <a:off x="4347845" y="1400175"/>
            <a:ext cx="336550" cy="583565"/>
          </a:xfrm>
          <a:prstGeom prst="rect">
            <a:avLst/>
          </a:prstGeom>
          <a:noFill/>
          <a:ln>
            <a:solidFill>
              <a:schemeClr val="tx1"/>
            </a:solidFill>
          </a:ln>
        </p:spPr>
        <p:txBody>
          <a:bodyPr wrap="square" rtlCol="0">
            <a:spAutoFit/>
          </a:bodyPr>
          <a:lstStyle/>
          <a:p>
            <a:r>
              <a:rPr lang="pt-BR" altLang="en-US" sz="800"/>
              <a:t>4</a:t>
            </a:r>
          </a:p>
          <a:p>
            <a:r>
              <a:rPr lang="pt-BR" altLang="en-US" sz="800"/>
              <a:t>3</a:t>
            </a:r>
          </a:p>
          <a:p>
            <a:r>
              <a:rPr lang="pt-BR" altLang="en-US" sz="800"/>
              <a:t>2</a:t>
            </a:r>
          </a:p>
          <a:p>
            <a:r>
              <a:rPr lang="pt-BR" altLang="en-US" sz="800"/>
              <a:t>1</a:t>
            </a:r>
          </a:p>
        </p:txBody>
      </p:sp>
      <p:sp>
        <p:nvSpPr>
          <p:cNvPr id="6" name="Caixa de Texto 5"/>
          <p:cNvSpPr txBox="1"/>
          <p:nvPr/>
        </p:nvSpPr>
        <p:spPr>
          <a:xfrm>
            <a:off x="5250180" y="1400175"/>
            <a:ext cx="330835" cy="583565"/>
          </a:xfrm>
          <a:prstGeom prst="rect">
            <a:avLst/>
          </a:prstGeom>
          <a:noFill/>
          <a:ln>
            <a:solidFill>
              <a:schemeClr val="tx1"/>
            </a:solidFill>
          </a:ln>
        </p:spPr>
        <p:txBody>
          <a:bodyPr wrap="square" rtlCol="0">
            <a:spAutoFit/>
          </a:bodyPr>
          <a:lstStyle/>
          <a:p>
            <a:r>
              <a:rPr lang="pt-BR" altLang="en-US" sz="800"/>
              <a:t>0</a:t>
            </a:r>
          </a:p>
          <a:p>
            <a:r>
              <a:rPr lang="pt-BR" altLang="en-US" sz="800"/>
              <a:t>3</a:t>
            </a:r>
          </a:p>
          <a:p>
            <a:r>
              <a:rPr lang="pt-BR" altLang="en-US" sz="800"/>
              <a:t>5</a:t>
            </a:r>
          </a:p>
          <a:p>
            <a:r>
              <a:rPr lang="pt-BR" altLang="en-US" sz="800"/>
              <a:t>6</a:t>
            </a:r>
          </a:p>
        </p:txBody>
      </p:sp>
      <p:sp>
        <p:nvSpPr>
          <p:cNvPr id="8" name="Caixa de Texto 7"/>
          <p:cNvSpPr txBox="1"/>
          <p:nvPr/>
        </p:nvSpPr>
        <p:spPr>
          <a:xfrm>
            <a:off x="4354830" y="1945640"/>
            <a:ext cx="253365" cy="245110"/>
          </a:xfrm>
          <a:prstGeom prst="rect">
            <a:avLst/>
          </a:prstGeom>
          <a:noFill/>
        </p:spPr>
        <p:txBody>
          <a:bodyPr wrap="none" rtlCol="0" anchor="t">
            <a:spAutoFit/>
          </a:bodyPr>
          <a:lstStyle/>
          <a:p>
            <a:r>
              <a:rPr lang="pt-BR" altLang="en-US" sz="1000">
                <a:sym typeface="+mn-ea"/>
              </a:rPr>
              <a:t>a</a:t>
            </a:r>
          </a:p>
        </p:txBody>
      </p:sp>
      <p:sp>
        <p:nvSpPr>
          <p:cNvPr id="9" name="Caixa de Texto 8"/>
          <p:cNvSpPr txBox="1"/>
          <p:nvPr/>
        </p:nvSpPr>
        <p:spPr>
          <a:xfrm>
            <a:off x="5274310" y="1943100"/>
            <a:ext cx="253365" cy="245110"/>
          </a:xfrm>
          <a:prstGeom prst="rect">
            <a:avLst/>
          </a:prstGeom>
          <a:noFill/>
        </p:spPr>
        <p:txBody>
          <a:bodyPr wrap="none" rtlCol="0" anchor="t">
            <a:spAutoFit/>
          </a:bodyPr>
          <a:lstStyle/>
          <a:p>
            <a:r>
              <a:rPr lang="pt-BR" altLang="en-US" sz="1000">
                <a:sym typeface="+mn-ea"/>
              </a:rPr>
              <a:t>b</a:t>
            </a:r>
          </a:p>
        </p:txBody>
      </p:sp>
      <p:sp>
        <p:nvSpPr>
          <p:cNvPr id="10" name="Caixa de Texto 9"/>
          <p:cNvSpPr txBox="1"/>
          <p:nvPr/>
        </p:nvSpPr>
        <p:spPr>
          <a:xfrm>
            <a:off x="4483735" y="3138170"/>
            <a:ext cx="909955" cy="245110"/>
          </a:xfrm>
          <a:prstGeom prst="rect">
            <a:avLst/>
          </a:prstGeom>
          <a:noFill/>
        </p:spPr>
        <p:txBody>
          <a:bodyPr wrap="none" rtlCol="0" anchor="t">
            <a:spAutoFit/>
          </a:bodyPr>
          <a:lstStyle/>
          <a:p>
            <a:r>
              <a:rPr lang="pt-BR" altLang="en-US" sz="1000">
                <a:sym typeface="+mn-ea"/>
              </a:rPr>
              <a:t>saída na tela</a:t>
            </a:r>
            <a:endParaRPr lang="pt-BR" altLang="en-US" sz="1000"/>
          </a:p>
        </p:txBody>
      </p:sp>
      <p:pic>
        <p:nvPicPr>
          <p:cNvPr id="14" name="Imagem 13"/>
          <p:cNvPicPr>
            <a:picLocks noChangeAspect="1"/>
          </p:cNvPicPr>
          <p:nvPr/>
        </p:nvPicPr>
        <p:blipFill>
          <a:blip r:embed="rId2"/>
          <a:stretch>
            <a:fillRect/>
          </a:stretch>
        </p:blipFill>
        <p:spPr>
          <a:xfrm>
            <a:off x="467995" y="1250315"/>
            <a:ext cx="2804160" cy="2194560"/>
          </a:xfrm>
          <a:prstGeom prst="rect">
            <a:avLst/>
          </a:prstGeom>
        </p:spPr>
      </p:pic>
      <p:pic>
        <p:nvPicPr>
          <p:cNvPr id="15" name="Imagem 14"/>
          <p:cNvPicPr>
            <a:picLocks noChangeAspect="1"/>
          </p:cNvPicPr>
          <p:nvPr/>
        </p:nvPicPr>
        <p:blipFill>
          <a:blip r:embed="rId3"/>
          <a:stretch>
            <a:fillRect/>
          </a:stretch>
        </p:blipFill>
        <p:spPr>
          <a:xfrm>
            <a:off x="5630545" y="2571750"/>
            <a:ext cx="843280" cy="1953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445135"/>
            <a:ext cx="8520430" cy="1028700"/>
          </a:xfrm>
        </p:spPr>
        <p:txBody>
          <a:bodyPr/>
          <a:lstStyle/>
          <a:p>
            <a:pPr>
              <a:lnSpc>
                <a:spcPct val="120000"/>
              </a:lnSpc>
            </a:pPr>
            <a:r>
              <a:rPr lang="pt-BR" altLang="en-US" sz="1800" b="1"/>
              <a:t>Debug</a:t>
            </a:r>
          </a:p>
        </p:txBody>
      </p:sp>
      <p:sp>
        <p:nvSpPr>
          <p:cNvPr id="7" name="Caixa de Texto 6"/>
          <p:cNvSpPr txBox="1"/>
          <p:nvPr/>
        </p:nvSpPr>
        <p:spPr>
          <a:xfrm>
            <a:off x="377190" y="1032510"/>
            <a:ext cx="8454390" cy="460375"/>
          </a:xfrm>
          <a:prstGeom prst="rect">
            <a:avLst/>
          </a:prstGeom>
          <a:noFill/>
        </p:spPr>
        <p:txBody>
          <a:bodyPr wrap="square" rtlCol="0" anchor="t">
            <a:spAutoFit/>
          </a:bodyPr>
          <a:lstStyle/>
          <a:p>
            <a:pPr algn="just"/>
            <a:r>
              <a:rPr lang="pt-BR" altLang="en-US" sz="1200"/>
              <a:t>Permite a execução do programa em passos onde podemos verificar o resultado de variáveis em tempo real facilitando a descoberta de erros no código.</a:t>
            </a:r>
          </a:p>
        </p:txBody>
      </p:sp>
      <p:sp>
        <p:nvSpPr>
          <p:cNvPr id="11" name="Caixa de Texto 10"/>
          <p:cNvSpPr txBox="1"/>
          <p:nvPr/>
        </p:nvSpPr>
        <p:spPr>
          <a:xfrm>
            <a:off x="439420" y="1631950"/>
            <a:ext cx="4545330" cy="275590"/>
          </a:xfrm>
          <a:prstGeom prst="rect">
            <a:avLst/>
          </a:prstGeom>
          <a:noFill/>
        </p:spPr>
        <p:txBody>
          <a:bodyPr wrap="square" rtlCol="0" anchor="t">
            <a:spAutoFit/>
          </a:bodyPr>
          <a:lstStyle/>
          <a:p>
            <a:pPr algn="just"/>
            <a:r>
              <a:rPr lang="pt-BR" altLang="en-US" sz="1200"/>
              <a:t>Podemos indicar um ponto de parada ao iniciar o Debug</a:t>
            </a:r>
          </a:p>
        </p:txBody>
      </p:sp>
      <p:graphicFrame>
        <p:nvGraphicFramePr>
          <p:cNvPr id="12" name="Objeto 11"/>
          <p:cNvGraphicFramePr/>
          <p:nvPr/>
        </p:nvGraphicFramePr>
        <p:xfrm>
          <a:off x="576580" y="2155825"/>
          <a:ext cx="3370580" cy="2143125"/>
        </p:xfrm>
        <a:graphic>
          <a:graphicData uri="http://schemas.openxmlformats.org/presentationml/2006/ole">
            <mc:AlternateContent xmlns:mc="http://schemas.openxmlformats.org/markup-compatibility/2006">
              <mc:Choice xmlns:v="urn:schemas-microsoft-com:vml" Requires="v">
                <p:oleObj r:id="rId2" imgW="3368040" imgH="2141220" progId="Paint.Picture">
                  <p:embed/>
                </p:oleObj>
              </mc:Choice>
              <mc:Fallback>
                <p:oleObj r:id="rId2" imgW="3368040" imgH="2141220" progId="Paint.Picture">
                  <p:embed/>
                  <p:pic>
                    <p:nvPicPr>
                      <p:cNvPr id="0" name="Imagem 12"/>
                      <p:cNvPicPr/>
                      <p:nvPr/>
                    </p:nvPicPr>
                    <p:blipFill>
                      <a:blip r:embed="rId3"/>
                      <a:stretch>
                        <a:fillRect/>
                      </a:stretch>
                    </p:blipFill>
                    <p:spPr>
                      <a:xfrm>
                        <a:off x="576580" y="2155825"/>
                        <a:ext cx="3370580" cy="214312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445135"/>
            <a:ext cx="8520430" cy="1028700"/>
          </a:xfrm>
        </p:spPr>
        <p:txBody>
          <a:bodyPr/>
          <a:lstStyle/>
          <a:p>
            <a:pPr>
              <a:lnSpc>
                <a:spcPct val="120000"/>
              </a:lnSpc>
            </a:pPr>
            <a:r>
              <a:rPr lang="pt-BR" altLang="en-US" sz="1800" b="1"/>
              <a:t>Teste de Mesa</a:t>
            </a:r>
            <a:endParaRPr lang="pt-BR" altLang="en-US" sz="1200"/>
          </a:p>
        </p:txBody>
      </p:sp>
      <p:sp>
        <p:nvSpPr>
          <p:cNvPr id="5" name="Caixa de Texto 4"/>
          <p:cNvSpPr txBox="1"/>
          <p:nvPr/>
        </p:nvSpPr>
        <p:spPr>
          <a:xfrm>
            <a:off x="4347845" y="1400175"/>
            <a:ext cx="336550" cy="213995"/>
          </a:xfrm>
          <a:prstGeom prst="rect">
            <a:avLst/>
          </a:prstGeom>
          <a:noFill/>
          <a:ln>
            <a:solidFill>
              <a:schemeClr val="tx1"/>
            </a:solidFill>
          </a:ln>
        </p:spPr>
        <p:txBody>
          <a:bodyPr wrap="square" rtlCol="0">
            <a:spAutoFit/>
          </a:bodyPr>
          <a:lstStyle/>
          <a:p>
            <a:r>
              <a:rPr lang="pt-BR" altLang="en-US" sz="800"/>
              <a:t>4</a:t>
            </a:r>
          </a:p>
        </p:txBody>
      </p:sp>
      <p:sp>
        <p:nvSpPr>
          <p:cNvPr id="6" name="Caixa de Texto 5"/>
          <p:cNvSpPr txBox="1"/>
          <p:nvPr/>
        </p:nvSpPr>
        <p:spPr>
          <a:xfrm>
            <a:off x="5250180" y="1400175"/>
            <a:ext cx="330835" cy="460375"/>
          </a:xfrm>
          <a:prstGeom prst="rect">
            <a:avLst/>
          </a:prstGeom>
          <a:noFill/>
          <a:ln>
            <a:solidFill>
              <a:schemeClr val="tx1"/>
            </a:solidFill>
          </a:ln>
        </p:spPr>
        <p:txBody>
          <a:bodyPr wrap="square" rtlCol="0">
            <a:spAutoFit/>
          </a:bodyPr>
          <a:lstStyle/>
          <a:p>
            <a:r>
              <a:rPr lang="pt-BR" altLang="en-US" sz="800"/>
              <a:t>2</a:t>
            </a:r>
          </a:p>
          <a:p>
            <a:r>
              <a:rPr lang="pt-BR" altLang="en-US" sz="800"/>
              <a:t>4</a:t>
            </a:r>
          </a:p>
          <a:p>
            <a:r>
              <a:rPr lang="pt-BR" altLang="en-US" sz="800"/>
              <a:t>12</a:t>
            </a:r>
          </a:p>
        </p:txBody>
      </p:sp>
      <p:sp>
        <p:nvSpPr>
          <p:cNvPr id="8" name="Caixa de Texto 7"/>
          <p:cNvSpPr txBox="1"/>
          <p:nvPr/>
        </p:nvSpPr>
        <p:spPr>
          <a:xfrm>
            <a:off x="4362450" y="1572260"/>
            <a:ext cx="253365" cy="245110"/>
          </a:xfrm>
          <a:prstGeom prst="rect">
            <a:avLst/>
          </a:prstGeom>
          <a:noFill/>
        </p:spPr>
        <p:txBody>
          <a:bodyPr wrap="none" rtlCol="0" anchor="t">
            <a:spAutoFit/>
          </a:bodyPr>
          <a:lstStyle/>
          <a:p>
            <a:r>
              <a:rPr lang="pt-BR" altLang="en-US" sz="1000">
                <a:sym typeface="+mn-ea"/>
              </a:rPr>
              <a:t>a</a:t>
            </a:r>
          </a:p>
        </p:txBody>
      </p:sp>
      <p:sp>
        <p:nvSpPr>
          <p:cNvPr id="9" name="Caixa de Texto 8"/>
          <p:cNvSpPr txBox="1"/>
          <p:nvPr/>
        </p:nvSpPr>
        <p:spPr>
          <a:xfrm>
            <a:off x="5274310" y="1828800"/>
            <a:ext cx="253365" cy="245110"/>
          </a:xfrm>
          <a:prstGeom prst="rect">
            <a:avLst/>
          </a:prstGeom>
          <a:noFill/>
        </p:spPr>
        <p:txBody>
          <a:bodyPr wrap="none" rtlCol="0" anchor="t">
            <a:spAutoFit/>
          </a:bodyPr>
          <a:lstStyle/>
          <a:p>
            <a:r>
              <a:rPr lang="pt-BR" altLang="en-US" sz="1000">
                <a:sym typeface="+mn-ea"/>
              </a:rPr>
              <a:t>b</a:t>
            </a:r>
          </a:p>
        </p:txBody>
      </p:sp>
      <p:sp>
        <p:nvSpPr>
          <p:cNvPr id="10" name="Caixa de Texto 9"/>
          <p:cNvSpPr txBox="1"/>
          <p:nvPr/>
        </p:nvSpPr>
        <p:spPr>
          <a:xfrm>
            <a:off x="4483735" y="3138170"/>
            <a:ext cx="909955" cy="245110"/>
          </a:xfrm>
          <a:prstGeom prst="rect">
            <a:avLst/>
          </a:prstGeom>
          <a:noFill/>
        </p:spPr>
        <p:txBody>
          <a:bodyPr wrap="none" rtlCol="0" anchor="t">
            <a:spAutoFit/>
          </a:bodyPr>
          <a:lstStyle/>
          <a:p>
            <a:r>
              <a:rPr lang="pt-BR" altLang="en-US" sz="1000">
                <a:sym typeface="+mn-ea"/>
              </a:rPr>
              <a:t>saída na tela</a:t>
            </a:r>
            <a:endParaRPr lang="pt-BR" altLang="en-US" sz="1000"/>
          </a:p>
        </p:txBody>
      </p:sp>
      <p:pic>
        <p:nvPicPr>
          <p:cNvPr id="3" name="Imagem 2"/>
          <p:cNvPicPr>
            <a:picLocks noChangeAspect="1"/>
          </p:cNvPicPr>
          <p:nvPr/>
        </p:nvPicPr>
        <p:blipFill>
          <a:blip r:embed="rId2"/>
          <a:stretch>
            <a:fillRect/>
          </a:stretch>
        </p:blipFill>
        <p:spPr>
          <a:xfrm>
            <a:off x="168910" y="1137285"/>
            <a:ext cx="4178935" cy="3032125"/>
          </a:xfrm>
          <a:prstGeom prst="rect">
            <a:avLst/>
          </a:prstGeom>
        </p:spPr>
      </p:pic>
      <p:pic>
        <p:nvPicPr>
          <p:cNvPr id="4" name="Imagem 3"/>
          <p:cNvPicPr>
            <a:picLocks noChangeAspect="1"/>
          </p:cNvPicPr>
          <p:nvPr/>
        </p:nvPicPr>
        <p:blipFill>
          <a:blip r:embed="rId3"/>
          <a:stretch>
            <a:fillRect/>
          </a:stretch>
        </p:blipFill>
        <p:spPr>
          <a:xfrm>
            <a:off x="4773295" y="2619375"/>
            <a:ext cx="220980" cy="46482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1207</Words>
  <Application>Microsoft Office PowerPoint</Application>
  <PresentationFormat>Apresentação na tela (16:9)</PresentationFormat>
  <Paragraphs>178</Paragraphs>
  <Slides>19</Slides>
  <Notes>8</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19</vt:i4>
      </vt:variant>
    </vt:vector>
  </HeadingPairs>
  <TitlesOfParts>
    <vt:vector size="25" baseType="lpstr">
      <vt:lpstr>Trebuchet MS</vt:lpstr>
      <vt:lpstr>Comic Sans MS</vt:lpstr>
      <vt:lpstr>Arial</vt:lpstr>
      <vt:lpstr>Comfortaa</vt:lpstr>
      <vt:lpstr>Simple Light</vt:lpstr>
      <vt:lpstr>Paintbrush Picture</vt:lpstr>
      <vt:lpstr>Apresentação do PowerPoint</vt:lpstr>
      <vt:lpstr>Apresentação do PowerPoint</vt:lpstr>
      <vt:lpstr>Enquanto isso...</vt:lpstr>
      <vt:lpstr>Laços de repetição</vt:lpstr>
      <vt:lpstr>Outro exemplo</vt:lpstr>
      <vt:lpstr>Outro exemplo</vt:lpstr>
      <vt:lpstr>Teste de Mesa É uma simulação em papel de como será o processamento e resultado do algoritmo.</vt:lpstr>
      <vt:lpstr>Debug</vt:lpstr>
      <vt:lpstr>Teste de Mesa</vt:lpstr>
      <vt:lpstr>Exercício</vt:lpstr>
      <vt:lpstr>Apresentação do PowerPoint</vt:lpstr>
      <vt:lpstr>Apresentação do PowerPoint</vt:lpstr>
      <vt:lpstr>Tabuada usando laços de repetição</vt:lpstr>
      <vt:lpstr>Apresentação do PowerPoint</vt:lpstr>
      <vt:lpstr>Sobre laços de repetição</vt:lpstr>
      <vt:lpstr>Exercícios</vt:lpstr>
      <vt:lpstr>Apresentação do PowerPoint</vt:lpstr>
      <vt:lpstr>Exercício</vt:lpstr>
      <vt:lpstr>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de Programação</dc:title>
  <dc:creator/>
  <cp:lastModifiedBy>Roni Schanuel</cp:lastModifiedBy>
  <cp:revision>58</cp:revision>
  <dcterms:created xsi:type="dcterms:W3CDTF">2021-12-28T02:59:00Z</dcterms:created>
  <dcterms:modified xsi:type="dcterms:W3CDTF">2024-08-07T13:06:44Z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42BFBD9998564DC2BF5F44098F81BFF4</vt:lpwstr>
  </property>
  <property fmtid="{D5CDD505-2E9C-101B-9397-08002B2CF9AE}" pid="3" name="KSOProductBuildVer">
    <vt:lpwstr>1046-11.2.0.11513</vt:lpwstr>
  </property>
  <property fmtid="{D5CDD505-2E9C-101B-9397-08002B2CF9AE}" pid="4" name="MSIP_Label_5c88f678-0b6e-4995-8ab3-bcc8062be905_Enabled">
    <vt:lpwstr>true</vt:lpwstr>
  </property>
  <property fmtid="{D5CDD505-2E9C-101B-9397-08002B2CF9AE}" pid="5" name="MSIP_Label_5c88f678-0b6e-4995-8ab3-bcc8062be905_SetDate">
    <vt:lpwstr>2024-08-07T11:47:23Z</vt:lpwstr>
  </property>
  <property fmtid="{D5CDD505-2E9C-101B-9397-08002B2CF9AE}" pid="6" name="MSIP_Label_5c88f678-0b6e-4995-8ab3-bcc8062be905_Method">
    <vt:lpwstr>Standard</vt:lpwstr>
  </property>
  <property fmtid="{D5CDD505-2E9C-101B-9397-08002B2CF9AE}" pid="7" name="MSIP_Label_5c88f678-0b6e-4995-8ab3-bcc8062be905_Name">
    <vt:lpwstr>Ostensivo</vt:lpwstr>
  </property>
  <property fmtid="{D5CDD505-2E9C-101B-9397-08002B2CF9AE}" pid="8" name="MSIP_Label_5c88f678-0b6e-4995-8ab3-bcc8062be905_SiteId">
    <vt:lpwstr>d0c698d4-e4ea-4ee9-a79d-f2d7a78399c8</vt:lpwstr>
  </property>
  <property fmtid="{D5CDD505-2E9C-101B-9397-08002B2CF9AE}" pid="9" name="MSIP_Label_5c88f678-0b6e-4995-8ab3-bcc8062be905_ActionId">
    <vt:lpwstr>6caeee70-aa15-43dc-9dfd-1a4aa57d7001</vt:lpwstr>
  </property>
  <property fmtid="{D5CDD505-2E9C-101B-9397-08002B2CF9AE}" pid="10" name="MSIP_Label_5c88f678-0b6e-4995-8ab3-bcc8062be905_ContentBits">
    <vt:lpwstr>0</vt:lpwstr>
  </property>
</Properties>
</file>