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804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746" r:id="rId21"/>
    <p:sldId id="758" r:id="rId22"/>
    <p:sldId id="756" r:id="rId23"/>
    <p:sldId id="759" r:id="rId24"/>
    <p:sldId id="757" r:id="rId25"/>
    <p:sldId id="771" r:id="rId26"/>
    <p:sldId id="772" r:id="rId27"/>
    <p:sldId id="773" r:id="rId28"/>
    <p:sldId id="774" r:id="rId29"/>
    <p:sldId id="803" r:id="rId30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uiza Pereira de Aguiar" initials="MLPd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A9EED3D-5D09-4842-A65A-A8A581937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743A-9937-4BF9-BEC7-FA48D198D6CC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180f2401b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180f2401b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80f2401b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80f2401b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180f2401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7180f2401b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80f2401b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80f2401b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180f2401b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180f2401b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7180f2401b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7180f2401b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7180f2401b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7180f2401b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180f2401b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7180f2401b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7180f2401b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7180f2401b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80f2401b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80f2401b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7180f2401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7180f2401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 Ciência da computação, uma estrutura de dados é um modo particular de armazenamento e organização de dados em um computador de modo que possam ser usados de maneira eficiente.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 olharmos pro mundo real, muitas estruturas seguem o mesmo padrão de como organizamos objetos/produtos. 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80f2401b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80f2401b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80f2401b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80f2401b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180f2401b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180f2401b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 seja, dados precisam de interpretação para se tornarem informação.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7180f2401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7180f2401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 seja, dados precisam de interpretação para se tornarem informação.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7180f2401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7180f2401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180f2401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180f2401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7180f2401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7180f2401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80f2401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80f2401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7180f2401b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7180f2401b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Exemplificar o que é um vetor.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365" cy="51435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035">
              <a:defRPr/>
            </a:pPr>
            <a:endParaRPr lang="en-US" sz="1195" dirty="0"/>
          </a:p>
        </p:txBody>
      </p:sp>
      <p:pic>
        <p:nvPicPr>
          <p:cNvPr id="3075" name="Picture 1" descr="LOGO_SENAI_BRANC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06" y="4186396"/>
            <a:ext cx="1532334" cy="66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81" y="1500188"/>
            <a:ext cx="2238375" cy="17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216246" y="433023"/>
            <a:ext cx="356439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Lógica de Programação</a:t>
            </a:r>
          </a:p>
        </p:txBody>
      </p:sp>
      <p:sp>
        <p:nvSpPr>
          <p:cNvPr id="16" name="Google Shape;113;p13"/>
          <p:cNvSpPr txBox="1"/>
          <p:nvPr/>
        </p:nvSpPr>
        <p:spPr>
          <a:xfrm>
            <a:off x="4270375" y="2616835"/>
            <a:ext cx="4518660" cy="492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/>
            <a:r>
              <a:rPr lang="pt-BR" altLang="en-GB" sz="1200" b="1" dirty="0"/>
              <a:t>Vetores </a:t>
            </a:r>
          </a:p>
          <a:p>
            <a:pPr algn="r"/>
            <a:endParaRPr lang="pt-BR" altLang="en-GB" sz="1200" b="1" dirty="0"/>
          </a:p>
          <a:p>
            <a:pPr algn="r"/>
            <a:endParaRPr lang="pt-BR" altLang="en-GB" sz="1200" dirty="0"/>
          </a:p>
          <a:p>
            <a:pPr algn="r"/>
            <a:endParaRPr lang="pt-BR" altLang="en-GB" sz="1200" dirty="0"/>
          </a:p>
          <a:p>
            <a:pPr algn="r"/>
            <a:endParaRPr lang="pt-BR" altLang="en-GB" sz="1200" dirty="0"/>
          </a:p>
          <a:p>
            <a:pPr algn="r"/>
            <a:r>
              <a:rPr lang="pt-BR" altLang="en-GB" sz="1200" b="1" dirty="0"/>
              <a:t>Roni Schanuel</a:t>
            </a:r>
          </a:p>
          <a:p>
            <a:pPr algn="r"/>
            <a:r>
              <a:rPr lang="pt-BR" altLang="en-GB" sz="1200" b="1" dirty="0"/>
              <a:t>09-08-2024</a:t>
            </a:r>
          </a:p>
          <a:p>
            <a:pPr algn="r"/>
            <a:endParaRPr lang="pt-BR" altLang="en-GB" sz="1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</a:p>
        </p:txBody>
      </p:sp>
      <p:pic>
        <p:nvPicPr>
          <p:cNvPr id="684" name="Google Shape;684;p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3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86" name="Google Shape;686;p83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</a:p>
        </p:txBody>
      </p:sp>
      <p:pic>
        <p:nvPicPr>
          <p:cNvPr id="692" name="Google Shape;692;p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4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minhaEstante[11];</a:t>
            </a:r>
          </a:p>
        </p:txBody>
      </p:sp>
      <p:graphicFrame>
        <p:nvGraphicFramePr>
          <p:cNvPr id="694" name="Google Shape;694;p84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</a:p>
        </p:txBody>
      </p:sp>
      <p:pic>
        <p:nvPicPr>
          <p:cNvPr id="700" name="Google Shape;700;p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85"/>
          <p:cNvSpPr txBox="1"/>
          <p:nvPr/>
        </p:nvSpPr>
        <p:spPr>
          <a:xfrm>
            <a:off x="5987925" y="1428750"/>
            <a:ext cx="20532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</a:t>
            </a:r>
          </a:p>
        </p:txBody>
      </p:sp>
      <p:graphicFrame>
        <p:nvGraphicFramePr>
          <p:cNvPr id="702" name="Google Shape;702;p85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3" name="Google Shape;703;p85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4" name="Google Shape;704;p85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5" name="Google Shape;705;p85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</a:p>
        </p:txBody>
      </p:sp>
      <p:pic>
        <p:nvPicPr>
          <p:cNvPr id="711" name="Google Shape;711;p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86"/>
          <p:cNvSpPr txBox="1"/>
          <p:nvPr/>
        </p:nvSpPr>
        <p:spPr>
          <a:xfrm>
            <a:off x="5987925" y="1428750"/>
            <a:ext cx="20532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</a:t>
            </a:r>
          </a:p>
        </p:txBody>
      </p:sp>
      <p:graphicFrame>
        <p:nvGraphicFramePr>
          <p:cNvPr id="713" name="Google Shape;713;p86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4" name="Google Shape;714;p86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5" name="Google Shape;715;p86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inteiro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6" name="Google Shape;716;p86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</a:p>
        </p:txBody>
      </p:sp>
      <p:pic>
        <p:nvPicPr>
          <p:cNvPr id="722" name="Google Shape;722;p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87"/>
          <p:cNvSpPr txBox="1"/>
          <p:nvPr/>
        </p:nvSpPr>
        <p:spPr>
          <a:xfrm>
            <a:off x="5987925" y="1428750"/>
            <a:ext cx="20532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</a:t>
            </a:r>
          </a:p>
        </p:txBody>
      </p:sp>
      <p:graphicFrame>
        <p:nvGraphicFramePr>
          <p:cNvPr id="724" name="Google Shape;724;p87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5" name="Google Shape;725;p87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6" name="Google Shape;726;p87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inteiro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meuVetor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7" name="Google Shape;727;p87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</a:p>
        </p:txBody>
      </p:sp>
      <p:pic>
        <p:nvPicPr>
          <p:cNvPr id="733" name="Google Shape;733;p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88"/>
          <p:cNvSpPr txBox="1"/>
          <p:nvPr/>
        </p:nvSpPr>
        <p:spPr>
          <a:xfrm>
            <a:off x="5987925" y="1428750"/>
            <a:ext cx="2216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minhaEstante[11];</a:t>
            </a:r>
          </a:p>
        </p:txBody>
      </p:sp>
      <p:graphicFrame>
        <p:nvGraphicFramePr>
          <p:cNvPr id="735" name="Google Shape;735;p88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6" name="Google Shape;736;p88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7" name="Google Shape;737;p88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inteiro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meuVetor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8" name="Google Shape;738;p88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</a:p>
        </p:txBody>
      </p:sp>
      <p:pic>
        <p:nvPicPr>
          <p:cNvPr id="744" name="Google Shape;744;p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89"/>
          <p:cNvSpPr txBox="1"/>
          <p:nvPr/>
        </p:nvSpPr>
        <p:spPr>
          <a:xfrm>
            <a:off x="5987925" y="1428750"/>
            <a:ext cx="23163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minhaEstante[11];</a:t>
            </a:r>
          </a:p>
        </p:txBody>
      </p:sp>
      <p:graphicFrame>
        <p:nvGraphicFramePr>
          <p:cNvPr id="746" name="Google Shape;746;p89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7" name="Google Shape;747;p89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8" name="Google Shape;748;p89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meuVetor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9" name="Google Shape;749;p89"/>
          <p:cNvSpPr txBox="1"/>
          <p:nvPr/>
        </p:nvSpPr>
        <p:spPr>
          <a:xfrm>
            <a:off x="6885000" y="3802350"/>
            <a:ext cx="1947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inteiro meuVetor[5];</a:t>
            </a:r>
          </a:p>
        </p:txBody>
      </p:sp>
      <p:sp>
        <p:nvSpPr>
          <p:cNvPr id="750" name="Google Shape;750;p89"/>
          <p:cNvSpPr txBox="1"/>
          <p:nvPr/>
        </p:nvSpPr>
        <p:spPr>
          <a:xfrm>
            <a:off x="311700" y="3305450"/>
            <a:ext cx="2406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0         1            2           3            4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</a:p>
        </p:txBody>
      </p:sp>
      <p:pic>
        <p:nvPicPr>
          <p:cNvPr id="756" name="Google Shape;756;p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90"/>
          <p:cNvSpPr txBox="1"/>
          <p:nvPr/>
        </p:nvSpPr>
        <p:spPr>
          <a:xfrm>
            <a:off x="5987925" y="1428750"/>
            <a:ext cx="2244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minhaEstante[11];</a:t>
            </a:r>
          </a:p>
        </p:txBody>
      </p:sp>
      <p:graphicFrame>
        <p:nvGraphicFramePr>
          <p:cNvPr id="758" name="Google Shape;758;p90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9" name="Google Shape;759;p90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30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40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0" name="Google Shape;760;p90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meuVetor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1" name="Google Shape;761;p90"/>
          <p:cNvSpPr txBox="1"/>
          <p:nvPr/>
        </p:nvSpPr>
        <p:spPr>
          <a:xfrm>
            <a:off x="6885000" y="3802350"/>
            <a:ext cx="1947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inteiro meuVetor[5];</a:t>
            </a:r>
          </a:p>
        </p:txBody>
      </p:sp>
      <p:sp>
        <p:nvSpPr>
          <p:cNvPr id="762" name="Google Shape;762;p90"/>
          <p:cNvSpPr txBox="1"/>
          <p:nvPr/>
        </p:nvSpPr>
        <p:spPr>
          <a:xfrm>
            <a:off x="331800" y="4183350"/>
            <a:ext cx="2244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meuVetor[0] = 30;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meuVetor[4] = 40;</a:t>
            </a:r>
          </a:p>
        </p:txBody>
      </p:sp>
      <p:sp>
        <p:nvSpPr>
          <p:cNvPr id="763" name="Google Shape;763;p90"/>
          <p:cNvSpPr txBox="1"/>
          <p:nvPr/>
        </p:nvSpPr>
        <p:spPr>
          <a:xfrm>
            <a:off x="311700" y="3305450"/>
            <a:ext cx="2406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0         1            2           3            4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</a:p>
        </p:txBody>
      </p:sp>
      <p:pic>
        <p:nvPicPr>
          <p:cNvPr id="769" name="Google Shape;769;p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91"/>
          <p:cNvSpPr txBox="1"/>
          <p:nvPr/>
        </p:nvSpPr>
        <p:spPr>
          <a:xfrm>
            <a:off x="5987925" y="1428750"/>
            <a:ext cx="2244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livros minhaEstante[11]</a:t>
            </a:r>
          </a:p>
        </p:txBody>
      </p:sp>
      <p:graphicFrame>
        <p:nvGraphicFramePr>
          <p:cNvPr id="771" name="Google Shape;771;p91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2" name="Google Shape;772;p91"/>
          <p:cNvGraphicFramePr/>
          <p:nvPr/>
        </p:nvGraphicFramePr>
        <p:xfrm>
          <a:off x="311700" y="3591000"/>
          <a:ext cx="2406125" cy="39621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4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30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</a:rPr>
                        <a:t>50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40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3" name="Google Shape;773;p91"/>
          <p:cNvGraphicFramePr/>
          <p:nvPr/>
        </p:nvGraphicFramePr>
        <p:xfrm>
          <a:off x="3086100" y="34099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meuVetor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4" name="Google Shape;774;p91"/>
          <p:cNvSpPr txBox="1"/>
          <p:nvPr/>
        </p:nvSpPr>
        <p:spPr>
          <a:xfrm>
            <a:off x="6885000" y="3802350"/>
            <a:ext cx="1947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inteiro meuVetor[5]</a:t>
            </a:r>
          </a:p>
        </p:txBody>
      </p:sp>
      <p:sp>
        <p:nvSpPr>
          <p:cNvPr id="775" name="Google Shape;775;p91"/>
          <p:cNvSpPr txBox="1"/>
          <p:nvPr/>
        </p:nvSpPr>
        <p:spPr>
          <a:xfrm>
            <a:off x="331800" y="4183350"/>
            <a:ext cx="2244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meuVetor[0] = 30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meuVetor[4] = 40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-GB">
                <a:solidFill>
                  <a:srgbClr val="0000FF"/>
                </a:solidFill>
              </a:rPr>
              <a:t>meuVetor[2] = 50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6" name="Google Shape;776;p91"/>
          <p:cNvSpPr txBox="1"/>
          <p:nvPr/>
        </p:nvSpPr>
        <p:spPr>
          <a:xfrm>
            <a:off x="311700" y="3305450"/>
            <a:ext cx="2406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0         1            2           3            4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2"/>
          <p:cNvSpPr txBox="1">
            <a:spLocks noGrp="1"/>
          </p:cNvSpPr>
          <p:nvPr>
            <p:ph type="title"/>
          </p:nvPr>
        </p:nvSpPr>
        <p:spPr>
          <a:xfrm>
            <a:off x="233595" y="2881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Vetores</a:t>
            </a:r>
          </a:p>
        </p:txBody>
      </p:sp>
      <p:sp>
        <p:nvSpPr>
          <p:cNvPr id="782" name="Google Shape;782;p92"/>
          <p:cNvSpPr txBox="1">
            <a:spLocks noGrp="1"/>
          </p:cNvSpPr>
          <p:nvPr>
            <p:ph type="body" idx="1"/>
          </p:nvPr>
        </p:nvSpPr>
        <p:spPr>
          <a:xfrm>
            <a:off x="311700" y="86101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É uma das estruturas de dados mais simples e mais utilizadas dentre todas. Principais características: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Indexação com início em 0 (zero)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Adição e pesquisa de novos elementos de forma aleatória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Acesso aos elementos através de índices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Possuem tamanho finito de elementos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Carregam dados de tipos específicos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Podem possuir uma ou mais dimensões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65" y="3231515"/>
            <a:ext cx="4260850" cy="1541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Estrutura de Dados</a:t>
            </a:r>
          </a:p>
        </p:txBody>
      </p:sp>
      <p:sp>
        <p:nvSpPr>
          <p:cNvPr id="610" name="Google Shape;610;p75"/>
          <p:cNvSpPr txBox="1">
            <a:spLocks noGrp="1"/>
          </p:cNvSpPr>
          <p:nvPr>
            <p:ph type="body" idx="1"/>
          </p:nvPr>
        </p:nvSpPr>
        <p:spPr>
          <a:xfrm>
            <a:off x="394475" y="1131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“Estrutura de dados é o ramo da computação que estuda os diversos mecanismos de organização de dados para atender aos diferentes requisitos de processamento.” - </a:t>
            </a: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</a:rPr>
              <a:t> </a:t>
            </a:r>
            <a:r>
              <a:rPr lang="en-GB" sz="1050" b="1">
                <a:solidFill>
                  <a:srgbClr val="52565A"/>
                </a:solidFill>
                <a:highlight>
                  <a:srgbClr val="FFFFFF"/>
                </a:highlight>
              </a:rPr>
              <a:t>RICARTE</a:t>
            </a: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</a:rPr>
              <a:t>, </a:t>
            </a:r>
            <a:r>
              <a:rPr lang="en-GB" sz="1050" b="1">
                <a:solidFill>
                  <a:srgbClr val="52565A"/>
                </a:solidFill>
                <a:highlight>
                  <a:srgbClr val="FFFFFF"/>
                </a:highlight>
              </a:rPr>
              <a:t>IVAN LUIZ MARQUES ( UNICAMP )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lang="en-GB" sz="1050" b="1">
              <a:solidFill>
                <a:srgbClr val="52565A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en-GB" sz="1050" b="1">
              <a:solidFill>
                <a:srgbClr val="52565A"/>
              </a:solidFill>
              <a:highlight>
                <a:srgbClr val="FFFFFF"/>
              </a:highlight>
            </a:endParaRPr>
          </a:p>
        </p:txBody>
      </p:sp>
      <p:pic>
        <p:nvPicPr>
          <p:cNvPr id="611" name="Google Shape;611;p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10750" y="2762375"/>
            <a:ext cx="2171651" cy="21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7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21950" y="3311700"/>
            <a:ext cx="1776821" cy="8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7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504513" y="2866700"/>
            <a:ext cx="1300475" cy="18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7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711950" y="2866700"/>
            <a:ext cx="2355838" cy="16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2"/>
          <p:cNvSpPr txBox="1">
            <a:spLocks noGrp="1"/>
          </p:cNvSpPr>
          <p:nvPr>
            <p:ph type="title"/>
          </p:nvPr>
        </p:nvSpPr>
        <p:spPr>
          <a:xfrm>
            <a:off x="264075" y="2697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400" b="1"/>
              <a:t>Inserindo elementos no v</a:t>
            </a:r>
            <a:r>
              <a:rPr lang="en-GB" sz="1400" b="1"/>
              <a:t>eto</a:t>
            </a:r>
            <a:r>
              <a:rPr lang="pt-BR" altLang="en-GB" sz="1400" b="1"/>
              <a:t>r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" y="744220"/>
            <a:ext cx="2184400" cy="2112645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2789555" y="1135380"/>
            <a:ext cx="40100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O que será exibido se colocarmos nome[4]?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" y="3512185"/>
            <a:ext cx="3703320" cy="1554480"/>
          </a:xfrm>
          <a:prstGeom prst="rect">
            <a:avLst/>
          </a:prstGeom>
        </p:spPr>
      </p:pic>
      <p:sp>
        <p:nvSpPr>
          <p:cNvPr id="9" name="Caixa de Texto 8"/>
          <p:cNvSpPr txBox="1"/>
          <p:nvPr/>
        </p:nvSpPr>
        <p:spPr>
          <a:xfrm>
            <a:off x="1308735" y="3152775"/>
            <a:ext cx="22917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Outras formas de definição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535" y="3512185"/>
            <a:ext cx="4482465" cy="1289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2"/>
          <p:cNvSpPr txBox="1">
            <a:spLocks noGrp="1"/>
          </p:cNvSpPr>
          <p:nvPr>
            <p:ph type="title"/>
          </p:nvPr>
        </p:nvSpPr>
        <p:spPr>
          <a:xfrm>
            <a:off x="264625" y="1410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Vetores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17" y="778103"/>
            <a:ext cx="2086266" cy="1553566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264625" y="502513"/>
            <a:ext cx="83762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1200" dirty="0"/>
              <a:t>Em uma variável é guardado somente o último valor conforme o exemplo abaixo na leitura da idade de cinco pessoas.</a:t>
            </a:r>
          </a:p>
        </p:txBody>
      </p:sp>
      <p:sp>
        <p:nvSpPr>
          <p:cNvPr id="4" name="Caixa de Texto 3"/>
          <p:cNvSpPr txBox="1"/>
          <p:nvPr/>
        </p:nvSpPr>
        <p:spPr>
          <a:xfrm>
            <a:off x="354717" y="2424096"/>
            <a:ext cx="85206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1200" dirty="0"/>
              <a:t>Para armazenar o valor das variáveis teriam que ser criadas cinco variáveis o que pode ser resolvido criando um vetor.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54" y="2793522"/>
            <a:ext cx="2287743" cy="22699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1400" b="1" dirty="0"/>
              <a:t>Exercício</a:t>
            </a:r>
          </a:p>
        </p:txBody>
      </p:sp>
      <p:sp>
        <p:nvSpPr>
          <p:cNvPr id="4" name="Caixa de Texto 3"/>
          <p:cNvSpPr txBox="1"/>
          <p:nvPr/>
        </p:nvSpPr>
        <p:spPr>
          <a:xfrm>
            <a:off x="311785" y="835660"/>
            <a:ext cx="80238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Altere o algortimo do slide anterior para descobrir qual a maior e a menor idade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37" y="1196490"/>
            <a:ext cx="3494903" cy="38714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1400" b="1"/>
              <a:t>Exercício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35" y="1445190"/>
            <a:ext cx="4399280" cy="298132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311785" y="872490"/>
            <a:ext cx="8735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 dirty="0"/>
              <a:t>Faça um algoritmo com um vetor com 8 </a:t>
            </a:r>
            <a:r>
              <a:rPr lang="pt-BR" altLang="en-US" sz="1200" dirty="0" err="1"/>
              <a:t>numeros</a:t>
            </a:r>
            <a:r>
              <a:rPr lang="pt-BR" altLang="en-US" sz="1200" dirty="0"/>
              <a:t> inteiros.</a:t>
            </a:r>
          </a:p>
          <a:p>
            <a:r>
              <a:rPr lang="pt-BR" altLang="en-US" sz="1200" dirty="0"/>
              <a:t>Exiba a soma de todos os números e também quantidade de números pares e ímpares?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2" y="1341119"/>
            <a:ext cx="3759641" cy="263419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333430" y="902880"/>
            <a:ext cx="65208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 dirty="0"/>
              <a:t>Faça um algoritmo que leia as cinco vogais e exiba na tela na ordem inversa.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1400" b="1"/>
              <a:t>Exercício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06375" y="374615"/>
            <a:ext cx="87312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 dirty="0"/>
              <a:t>Criar um </a:t>
            </a:r>
            <a:r>
              <a:rPr lang="pt-BR" altLang="en-US" sz="1200" dirty="0" err="1"/>
              <a:t>algortimo</a:t>
            </a:r>
            <a:r>
              <a:rPr lang="pt-BR" altLang="en-US" sz="1200" dirty="0"/>
              <a:t> para leitura de quatro notas em um vetor.  Calcular a média, exibir a maior nota, a menor nota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58665" y="9030"/>
            <a:ext cx="8520600" cy="572700"/>
          </a:xfrm>
        </p:spPr>
        <p:txBody>
          <a:bodyPr/>
          <a:lstStyle/>
          <a:p>
            <a:r>
              <a:rPr lang="pt-BR" altLang="en-US" sz="1400" b="1" dirty="0"/>
              <a:t>Exercício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8" y="650204"/>
            <a:ext cx="3875786" cy="448426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4418965" y="2171065"/>
            <a:ext cx="4039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 b="1">
                <a:solidFill>
                  <a:srgbClr val="0070C0"/>
                </a:solidFill>
              </a:rPr>
              <a:t>Fazer a crítica para que não sejam digitadas notas inferiores a zero ou superiores a 10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73193" y="272097"/>
            <a:ext cx="8668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1200"/>
              <a:t> Escreva um algoritmo que leia uma lista de salários de cinco funcionários em um vetor. Após, o algoritmo deverá aplicar um aumento de 10% somente sobre salários abaixo de R$ 2000,00.  Mostrar na tela a lista dos salários.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6" y="838200"/>
            <a:ext cx="43815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5" y="748449"/>
            <a:ext cx="5466113" cy="3658344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178349" y="190716"/>
            <a:ext cx="8413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 dirty="0"/>
              <a:t>Criar um algoritmo que leia em um vetor o nome, a quantidade e o valor de uma lista de três produtos.  Ao final deverá calcular o subtotal de cada produto e no final exibir o total geral da compra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76530" y="226060"/>
            <a:ext cx="84943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 dirty="0"/>
              <a:t>Elabore um algoritmo que leia em um vetor:</a:t>
            </a:r>
          </a:p>
          <a:p>
            <a:r>
              <a:rPr lang="pt-BR" altLang="en-US" sz="1200" dirty="0"/>
              <a:t>- um vetor com os nomes de seis times.</a:t>
            </a:r>
          </a:p>
          <a:p>
            <a:r>
              <a:rPr lang="pt-BR" altLang="en-US" sz="1200" dirty="0"/>
              <a:t>- outro vetor com a pontuação dos seis times.</a:t>
            </a:r>
          </a:p>
          <a:p>
            <a:endParaRPr lang="pt-BR" altLang="en-US" sz="1200" dirty="0"/>
          </a:p>
          <a:p>
            <a:r>
              <a:rPr lang="pt-BR" altLang="en-US" sz="1200" dirty="0"/>
              <a:t>Exibir ao final o nome do time campeão e o último colocado na pontuação.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16" y="1240790"/>
            <a:ext cx="432710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4" y="2448741"/>
            <a:ext cx="1580182" cy="1006132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222335" y="1176031"/>
            <a:ext cx="864610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 dirty="0"/>
              <a:t>2) Escreva um programa que apresente um menu com as seguintes opções:</a:t>
            </a:r>
          </a:p>
          <a:p>
            <a:pPr lvl="1" algn="just">
              <a:tabLst>
                <a:tab pos="271463" algn="l"/>
              </a:tabLst>
            </a:pPr>
            <a:r>
              <a:rPr lang="pt-BR" altLang="en-US" sz="1200" dirty="0"/>
              <a:t>	Deverá ser criado um vetor com até cinquenta convidados.  Para inserir um novo convidado deverá ser verificado no 	vetor se a posição está vazia.  Quando remover um convidado deverá ser atribuído vazio a posição do vetor.  </a:t>
            </a:r>
          </a:p>
          <a:p>
            <a:pPr lvl="1" algn="just">
              <a:tabLst>
                <a:tab pos="271463" algn="l"/>
              </a:tabLst>
            </a:pPr>
            <a:r>
              <a:rPr lang="pt-BR" altLang="en-US" sz="1200" dirty="0"/>
              <a:t>	Pagamento: Para cada convidado deverá ser cobrado o valor de 120,00.  Exibir o total que deverá ser pago e quantidade 	de convidados presentes.  </a:t>
            </a:r>
            <a:r>
              <a:rPr lang="pt-BR" altLang="en-US" sz="1200" dirty="0" err="1"/>
              <a:t>Obs</a:t>
            </a:r>
            <a:r>
              <a:rPr lang="pt-BR" altLang="en-US" sz="1200" dirty="0"/>
              <a:t>:  Criar funções para cada opção.</a:t>
            </a:r>
          </a:p>
        </p:txBody>
      </p:sp>
      <p:sp>
        <p:nvSpPr>
          <p:cNvPr id="7" name="Caixa de Texto 6"/>
          <p:cNvSpPr txBox="1"/>
          <p:nvPr/>
        </p:nvSpPr>
        <p:spPr>
          <a:xfrm>
            <a:off x="193729" y="297180"/>
            <a:ext cx="863086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just">
              <a:buSzTx/>
            </a:pPr>
            <a:r>
              <a:rPr lang="pt-BR" altLang="en-US" sz="1200" dirty="0">
                <a:sym typeface="+mn-ea"/>
              </a:rPr>
              <a:t>1) Criar dois vetores com 5 posições um para ler o nome  e outro para ler a altura de pessoas a partir do teclado, criticar para não ter alturas inferiores a zero. No final deverá ser impresso o vetor com as informações das pessoas.</a:t>
            </a:r>
          </a:p>
          <a:p>
            <a:pPr lvl="0" algn="just">
              <a:buSzTx/>
            </a:pPr>
            <a:endParaRPr lang="pt-BR" altLang="en-US" sz="12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Estruturas de dados : Conceitos</a:t>
            </a:r>
          </a:p>
        </p:txBody>
      </p:sp>
      <p:sp>
        <p:nvSpPr>
          <p:cNvPr id="620" name="Google Shape;62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Uma estrutura de dados pode ser dividia em dois pilares fundamentais : </a:t>
            </a:r>
            <a:r>
              <a:rPr lang="en-GB" b="1">
                <a:solidFill>
                  <a:srgbClr val="4A86E8"/>
                </a:solidFill>
              </a:rPr>
              <a:t>dado</a:t>
            </a:r>
            <a:r>
              <a:rPr lang="en-GB"/>
              <a:t> e </a:t>
            </a:r>
            <a:r>
              <a:rPr lang="en-GB" b="1">
                <a:solidFill>
                  <a:srgbClr val="FF9900"/>
                </a:solidFill>
              </a:rPr>
              <a:t>estrutura</a:t>
            </a:r>
            <a:r>
              <a:rPr lang="en-GB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GB"/>
          </a:p>
        </p:txBody>
      </p:sp>
      <p:sp>
        <p:nvSpPr>
          <p:cNvPr id="621" name="Google Shape;621;p76"/>
          <p:cNvSpPr/>
          <p:nvPr/>
        </p:nvSpPr>
        <p:spPr>
          <a:xfrm>
            <a:off x="689125" y="2571750"/>
            <a:ext cx="2447400" cy="2158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Dados são qualquer sequência de um ou mais símbolos que tenham significado por ato(s) específico(s) de interpretação.</a:t>
            </a:r>
            <a:endParaRPr>
              <a:highlight>
                <a:srgbClr val="B7B7B7"/>
              </a:highlight>
            </a:endParaRPr>
          </a:p>
        </p:txBody>
      </p:sp>
      <p:sp>
        <p:nvSpPr>
          <p:cNvPr id="622" name="Google Shape;622;p76"/>
          <p:cNvSpPr/>
          <p:nvPr/>
        </p:nvSpPr>
        <p:spPr>
          <a:xfrm>
            <a:off x="6048575" y="2571750"/>
            <a:ext cx="2447400" cy="21582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ESTRUTURA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Elemento estrutural responsável por carregar as informações dentro de uma estrutura de software</a:t>
            </a:r>
          </a:p>
        </p:txBody>
      </p:sp>
      <p:pic>
        <p:nvPicPr>
          <p:cNvPr id="623" name="Google Shape;623;p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68850" y="2107630"/>
            <a:ext cx="2447399" cy="1506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" name="Google Shape;624;p76"/>
          <p:cNvGrpSpPr/>
          <p:nvPr/>
        </p:nvGrpSpPr>
        <p:grpSpPr>
          <a:xfrm>
            <a:off x="3508350" y="3425550"/>
            <a:ext cx="2193900" cy="1717975"/>
            <a:chOff x="3508350" y="3425550"/>
            <a:chExt cx="2193900" cy="1717975"/>
          </a:xfrm>
        </p:grpSpPr>
        <p:pic>
          <p:nvPicPr>
            <p:cNvPr id="625" name="Google Shape;625;p76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3831425" y="3425550"/>
              <a:ext cx="1674300" cy="1717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6" name="Google Shape;626;p76"/>
            <p:cNvSpPr/>
            <p:nvPr/>
          </p:nvSpPr>
          <p:spPr>
            <a:xfrm>
              <a:off x="3508350" y="4895125"/>
              <a:ext cx="2193900" cy="24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Estruturas de dados : Conceitos</a:t>
            </a:r>
          </a:p>
        </p:txBody>
      </p:sp>
      <p:sp>
        <p:nvSpPr>
          <p:cNvPr id="632" name="Google Shape;632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Uma estrutura de dados pode ser dividia em dois pilares fundamentais : </a:t>
            </a:r>
            <a:r>
              <a:rPr lang="en-GB" b="1">
                <a:solidFill>
                  <a:srgbClr val="4A86E8"/>
                </a:solidFill>
              </a:rPr>
              <a:t>dado</a:t>
            </a:r>
            <a:r>
              <a:rPr lang="en-GB"/>
              <a:t> e </a:t>
            </a:r>
            <a:r>
              <a:rPr lang="en-GB" b="1">
                <a:solidFill>
                  <a:srgbClr val="FF9900"/>
                </a:solidFill>
              </a:rPr>
              <a:t>estrutura</a:t>
            </a:r>
            <a:r>
              <a:rPr lang="en-GB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GB"/>
          </a:p>
        </p:txBody>
      </p:sp>
      <p:sp>
        <p:nvSpPr>
          <p:cNvPr id="633" name="Google Shape;633;p77"/>
          <p:cNvSpPr/>
          <p:nvPr/>
        </p:nvSpPr>
        <p:spPr>
          <a:xfrm>
            <a:off x="689125" y="2571750"/>
            <a:ext cx="2447400" cy="2158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Tipos de dados 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Inteiro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Ponto flutuante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Caractere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Texto</a:t>
            </a:r>
          </a:p>
        </p:txBody>
      </p:sp>
      <p:sp>
        <p:nvSpPr>
          <p:cNvPr id="634" name="Google Shape;634;p77"/>
          <p:cNvSpPr/>
          <p:nvPr/>
        </p:nvSpPr>
        <p:spPr>
          <a:xfrm>
            <a:off x="6048575" y="2571750"/>
            <a:ext cx="2447400" cy="21582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ESTRUTURA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Tipos de estruturas: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Vetores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Pilhas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Filas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Listas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5" name="Google Shape;635;p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68850" y="2107630"/>
            <a:ext cx="2447399" cy="1506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6" name="Google Shape;636;p77"/>
          <p:cNvGrpSpPr/>
          <p:nvPr/>
        </p:nvGrpSpPr>
        <p:grpSpPr>
          <a:xfrm>
            <a:off x="3508350" y="3425550"/>
            <a:ext cx="2193900" cy="1717975"/>
            <a:chOff x="3508350" y="3425550"/>
            <a:chExt cx="2193900" cy="1717975"/>
          </a:xfrm>
        </p:grpSpPr>
        <p:pic>
          <p:nvPicPr>
            <p:cNvPr id="637" name="Google Shape;637;p77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3831425" y="3425550"/>
              <a:ext cx="1674300" cy="1717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77"/>
            <p:cNvSpPr/>
            <p:nvPr/>
          </p:nvSpPr>
          <p:spPr>
            <a:xfrm>
              <a:off x="3508350" y="4895125"/>
              <a:ext cx="2193900" cy="24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Principais tipos de estruturas de dados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644" name="Google Shape;644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Vetores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Unidimensionais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Bidimensionais ( Matrizes )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Pilhas </a:t>
            </a:r>
            <a:r>
              <a:rPr lang="en-GB" sz="1200">
                <a:solidFill>
                  <a:srgbClr val="FF0000"/>
                </a:solidFill>
              </a:rPr>
              <a:t>(não estudaremos agora)</a:t>
            </a:r>
            <a:endParaRPr sz="120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Filas  </a:t>
            </a:r>
            <a:r>
              <a:rPr lang="en-GB" sz="1200">
                <a:solidFill>
                  <a:srgbClr val="FF0000"/>
                </a:solidFill>
              </a:rPr>
              <a:t>(não estudaremos agora)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FF0000"/>
              </a:solidFill>
            </a:endParaRPr>
          </a:p>
        </p:txBody>
      </p:sp>
      <p:pic>
        <p:nvPicPr>
          <p:cNvPr id="645" name="Google Shape;645;p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10750" y="2762375"/>
            <a:ext cx="2171651" cy="21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7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21950" y="3311700"/>
            <a:ext cx="1776821" cy="8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504513" y="2866700"/>
            <a:ext cx="1300475" cy="18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7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711950" y="2866700"/>
            <a:ext cx="2355838" cy="16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</a:p>
        </p:txBody>
      </p:sp>
      <p:pic>
        <p:nvPicPr>
          <p:cNvPr id="654" name="Google Shape;654;p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</a:p>
        </p:txBody>
      </p:sp>
      <p:pic>
        <p:nvPicPr>
          <p:cNvPr id="660" name="Google Shape;660;p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80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62" name="Google Shape;662;p80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</a:p>
        </p:txBody>
      </p:sp>
      <p:pic>
        <p:nvPicPr>
          <p:cNvPr id="668" name="Google Shape;668;p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81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70" name="Google Shape;670;p81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Vetores </a:t>
            </a:r>
          </a:p>
        </p:txBody>
      </p:sp>
      <p:pic>
        <p:nvPicPr>
          <p:cNvPr id="676" name="Google Shape;676;p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331500"/>
            <a:ext cx="1776821" cy="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2"/>
          <p:cNvSpPr txBox="1"/>
          <p:nvPr/>
        </p:nvSpPr>
        <p:spPr>
          <a:xfrm>
            <a:off x="5987925" y="1428750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78" name="Google Shape;678;p82"/>
          <p:cNvGraphicFramePr/>
          <p:nvPr/>
        </p:nvGraphicFramePr>
        <p:xfrm>
          <a:off x="2247900" y="14287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livros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minhaEstante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1079</Words>
  <Application>Microsoft Office PowerPoint</Application>
  <PresentationFormat>Apresentação na tela (16:9)</PresentationFormat>
  <Paragraphs>283</Paragraphs>
  <Slides>29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Trebuchet MS</vt:lpstr>
      <vt:lpstr>Arial</vt:lpstr>
      <vt:lpstr>Times New Roman</vt:lpstr>
      <vt:lpstr>Simple Light</vt:lpstr>
      <vt:lpstr>Apresentação do PowerPoint</vt:lpstr>
      <vt:lpstr>Estrutura de Dados</vt:lpstr>
      <vt:lpstr>Estruturas de dados : Conceitos</vt:lpstr>
      <vt:lpstr>Estruturas de dados : Conceitos</vt:lpstr>
      <vt:lpstr>Principais tipos de estruturas de dados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 </vt:lpstr>
      <vt:lpstr>Vetores</vt:lpstr>
      <vt:lpstr>Inserindo elementos no vetor</vt:lpstr>
      <vt:lpstr>Vetores</vt:lpstr>
      <vt:lpstr>Exercício</vt:lpstr>
      <vt:lpstr>Exercício</vt:lpstr>
      <vt:lpstr>Exercício</vt:lpstr>
      <vt:lpstr>Exercício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Roni Schanuel</cp:lastModifiedBy>
  <cp:revision>57</cp:revision>
  <dcterms:created xsi:type="dcterms:W3CDTF">2021-12-28T02:59:00Z</dcterms:created>
  <dcterms:modified xsi:type="dcterms:W3CDTF">2024-08-09T23:33:39Z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87F1922DB5BF400BA51109BF7CB45411</vt:lpwstr>
  </property>
  <property fmtid="{D5CDD505-2E9C-101B-9397-08002B2CF9AE}" pid="3" name="KSOProductBuildVer">
    <vt:lpwstr>1046-11.2.0.11513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2024-08-09T20:35:00Z</vt:lpwstr>
  </property>
  <property fmtid="{D5CDD505-2E9C-101B-9397-08002B2CF9AE}" pid="6" name="MSIP_Label_5c88f678-0b6e-4995-8ab3-bcc8062be905_Method">
    <vt:lpwstr>Standard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c4ace319-6f35-4964-9ef2-ba7cf27237c7</vt:lpwstr>
  </property>
  <property fmtid="{D5CDD505-2E9C-101B-9397-08002B2CF9AE}" pid="10" name="MSIP_Label_5c88f678-0b6e-4995-8ab3-bcc8062be905_ContentBits">
    <vt:lpwstr>0</vt:lpwstr>
  </property>
</Properties>
</file>