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9" r:id="rId6"/>
    <p:sldId id="317" r:id="rId7"/>
    <p:sldId id="318" r:id="rId8"/>
    <p:sldId id="305" r:id="rId9"/>
    <p:sldId id="306" r:id="rId10"/>
    <p:sldId id="307" r:id="rId11"/>
    <p:sldId id="308" r:id="rId12"/>
    <p:sldId id="312" r:id="rId13"/>
    <p:sldId id="309" r:id="rId14"/>
    <p:sldId id="310" r:id="rId15"/>
    <p:sldId id="311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7"/>
        <p:guide pos="294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Fazer uma aula 0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80f2401b_0_1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80f2401b_0_1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/>
              <a:t>Lógica de Programação</a:t>
            </a:r>
            <a:br>
              <a:rPr lang="pt-BR" altLang="en-GB"/>
            </a:br>
            <a:r>
              <a:rPr lang="pt-BR" altLang="en-GB"/>
              <a:t>Funções</a:t>
            </a:r>
            <a:endParaRPr lang="pt-BR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Exemplo fatorial não recursivo </a:t>
            </a:r>
            <a:endParaRPr lang="pt-BR" altLang="en-US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997585"/>
            <a:ext cx="421386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Exemplo fatorial recursivo</a:t>
            </a:r>
            <a:endParaRPr lang="pt-BR" altLang="en-US" b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802005"/>
            <a:ext cx="4244340" cy="278638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4953000" y="982980"/>
            <a:ext cx="2540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se(1&lt;=1) retorne 1  para pilha abaixo de chamadas</a:t>
            </a:r>
            <a:endParaRPr lang="pt-BR" altLang="en-US"/>
          </a:p>
          <a:p>
            <a:r>
              <a:rPr lang="pt-BR" altLang="en-US"/>
              <a:t>i = 2 * (2-1)</a:t>
            </a:r>
            <a:endParaRPr lang="pt-BR" altLang="en-US"/>
          </a:p>
          <a:p>
            <a:r>
              <a:rPr lang="pt-BR" altLang="en-US"/>
              <a:t>i = 3 * (3-1)  </a:t>
            </a:r>
            <a:endParaRPr lang="pt-BR" altLang="en-US"/>
          </a:p>
          <a:p>
            <a:r>
              <a:rPr lang="pt-BR" altLang="en-US"/>
              <a:t>i = 4 * (4-1)  </a:t>
            </a:r>
            <a:endParaRPr lang="pt-BR" altLang="en-US"/>
          </a:p>
          <a:p>
            <a:r>
              <a:rPr lang="pt-BR" altLang="en-US"/>
              <a:t>i = 5 * (5-1) 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Chamada da função inicio 5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Exemplo procurar menor valor em um vetor</a:t>
            </a:r>
            <a:endParaRPr lang="pt-BR" altLang="en-US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585470"/>
            <a:ext cx="4944110" cy="3451225"/>
          </a:xfrm>
          <a:prstGeom prst="rect">
            <a:avLst/>
          </a:prstGeom>
        </p:spPr>
      </p:pic>
      <p:graphicFrame>
        <p:nvGraphicFramePr>
          <p:cNvPr id="5" name="Tabela 4"/>
          <p:cNvGraphicFramePr/>
          <p:nvPr/>
        </p:nvGraphicFramePr>
        <p:xfrm>
          <a:off x="5518150" y="1760220"/>
          <a:ext cx="3511550" cy="189420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3511550"/>
              </a:tblGrid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ultimaPosicao=0, retorna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ultimaPosicao=1, aux =1,  menor = ?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ultimaPosicao=2, aux =5,  menor = ?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ultimaPosicao=3, aux =9,  menor = ?  </a:t>
                      </a:r>
                      <a:r>
                        <a:rPr lang="pt-BR" altLang="en-US" sz="800">
                          <a:solidFill>
                            <a:srgbClr val="FF0000"/>
                          </a:solidFill>
                        </a:rPr>
                        <a:t>(como é uma chamada recursiva só vamos saber o valor do menor quando chegarmos no final do vetor)</a:t>
                      </a:r>
                      <a:endParaRPr lang="pt-BR" altLang="en-US" sz="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ultimaPosicao=3,  vetor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4631055" y="552450"/>
            <a:ext cx="4126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900" b="1">
                <a:solidFill>
                  <a:schemeClr val="accent5"/>
                </a:solidFill>
              </a:rPr>
              <a:t>No topo da pilha temos o retorno do valor 3 na posição 0 que será recebido pela variável </a:t>
            </a:r>
            <a:r>
              <a:rPr lang="pt-BR" altLang="en-US" sz="900" b="1">
                <a:solidFill>
                  <a:srgbClr val="FF0000"/>
                </a:solidFill>
              </a:rPr>
              <a:t>menor</a:t>
            </a:r>
            <a:r>
              <a:rPr lang="pt-BR" altLang="en-US" sz="900" b="1">
                <a:solidFill>
                  <a:schemeClr val="accent5"/>
                </a:solidFill>
              </a:rPr>
              <a:t> que foi quem chamou na segunda linha da tabela abaixo, a partir desse ponto o código continua fazendo a comparação aux &lt; menor</a:t>
            </a:r>
            <a:endParaRPr lang="pt-BR" altLang="en-US" sz="900" b="1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444500"/>
            <a:ext cx="3689350" cy="2575560"/>
          </a:xfrm>
          <a:prstGeom prst="rect">
            <a:avLst/>
          </a:prstGeom>
        </p:spPr>
      </p:pic>
      <p:graphicFrame>
        <p:nvGraphicFramePr>
          <p:cNvPr id="5" name="Tabela 4"/>
          <p:cNvGraphicFramePr/>
          <p:nvPr/>
        </p:nvGraphicFramePr>
        <p:xfrm>
          <a:off x="5140960" y="1320165"/>
          <a:ext cx="3511550" cy="169989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3511550"/>
              </a:tblGrid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ultimaPosicao=0, retorna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ultimaPosicao=1, aux =1,  menor = </a:t>
                      </a:r>
                      <a:r>
                        <a:rPr lang="pt-BR" altLang="en-US" sz="1200" b="0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pt-BR" altLang="en-US" sz="12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ultimaPosicao=2, aux =5,  menor = </a:t>
                      </a:r>
                      <a:r>
                        <a:rPr lang="pt-BR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1</a:t>
                      </a:r>
                      <a:endParaRPr lang="pt-B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ultimaPosicao=3, aux =9,  menor = </a:t>
                      </a:r>
                      <a:r>
                        <a:rPr lang="pt-BR" altLang="en-US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pt-BR" altLang="en-US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main retorna 1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urvo Seta para a esquerda 3"/>
          <p:cNvSpPr/>
          <p:nvPr/>
        </p:nvSpPr>
        <p:spPr>
          <a:xfrm>
            <a:off x="8743315" y="1345565"/>
            <a:ext cx="307340" cy="4756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1219835" y="76835"/>
            <a:ext cx="59582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pt-BR" altLang="en-US" b="1">
                <a:sym typeface="+mn-ea"/>
              </a:rPr>
              <a:t>Exemplo procurar menor valor em um vetor desempilhando valores.</a:t>
            </a:r>
            <a:endParaRPr lang="pt-BR" altLang="en-US"/>
          </a:p>
        </p:txBody>
      </p:sp>
      <p:sp>
        <p:nvSpPr>
          <p:cNvPr id="8" name="Seta para baixo 7"/>
          <p:cNvSpPr/>
          <p:nvPr/>
        </p:nvSpPr>
        <p:spPr>
          <a:xfrm rot="2760000">
            <a:off x="4210050" y="1494155"/>
            <a:ext cx="78740" cy="2259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2427605" y="3585845"/>
            <a:ext cx="1075690" cy="11372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sz="800"/>
              <a:t>se (1 &lt; 3){</a:t>
            </a:r>
            <a:endParaRPr lang="pt-BR" altLang="en-US" sz="800"/>
          </a:p>
          <a:p>
            <a:r>
              <a:rPr lang="pt-BR" altLang="en-US" sz="800" b="1"/>
              <a:t>menor </a:t>
            </a:r>
            <a:r>
              <a:rPr lang="pt-BR" altLang="en-US" sz="800"/>
              <a:t>= 1</a:t>
            </a:r>
            <a:endParaRPr lang="pt-BR" altLang="en-US" sz="800"/>
          </a:p>
          <a:p>
            <a:r>
              <a:rPr lang="pt-BR" altLang="en-US" sz="800"/>
              <a:t>}</a:t>
            </a:r>
            <a:endParaRPr lang="pt-BR" altLang="en-US" sz="800"/>
          </a:p>
          <a:p>
            <a:r>
              <a:rPr lang="pt-BR" altLang="en-US" sz="800"/>
              <a:t>retorne </a:t>
            </a:r>
            <a:r>
              <a:rPr lang="pt-BR" altLang="en-US" sz="800" b="1"/>
              <a:t>menor</a:t>
            </a:r>
            <a:endParaRPr lang="pt-BR" altLang="en-US" sz="800" b="1"/>
          </a:p>
          <a:p>
            <a:endParaRPr lang="pt-BR" altLang="en-US" sz="800"/>
          </a:p>
          <a:p>
            <a:pPr algn="just"/>
            <a:r>
              <a:rPr lang="pt-BR" altLang="en-US" sz="700"/>
              <a:t>//A variável menor é retornada para chamada anterior da pilha</a:t>
            </a:r>
            <a:endParaRPr lang="pt-BR" altLang="en-US" sz="700"/>
          </a:p>
        </p:txBody>
      </p:sp>
      <p:sp>
        <p:nvSpPr>
          <p:cNvPr id="10" name="Caixa de Texto 9"/>
          <p:cNvSpPr txBox="1"/>
          <p:nvPr/>
        </p:nvSpPr>
        <p:spPr>
          <a:xfrm>
            <a:off x="3661410" y="3599815"/>
            <a:ext cx="1075690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sz="800"/>
              <a:t>se (5 &lt; 1){</a:t>
            </a:r>
            <a:endParaRPr lang="pt-BR" altLang="en-US" sz="800"/>
          </a:p>
          <a:p>
            <a:r>
              <a:rPr lang="pt-BR" altLang="en-US" sz="800" b="1"/>
              <a:t>menor </a:t>
            </a:r>
            <a:r>
              <a:rPr lang="pt-BR" altLang="en-US" sz="800"/>
              <a:t>= 1</a:t>
            </a:r>
            <a:endParaRPr lang="pt-BR" altLang="en-US" sz="800"/>
          </a:p>
          <a:p>
            <a:r>
              <a:rPr lang="pt-BR" altLang="en-US" sz="800"/>
              <a:t>}</a:t>
            </a:r>
            <a:endParaRPr lang="pt-BR" altLang="en-US" sz="800"/>
          </a:p>
          <a:p>
            <a:r>
              <a:rPr lang="pt-BR" altLang="en-US" sz="800"/>
              <a:t>retorne </a:t>
            </a:r>
            <a:r>
              <a:rPr lang="pt-BR" altLang="en-US" sz="800" b="1"/>
              <a:t>menor</a:t>
            </a:r>
            <a:endParaRPr lang="pt-BR" altLang="en-US" sz="800" b="1"/>
          </a:p>
          <a:p>
            <a:endParaRPr lang="pt-BR" altLang="en-US" sz="800"/>
          </a:p>
          <a:p>
            <a:pPr algn="just"/>
            <a:r>
              <a:rPr lang="pt-BR" altLang="en-US" sz="700"/>
              <a:t>//Continua retornando menor com o valor 1</a:t>
            </a:r>
            <a:endParaRPr lang="pt-BR" altLang="en-US" sz="700"/>
          </a:p>
        </p:txBody>
      </p:sp>
      <p:sp>
        <p:nvSpPr>
          <p:cNvPr id="11" name="Seta para baixo 10"/>
          <p:cNvSpPr/>
          <p:nvPr/>
        </p:nvSpPr>
        <p:spPr>
          <a:xfrm rot="2280000">
            <a:off x="4459605" y="1979930"/>
            <a:ext cx="76200" cy="169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5039995" y="3599815"/>
            <a:ext cx="1075690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sz="800"/>
              <a:t>se (9 &lt; 1){</a:t>
            </a:r>
            <a:endParaRPr lang="pt-BR" altLang="en-US" sz="800"/>
          </a:p>
          <a:p>
            <a:r>
              <a:rPr lang="pt-BR" altLang="en-US" sz="800" b="1"/>
              <a:t>menor </a:t>
            </a:r>
            <a:r>
              <a:rPr lang="pt-BR" altLang="en-US" sz="800"/>
              <a:t>= 1</a:t>
            </a:r>
            <a:endParaRPr lang="pt-BR" altLang="en-US" sz="800"/>
          </a:p>
          <a:p>
            <a:r>
              <a:rPr lang="pt-BR" altLang="en-US" sz="800"/>
              <a:t>}</a:t>
            </a:r>
            <a:endParaRPr lang="pt-BR" altLang="en-US" sz="800"/>
          </a:p>
          <a:p>
            <a:r>
              <a:rPr lang="pt-BR" altLang="en-US" sz="800"/>
              <a:t>retorne </a:t>
            </a:r>
            <a:r>
              <a:rPr lang="pt-BR" altLang="en-US" sz="800" b="1"/>
              <a:t>menor</a:t>
            </a:r>
            <a:endParaRPr lang="pt-BR" altLang="en-US" sz="800" b="1"/>
          </a:p>
          <a:p>
            <a:endParaRPr lang="pt-BR" altLang="en-US" sz="800"/>
          </a:p>
          <a:p>
            <a:pPr algn="just"/>
            <a:r>
              <a:rPr lang="pt-BR" altLang="en-US" sz="700"/>
              <a:t>//Continua retornando menor com o valor 1</a:t>
            </a:r>
            <a:endParaRPr lang="pt-BR" altLang="en-US" sz="700"/>
          </a:p>
        </p:txBody>
      </p:sp>
      <p:sp>
        <p:nvSpPr>
          <p:cNvPr id="14" name="Curvo Seta para a direita 13"/>
          <p:cNvSpPr/>
          <p:nvPr/>
        </p:nvSpPr>
        <p:spPr>
          <a:xfrm>
            <a:off x="4849495" y="2457450"/>
            <a:ext cx="233680" cy="10610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15" name="Curvo Seta para a esquerda 14"/>
          <p:cNvSpPr/>
          <p:nvPr/>
        </p:nvSpPr>
        <p:spPr>
          <a:xfrm>
            <a:off x="8786495" y="1865630"/>
            <a:ext cx="328930" cy="4178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16" name="Curvo Seta para a esquerda 15"/>
          <p:cNvSpPr/>
          <p:nvPr/>
        </p:nvSpPr>
        <p:spPr>
          <a:xfrm>
            <a:off x="8822690" y="2390140"/>
            <a:ext cx="293370" cy="5124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123315"/>
            <a:ext cx="4152900" cy="339852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677545" y="401320"/>
            <a:ext cx="42049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função por referência</a:t>
            </a:r>
            <a:endParaRPr lang="pt-BR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844550"/>
            <a:ext cx="4463415" cy="387223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649605" y="325120"/>
            <a:ext cx="42049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função por referência</a:t>
            </a:r>
            <a:endParaRPr lang="pt-BR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612140"/>
            <a:ext cx="4617720" cy="433006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626745" y="218440"/>
            <a:ext cx="42049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função por referência</a:t>
            </a:r>
            <a:endParaRPr lang="pt-BR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0370" y="566420"/>
            <a:ext cx="850328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Escreva um programa para entrada de dados em uma matriz[2][3] do tipo cadeia que contenha as seguintes opções: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 b="1"/>
              <a:t>0 -  Fim programa</a:t>
            </a:r>
            <a:endParaRPr lang="pt-BR" altLang="en-US" sz="1200" b="1"/>
          </a:p>
          <a:p>
            <a:endParaRPr lang="pt-BR" altLang="en-US" sz="1200"/>
          </a:p>
          <a:p>
            <a:r>
              <a:rPr lang="pt-BR" altLang="en-US" sz="1200" b="1"/>
              <a:t>1 - Entrada de dados (nome, telefone, não)</a:t>
            </a:r>
            <a:endParaRPr lang="pt-BR" altLang="en-US" sz="1200" b="1"/>
          </a:p>
          <a:p>
            <a:r>
              <a:rPr lang="pt-BR" altLang="en-US" sz="1200"/>
              <a:t>    Deverá ser digitado o nome, telefone e atribuido "não" na coluna porque a pessoa ainda não foi vacinada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 b="1"/>
              <a:t>2 - Vacinação</a:t>
            </a:r>
            <a:endParaRPr lang="pt-BR" altLang="en-US" sz="1200" b="1"/>
          </a:p>
          <a:p>
            <a:r>
              <a:rPr lang="pt-BR" altLang="en-US" sz="1200"/>
              <a:t>    Deverá ser procurado na matriz o nome da pessoa caso ele exista a pessoa deverá ser vacinada exibindo a mensagem "vacinação efetuada" alterando a opção na matriz para "sim" caso não exista exibir a mensagem "paciente inexistente"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 b="1"/>
              <a:t>3- Imprimir a matriz</a:t>
            </a:r>
            <a:endParaRPr lang="pt-BR" altLang="en-US" sz="1200" b="1"/>
          </a:p>
          <a:p>
            <a:r>
              <a:rPr lang="pt-BR" altLang="en-US" sz="1200"/>
              <a:t>Obs:  As opções 1, 2 e 3 deverão ser utilizadas funções.</a:t>
            </a:r>
            <a:endParaRPr lang="pt-BR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>
                <a:solidFill>
                  <a:schemeClr val="tx1"/>
                </a:solidFill>
              </a:rPr>
              <a:t>Recursividade</a:t>
            </a:r>
            <a:endParaRPr lang="en-GB" b="1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Uma função recursiva é uma função que chama a si mesma. 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232325" y="445025"/>
            <a:ext cx="8520600" cy="572700"/>
          </a:xfrm>
        </p:spPr>
        <p:txBody>
          <a:bodyPr/>
          <a:p>
            <a:r>
              <a:rPr lang="pt-BR" altLang="en-US" sz="1400" b="1"/>
              <a:t>Exemplo:</a:t>
            </a:r>
            <a:br>
              <a:rPr lang="pt-BR" altLang="en-US" sz="1400" b="1"/>
            </a:br>
            <a:r>
              <a:rPr lang="pt-BR" altLang="en-US" sz="1200"/>
              <a:t>No algoritmo abaixo, temos uma estrutura de um para que imprime do 20 até 1.</a:t>
            </a:r>
            <a:r>
              <a:rPr lang="pt-BR" altLang="en-US" sz="1200" b="1"/>
              <a:t> </a:t>
            </a:r>
            <a:endParaRPr lang="pt-BR" altLang="en-US" sz="1200" b="1"/>
          </a:p>
        </p:txBody>
      </p:sp>
      <p:sp>
        <p:nvSpPr>
          <p:cNvPr id="5" name="Título 1"/>
          <p:cNvSpPr/>
          <p:nvPr/>
        </p:nvSpPr>
        <p:spPr>
          <a:xfrm>
            <a:off x="754380" y="2616835"/>
            <a:ext cx="443103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altLang="en-US" sz="1200"/>
              <a:t>Podemos fazer a estrutura acima utilizando a recursividade.</a:t>
            </a:r>
            <a:endParaRPr lang="pt-BR" altLang="en-US" sz="1200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1017905"/>
            <a:ext cx="2527300" cy="15030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30" y="2974975"/>
            <a:ext cx="1832610" cy="207708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4148455" y="3382010"/>
            <a:ext cx="4438015" cy="398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just"/>
            <a:r>
              <a:rPr lang="pt-BR" altLang="en-US" sz="1000"/>
              <a:t>A recursividade sempre tem que ter um ponto de parada para não entrar em loop. No nosso exemplo ao lado é a condição até que </a:t>
            </a:r>
            <a:r>
              <a:rPr lang="pt-BR" altLang="en-US" sz="1000" b="1">
                <a:solidFill>
                  <a:srgbClr val="0070C0"/>
                </a:solidFill>
              </a:rPr>
              <a:t>i</a:t>
            </a:r>
            <a:r>
              <a:rPr lang="pt-BR" altLang="en-US" sz="1000"/>
              <a:t> for igual a zero.</a:t>
            </a:r>
            <a:endParaRPr lang="pt-BR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47345" y="1148080"/>
            <a:ext cx="82810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Quando ele faz uma chamada os valores são colocados em uma pilha na memória e no final esses valores vão sendo desempilhados.</a:t>
            </a:r>
            <a:endParaRPr lang="pt-BR" altLang="en-US" sz="120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1877060"/>
            <a:ext cx="4900295" cy="318516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Entendendo o funcionamento de uma pilha</a:t>
            </a:r>
            <a:endParaRPr lang="pt-BR" altLang="en-US" b="1"/>
          </a:p>
        </p:txBody>
      </p:sp>
      <p:sp>
        <p:nvSpPr>
          <p:cNvPr id="2" name="Caixa de Texto 1"/>
          <p:cNvSpPr txBox="1"/>
          <p:nvPr/>
        </p:nvSpPr>
        <p:spPr>
          <a:xfrm>
            <a:off x="399415" y="493395"/>
            <a:ext cx="8559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São estruturas de dados do tipo LIFO (last-in first-out), onde o último elemento a ser inserido, será o primeiro a ser retirado. Assim, uma pilha permite acesso a apenas um item de dados que será o último inserido. </a:t>
            </a:r>
            <a:endParaRPr lang="pt-BR" altLang="en-US" sz="1200"/>
          </a:p>
        </p:txBody>
      </p:sp>
      <p:sp>
        <p:nvSpPr>
          <p:cNvPr id="8" name="Caixa de Texto 7"/>
          <p:cNvSpPr txBox="1"/>
          <p:nvPr/>
        </p:nvSpPr>
        <p:spPr>
          <a:xfrm>
            <a:off x="5601335" y="1924050"/>
            <a:ext cx="2540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se(1&lt;=1) retorne 1  para pilha abaixo de chamadas</a:t>
            </a:r>
            <a:endParaRPr lang="pt-BR" altLang="en-US" b="1"/>
          </a:p>
          <a:p>
            <a:r>
              <a:rPr lang="pt-BR" altLang="en-US" b="1"/>
              <a:t>resultado = (2-1) + 2</a:t>
            </a:r>
            <a:endParaRPr lang="pt-BR" altLang="en-US" b="1"/>
          </a:p>
          <a:p>
            <a:r>
              <a:rPr lang="pt-BR" altLang="en-US" b="1"/>
              <a:t>resultado = (3-1) + 3</a:t>
            </a:r>
            <a:endParaRPr lang="pt-BR" altLang="en-US" b="1"/>
          </a:p>
          <a:p>
            <a:r>
              <a:rPr lang="pt-BR" altLang="en-US" b="1"/>
              <a:t>resultado = (4-1) + 4</a:t>
            </a:r>
            <a:endParaRPr lang="pt-BR" altLang="en-US" b="1"/>
          </a:p>
          <a:p>
            <a:r>
              <a:rPr lang="pt-BR" altLang="en-US" b="1"/>
              <a:t>Chamada da função inicio 4</a:t>
            </a:r>
            <a:endParaRPr lang="pt-BR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56235" y="636905"/>
            <a:ext cx="72593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Desempilhando os valores fazendo a soma dos valores. </a:t>
            </a:r>
            <a:endParaRPr lang="pt-BR" altLang="en-US" sz="120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373505"/>
            <a:ext cx="4657725" cy="302768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Entendendo o funcionamento de uma pilha</a:t>
            </a:r>
            <a:endParaRPr lang="pt-BR" altLang="en-US" b="1"/>
          </a:p>
        </p:txBody>
      </p:sp>
      <p:graphicFrame>
        <p:nvGraphicFramePr>
          <p:cNvPr id="3" name="Tabela 2"/>
          <p:cNvGraphicFramePr/>
          <p:nvPr/>
        </p:nvGraphicFramePr>
        <p:xfrm>
          <a:off x="6303645" y="1579245"/>
          <a:ext cx="1818640" cy="198437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1818640"/>
              </a:tblGrid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1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 2 + 1  =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 3 + 3  = 6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 4 + 6  = 10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resultado = 10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2923</Words>
  <Application>WPS Presentation</Application>
  <PresentationFormat/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Lógica de Programação Funções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Exemplo: No algoritmo abaixo, temos uma estrutura de um para que imprime do 20 até 1.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66</cp:revision>
  <dcterms:created xsi:type="dcterms:W3CDTF">2021-12-28T02:59:00Z</dcterms:created>
  <dcterms:modified xsi:type="dcterms:W3CDTF">2023-04-06T23:25:23Z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C69F3AE68B8E4E289C5EECAF7CDAF3A2</vt:lpwstr>
  </property>
  <property fmtid="{D5CDD505-2E9C-101B-9397-08002B2CF9AE}" pid="3" name="KSOProductBuildVer">
    <vt:lpwstr>1046-11.2.0.11516</vt:lpwstr>
  </property>
</Properties>
</file>