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3"/>
  </p:handoutMasterIdLst>
  <p:sldIdLst>
    <p:sldId id="316" r:id="rId3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309" r:id="rId27"/>
    <p:sldId id="307" r:id="rId28"/>
    <p:sldId id="310" r:id="rId29"/>
    <p:sldId id="311" r:id="rId30"/>
    <p:sldId id="312" r:id="rId31"/>
    <p:sldId id="313" r:id="rId3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a Luiza Pereira de Aguiar" initials="MLPd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2035FC"/>
    <a:srgbClr val="EAEAEA"/>
    <a:srgbClr val="4472C4"/>
    <a:srgbClr val="FF0066"/>
    <a:srgbClr val="00CC00"/>
    <a:srgbClr val="FF9933"/>
    <a:srgbClr val="FF6600"/>
    <a:srgbClr val="439F9B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8988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-2808" y="-90"/>
      </p:cViewPr>
      <p:guideLst>
        <p:guide orient="horz" pos="2880"/>
        <p:guide pos="216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commentAuthors" Target="commentAuthors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18574-DBF7-465D-B037-FE631F471BB2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C3D8E-6D01-472B-9760-E65C392860FE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DF54CA-4421-4356-9AE1-0C970CB94B89}" type="datetimeFigureOut">
              <a:rPr lang="pt-BR" smtClean="0"/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DF251A-DD4D-4536-852E-83D9CD08CB13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D743A-9937-4BF9-BEC7-FA48D198D6CC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5946-7CF7-4FC4-87C1-35F9A46CAEA1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3EAE-9614-4E33-B716-77D9053D13E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5946-7CF7-4FC4-87C1-35F9A46CAEA1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3EAE-9614-4E33-B716-77D9053D13E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5946-7CF7-4FC4-87C1-35F9A46CAEA1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3EAE-9614-4E33-B716-77D9053D13E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5946-7CF7-4FC4-87C1-35F9A46CAEA1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3EAE-9614-4E33-B716-77D9053D13E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5946-7CF7-4FC4-87C1-35F9A46CAEA1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3EAE-9614-4E33-B716-77D9053D13E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5946-7CF7-4FC4-87C1-35F9A46CAEA1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3EAE-9614-4E33-B716-77D9053D13E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5946-7CF7-4FC4-87C1-35F9A46CAEA1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3EAE-9614-4E33-B716-77D9053D13E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5946-7CF7-4FC4-87C1-35F9A46CAEA1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3EAE-9614-4E33-B716-77D9053D13E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5946-7CF7-4FC4-87C1-35F9A46CAEA1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3EAE-9614-4E33-B716-77D9053D13E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5946-7CF7-4FC4-87C1-35F9A46CAEA1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3EAE-9614-4E33-B716-77D9053D13E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5946-7CF7-4FC4-87C1-35F9A46CAEA1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3EAE-9614-4E33-B716-77D9053D13E0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65946-7CF7-4FC4-87C1-35F9A46CAEA1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03EAE-9614-4E33-B716-77D9053D13E0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.jpeg"/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4.jpeg"/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7.jpeg"/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2.jpeg"/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9.jpeg"/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4.jpeg"/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7.jpeg"/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2.jpeg"/><Relationship Id="rId5" Type="http://schemas.openxmlformats.org/officeDocument/2006/relationships/image" Target="../media/image51.jpeg"/><Relationship Id="rId4" Type="http://schemas.openxmlformats.org/officeDocument/2006/relationships/image" Target="../media/image50.jpeg"/><Relationship Id="rId3" Type="http://schemas.openxmlformats.org/officeDocument/2006/relationships/image" Target="../media/image49.jpeg"/><Relationship Id="rId2" Type="http://schemas.openxmlformats.org/officeDocument/2006/relationships/image" Target="../media/image3.png"/><Relationship Id="rId1" Type="http://schemas.openxmlformats.org/officeDocument/2006/relationships/image" Target="../media/image48.jpeg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6.jpeg"/><Relationship Id="rId4" Type="http://schemas.openxmlformats.org/officeDocument/2006/relationships/image" Target="../media/image55.jpeg"/><Relationship Id="rId3" Type="http://schemas.openxmlformats.org/officeDocument/2006/relationships/image" Target="../media/image54.jpeg"/><Relationship Id="rId2" Type="http://schemas.openxmlformats.org/officeDocument/2006/relationships/image" Target="../media/image53.jpeg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8.jpeg"/><Relationship Id="rId2" Type="http://schemas.openxmlformats.org/officeDocument/2006/relationships/image" Target="../media/image57.jpeg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1.png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2.png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5.png"/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hyperlink" Target="https://github.com/" TargetMode="Externa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9525" y="0"/>
            <a:ext cx="12191153" cy="68580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07035">
              <a:defRPr/>
            </a:pPr>
            <a:endParaRPr lang="en-US" sz="1595" dirty="0"/>
          </a:p>
        </p:txBody>
      </p:sp>
      <p:pic>
        <p:nvPicPr>
          <p:cNvPr id="3075" name="Picture 1" descr="LOGO_SENAI_BRANCO.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8275" y="5581861"/>
            <a:ext cx="2043112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575" y="2000251"/>
            <a:ext cx="2984500" cy="230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5621661" y="577364"/>
            <a:ext cx="4752528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Lógica de Programação</a:t>
            </a:r>
            <a:endParaRPr lang="pt-BR" sz="44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1268730" y="4656455"/>
            <a:ext cx="106724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Aplicar Ferramentas para gestão e controle de versão</a:t>
            </a:r>
            <a:b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r>
              <a:rPr lang="pt-BR" sz="2000" b="1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Data: 14-08-2024</a:t>
            </a:r>
            <a:endParaRPr lang="pt-BR" sz="2000" b="1" dirty="0">
              <a:solidFill>
                <a:schemeClr val="tx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-4543" y="0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19903" y="89748"/>
            <a:ext cx="4842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Comandos </a:t>
            </a:r>
            <a:r>
              <a:rPr lang="pt-BR" sz="2800" dirty="0" err="1">
                <a:solidFill>
                  <a:schemeClr val="bg1"/>
                </a:solidFill>
              </a:rPr>
              <a:t>Git</a:t>
            </a:r>
            <a:endParaRPr lang="pt-BR" sz="2800" dirty="0">
              <a:solidFill>
                <a:schemeClr val="bg1"/>
              </a:solidFill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65" y="118439"/>
            <a:ext cx="2081571" cy="542741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200067" y="847763"/>
            <a:ext cx="108501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1200"/>
              </a:spcBef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Salva as alterações no repositório local e adiciona uma mensagem obrigatória na realização do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  Quando o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é realizado as alterações são efetuadas somente no nosso repositório local e não reflete no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995" y="1726763"/>
            <a:ext cx="4830485" cy="204669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963" y="1726763"/>
            <a:ext cx="4830485" cy="2046695"/>
          </a:xfrm>
          <a:prstGeom prst="rect">
            <a:avLst/>
          </a:prstGeom>
        </p:spPr>
      </p:pic>
      <p:sp>
        <p:nvSpPr>
          <p:cNvPr id="14" name="Retângulo 13"/>
          <p:cNvSpPr/>
          <p:nvPr/>
        </p:nvSpPr>
        <p:spPr>
          <a:xfrm>
            <a:off x="319903" y="3858346"/>
            <a:ext cx="10850121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log</a:t>
            </a:r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1200"/>
              </a:spcBef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Exibe o histórico de alterações. Utilizando a opção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--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stat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são exibidos quais arquivos foram alterados. Os linhas em vermelho abaixo são os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commits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no repositório remoto e o azul no repositório local.</a:t>
            </a:r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995" y="4686968"/>
            <a:ext cx="4318309" cy="204719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8375" y="4686968"/>
            <a:ext cx="4458230" cy="208863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-4543" y="0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19903" y="89748"/>
            <a:ext cx="4842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+mj-lt"/>
              </a:rPr>
              <a:t>Comandos </a:t>
            </a:r>
            <a:r>
              <a:rPr lang="pt-BR" sz="2800" b="1" dirty="0" err="1">
                <a:solidFill>
                  <a:schemeClr val="bg1"/>
                </a:solidFill>
                <a:latin typeface="+mj-lt"/>
              </a:rPr>
              <a:t>Git</a:t>
            </a:r>
            <a:endParaRPr lang="pt-BR"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65" y="118439"/>
            <a:ext cx="2081571" cy="542741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230083" y="1933405"/>
            <a:ext cx="108501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remote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1200"/>
              </a:spcBef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Retorna informações sobre o nosso repositório remoto.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03" y="2657193"/>
            <a:ext cx="5434099" cy="1066144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369036" y="3723360"/>
            <a:ext cx="108501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1200"/>
              </a:spcBef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É utilizado para enviar todos os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commits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locais para o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506" y="4588837"/>
            <a:ext cx="4521732" cy="116672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6933" y="4588837"/>
            <a:ext cx="3438774" cy="1243125"/>
          </a:xfrm>
          <a:prstGeom prst="rect">
            <a:avLst/>
          </a:prstGeom>
        </p:spPr>
      </p:pic>
      <p:sp>
        <p:nvSpPr>
          <p:cNvPr id="22" name="Retângulo 21"/>
          <p:cNvSpPr/>
          <p:nvPr/>
        </p:nvSpPr>
        <p:spPr>
          <a:xfrm>
            <a:off x="5906933" y="3999363"/>
            <a:ext cx="3701416" cy="246221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Inserir usuário e senha do </a:t>
            </a:r>
            <a:r>
              <a:rPr lang="pt-BR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80506" y="6080898"/>
            <a:ext cx="11020623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Com os comando acima foi feito envio da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local (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) para o servidor pela primeira vez, caso a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que está sendo enviada não exista no servidor, ela será criada.  A partir desse momento, a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local está configurada para ser rastreada com essa origem no servidor.  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Obs: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versionar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outras alterações usamos somente o comando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294640" y="806450"/>
            <a:ext cx="11410315" cy="1599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 log --</a:t>
            </a:r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oneline</a:t>
            </a:r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Exibe os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commits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em apenas uma linha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git reflog -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outra forma de exibir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git log -p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 - mostra os arquivo e conteúdo do foi alterado, bem parecido com o 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git show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git log --graph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- são exibidas linhas específicas representando o desenvolvimento.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split orient="vert" dir="in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-4543" y="0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19903" y="76300"/>
            <a:ext cx="4842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+mj-lt"/>
              </a:rPr>
              <a:t>Comandos </a:t>
            </a:r>
            <a:r>
              <a:rPr lang="pt-BR" sz="2800" b="1" dirty="0" err="1">
                <a:solidFill>
                  <a:schemeClr val="bg1"/>
                </a:solidFill>
                <a:latin typeface="+mj-lt"/>
              </a:rPr>
              <a:t>Git</a:t>
            </a:r>
            <a:endParaRPr lang="pt-BR"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65" y="118439"/>
            <a:ext cx="2081571" cy="542741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230083" y="903364"/>
            <a:ext cx="1085012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Utilizando o comando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log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podemos ver a alteração nos dois repositórios local e remoto que possuem as alterações do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567" y="1324072"/>
            <a:ext cx="5896233" cy="200291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124" y="4095581"/>
            <a:ext cx="4288559" cy="2435368"/>
          </a:xfrm>
          <a:prstGeom prst="rect">
            <a:avLst/>
          </a:prstGeom>
        </p:spPr>
      </p:pic>
      <p:sp>
        <p:nvSpPr>
          <p:cNvPr id="16" name="Retângulo 15"/>
          <p:cNvSpPr/>
          <p:nvPr/>
        </p:nvSpPr>
        <p:spPr>
          <a:xfrm>
            <a:off x="1038695" y="3671189"/>
            <a:ext cx="3701416" cy="246221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Visualização do </a:t>
            </a:r>
            <a:r>
              <a:rPr lang="pt-BR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 no </a:t>
            </a:r>
            <a:r>
              <a:rPr lang="pt-BR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6188" y="4095581"/>
            <a:ext cx="5564016" cy="2239828"/>
          </a:xfrm>
          <a:prstGeom prst="rect">
            <a:avLst/>
          </a:prstGeom>
        </p:spPr>
      </p:pic>
      <p:sp>
        <p:nvSpPr>
          <p:cNvPr id="24" name="Retângulo 23"/>
          <p:cNvSpPr/>
          <p:nvPr/>
        </p:nvSpPr>
        <p:spPr>
          <a:xfrm>
            <a:off x="6277365" y="3678864"/>
            <a:ext cx="3701416" cy="246221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Informações dos arquivos estão no </a:t>
            </a:r>
            <a:r>
              <a:rPr lang="pt-BR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-4543" y="0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19903" y="89748"/>
            <a:ext cx="4842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+mj-lt"/>
              </a:rPr>
              <a:t>Comandos </a:t>
            </a:r>
            <a:r>
              <a:rPr lang="pt-BR" sz="2800" b="1" dirty="0" err="1">
                <a:solidFill>
                  <a:schemeClr val="bg1"/>
                </a:solidFill>
                <a:latin typeface="+mj-lt"/>
              </a:rPr>
              <a:t>Git</a:t>
            </a:r>
            <a:endParaRPr lang="pt-BR"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65" y="118439"/>
            <a:ext cx="2081571" cy="542741"/>
          </a:xfrm>
          <a:prstGeom prst="rect">
            <a:avLst/>
          </a:prstGeom>
        </p:spPr>
      </p:pic>
      <p:sp>
        <p:nvSpPr>
          <p:cNvPr id="16" name="Retângulo 15"/>
          <p:cNvSpPr/>
          <p:nvPr/>
        </p:nvSpPr>
        <p:spPr>
          <a:xfrm>
            <a:off x="1779169" y="946836"/>
            <a:ext cx="7579984" cy="246221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Criar na mais dois arquivos na pasta do projeto e alterar o conteúdo do arquivo </a:t>
            </a:r>
            <a:r>
              <a:rPr lang="pt-BR" sz="1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teste.txt</a:t>
            </a:r>
            <a:endParaRPr lang="pt-BR" sz="10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75" y="1543685"/>
            <a:ext cx="6089650" cy="159194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155" y="1433830"/>
            <a:ext cx="3042920" cy="1446530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1716417" y="3143186"/>
            <a:ext cx="7579984" cy="246221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Executando o comando </a:t>
            </a:r>
            <a:r>
              <a:rPr lang="pt-BR" sz="10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status</a:t>
            </a:r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 verificamos que um arquivo foi alterado e dois não monitorados foram incluídos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4619" y="3811965"/>
            <a:ext cx="6369084" cy="219242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-4543" y="0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19903" y="89748"/>
            <a:ext cx="4842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+mj-lt"/>
              </a:rPr>
              <a:t>Comandos </a:t>
            </a:r>
            <a:r>
              <a:rPr lang="pt-BR" sz="2800" b="1" dirty="0" err="1">
                <a:solidFill>
                  <a:schemeClr val="bg1"/>
                </a:solidFill>
                <a:latin typeface="+mj-lt"/>
              </a:rPr>
              <a:t>Git</a:t>
            </a:r>
            <a:endParaRPr lang="pt-BR"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65" y="118439"/>
            <a:ext cx="2081571" cy="542741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560096" y="879729"/>
            <a:ext cx="9676509" cy="830997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Vamos adicionar essas alterações para registro do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com o comando </a:t>
            </a:r>
            <a:r>
              <a:rPr lang="pt-BR" sz="12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endParaRPr lang="pt-BR" sz="12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O arquivo </a:t>
            </a:r>
            <a:r>
              <a:rPr lang="pt-BR" sz="1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teste2.txt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como não foi inserido no comando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ele não vai ser monitorado pelo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pois pode ser um arquivo temporário para testes e depois pode ser removido.   Quando temos vários arquivos ou pastas para serem adicionados podem utilizar o comando </a:t>
            </a:r>
            <a:r>
              <a:rPr lang="pt-BR" sz="12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pt-BR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2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880" y="1942283"/>
            <a:ext cx="6175192" cy="2125679"/>
          </a:xfrm>
          <a:prstGeom prst="rect">
            <a:avLst/>
          </a:prstGeom>
        </p:spPr>
      </p:pic>
      <p:sp>
        <p:nvSpPr>
          <p:cNvPr id="14" name="Retângulo 13"/>
          <p:cNvSpPr/>
          <p:nvPr/>
        </p:nvSpPr>
        <p:spPr>
          <a:xfrm>
            <a:off x="1107102" y="4422877"/>
            <a:ext cx="8718498" cy="276999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Executando o comando </a:t>
            </a:r>
            <a:r>
              <a:rPr lang="pt-BR" sz="12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lang="pt-BR" sz="1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–m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para salvar as alterações no repositório local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735" y="4954284"/>
            <a:ext cx="7005992" cy="135969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-4543" y="0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19903" y="89748"/>
            <a:ext cx="4842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+mj-lt"/>
              </a:rPr>
              <a:t>Comandos </a:t>
            </a:r>
            <a:r>
              <a:rPr lang="pt-BR" sz="2800" b="1" dirty="0" err="1">
                <a:solidFill>
                  <a:schemeClr val="bg1"/>
                </a:solidFill>
                <a:latin typeface="+mj-lt"/>
              </a:rPr>
              <a:t>Git</a:t>
            </a:r>
            <a:endParaRPr lang="pt-BR"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65" y="118439"/>
            <a:ext cx="2081571" cy="542741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560096" y="965910"/>
            <a:ext cx="9676509" cy="46166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Vamos executar o comando </a:t>
            </a:r>
            <a:r>
              <a:rPr lang="pt-BR" sz="12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log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para verificar como ficaram nossos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commits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realizados.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Verificando o comando abaixo temos um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para ser enviado para o repositório remoto.</a:t>
            </a:r>
            <a:endParaRPr lang="pt-BR" sz="12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354" y="1633830"/>
            <a:ext cx="7005992" cy="1653099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673034" y="4134562"/>
            <a:ext cx="4489808" cy="261610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Vamos enviar os </a:t>
            </a:r>
            <a:r>
              <a:rPr lang="pt-BR" sz="1050" dirty="0" err="1">
                <a:latin typeface="Arial" panose="020B0604020202020204" pitchFamily="34" charset="0"/>
                <a:cs typeface="Arial" panose="020B0604020202020204" pitchFamily="34" charset="0"/>
              </a:rPr>
              <a:t>commits</a:t>
            </a:r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 para o repositório remoto no </a:t>
            </a:r>
            <a:r>
              <a:rPr lang="pt-BR" sz="105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pt-BR" sz="105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03" y="4675525"/>
            <a:ext cx="5282632" cy="1730516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6037729" y="4134562"/>
            <a:ext cx="5782236" cy="246221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Verificando com o </a:t>
            </a:r>
            <a:r>
              <a:rPr lang="pt-BR" sz="10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log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se os repositórios local e remoto estão apontando para o mesmo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7365" y="4675525"/>
            <a:ext cx="5428409" cy="177827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-4543" y="0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19903" y="89748"/>
            <a:ext cx="4842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+mj-lt"/>
              </a:rPr>
              <a:t>Comandos </a:t>
            </a:r>
            <a:r>
              <a:rPr lang="pt-BR" sz="2800" b="1" dirty="0" err="1">
                <a:solidFill>
                  <a:schemeClr val="bg1"/>
                </a:solidFill>
                <a:latin typeface="+mj-lt"/>
              </a:rPr>
              <a:t>Git</a:t>
            </a:r>
            <a:endParaRPr lang="pt-BR"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65" y="118439"/>
            <a:ext cx="2081571" cy="542741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3441374" y="917419"/>
            <a:ext cx="4489808" cy="261610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Verificando no </a:t>
            </a:r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pt-BR" sz="105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50" y="1155700"/>
            <a:ext cx="8165465" cy="218122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931" y="3894328"/>
            <a:ext cx="7494433" cy="243110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-4543" y="0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19903" y="89748"/>
            <a:ext cx="4842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err="1">
                <a:solidFill>
                  <a:schemeClr val="bg1"/>
                </a:solidFill>
                <a:latin typeface="+mj-lt"/>
              </a:rPr>
              <a:t>Branches</a:t>
            </a:r>
            <a:endParaRPr lang="pt-BR"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65" y="118439"/>
            <a:ext cx="2081571" cy="542741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212326" y="963903"/>
            <a:ext cx="1100417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São divisões dentro do repositório. É utilizado em situações específicas como por exemplo, quando queremos adicionar um novo recurso ou corrigir um erro para garantir que o código instável não seja modificado.  No nosso exemplo estamos trabalhando no repositório padrão o </a:t>
            </a:r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ou </a:t>
            </a:r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master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89996" y="2589292"/>
            <a:ext cx="47083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O comando </a:t>
            </a:r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exibe as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branches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do repositório.</a:t>
            </a:r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19903" y="2248558"/>
            <a:ext cx="10486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05" y="3050540"/>
            <a:ext cx="5475605" cy="146939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328" y="4773738"/>
            <a:ext cx="5591175" cy="1533525"/>
          </a:xfrm>
          <a:prstGeom prst="rect">
            <a:avLst/>
          </a:prstGeom>
        </p:spPr>
      </p:pic>
      <p:sp>
        <p:nvSpPr>
          <p:cNvPr id="14" name="Retângulo 13"/>
          <p:cNvSpPr/>
          <p:nvPr/>
        </p:nvSpPr>
        <p:spPr>
          <a:xfrm>
            <a:off x="6277365" y="4267741"/>
            <a:ext cx="3196422" cy="246221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0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pt-BR" sz="1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–a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exibe as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branches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locais e remotas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-4543" y="0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19903" y="89748"/>
            <a:ext cx="4842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err="1">
                <a:solidFill>
                  <a:schemeClr val="bg1"/>
                </a:solidFill>
                <a:latin typeface="+mj-lt"/>
              </a:rPr>
              <a:t>Branches</a:t>
            </a:r>
            <a:endParaRPr lang="pt-BR"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65" y="118439"/>
            <a:ext cx="2081571" cy="542741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2714478" y="829805"/>
            <a:ext cx="5827044" cy="276999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none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Vamos criar uma nova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utilizando comando </a:t>
            </a:r>
            <a:r>
              <a:rPr lang="pt-BR" sz="12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pt-BR" sz="1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&lt;nome da </a:t>
            </a:r>
            <a:r>
              <a:rPr lang="pt-BR" sz="12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pt-BR" sz="1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7184701" y="1763403"/>
            <a:ext cx="4739102" cy="400110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Para acessar a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criada utilizamos o comando </a:t>
            </a:r>
            <a:r>
              <a:rPr lang="pt-BR" sz="10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checkout</a:t>
            </a:r>
            <a:r>
              <a:rPr lang="pt-BR" sz="1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teste_branch</a:t>
            </a:r>
            <a:endParaRPr lang="pt-BR" sz="10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destacada com </a:t>
            </a:r>
            <a:r>
              <a:rPr lang="pt-BR" sz="1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é a que estamos acessando.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95" y="1071245"/>
            <a:ext cx="6072505" cy="2315845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7184701" y="2501096"/>
            <a:ext cx="4739102" cy="707886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Quando criamos uma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ele vai ser uma cópia do último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da 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atual que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estavamos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, no nosso exemplo a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principal.  Para deletar uma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podemos usar a opção –d ou –D.  A opção –D apaga diretamente e o –d avisa que não foi feito o merge da nossa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8305" y="4358640"/>
            <a:ext cx="6508115" cy="2352040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2059500" y="3719284"/>
            <a:ext cx="8079456" cy="461665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none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No exemplo abaixo foi criado o arquivo </a:t>
            </a:r>
            <a:r>
              <a:rPr lang="pt-BR" sz="1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teste4.txt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adicionamos todos os arquivos com </a:t>
            </a:r>
            <a:r>
              <a:rPr lang="pt-BR" sz="12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pt-BR" sz="1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e fizemos o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O arquivo </a:t>
            </a:r>
            <a:r>
              <a:rPr lang="pt-BR" sz="1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teste2.txt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que não havia sido registrado na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principal foi registrado na </a:t>
            </a:r>
            <a:r>
              <a:rPr lang="pt-BR" sz="12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teste_branch</a:t>
            </a:r>
            <a:endParaRPr lang="pt-BR" sz="12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9175" y="4180840"/>
            <a:ext cx="7300595" cy="26384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-4543" y="0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19903" y="89748"/>
            <a:ext cx="4842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err="1">
                <a:solidFill>
                  <a:schemeClr val="bg1"/>
                </a:solidFill>
                <a:latin typeface="+mj-lt"/>
              </a:rPr>
              <a:t>Branches</a:t>
            </a:r>
            <a:endParaRPr lang="pt-BR"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65" y="118439"/>
            <a:ext cx="2081571" cy="542741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2306396" y="1178711"/>
            <a:ext cx="6796797" cy="307777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none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Verificando as diferenças entre a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principal (</a:t>
            </a:r>
            <a:r>
              <a:rPr lang="pt-BR" sz="14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) e a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teste_branch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37" y="1905544"/>
            <a:ext cx="4620805" cy="2810268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795" y="1905544"/>
            <a:ext cx="4620805" cy="281026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-4543" y="0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19903" y="89748"/>
            <a:ext cx="4842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+mj-lt"/>
              </a:rPr>
              <a:t>Ferramentas Controle  Versão</a:t>
            </a:r>
            <a:endParaRPr lang="pt-BR"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65" y="118439"/>
            <a:ext cx="2081571" cy="542741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319903" y="1279792"/>
            <a:ext cx="1127146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Quando trabalhamos em equipes de desenvolvimento para gerenciamento dos projetos utilizamos o controle de versão que serve para controlar as alterações realizadas e solucionar problemas de conflito em códigos do projeto. São gerados históricos por quem efetuou determinada alteração.  Algumas características do controle de versão: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Comparar um código com uma versão anterior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Recuperar um código de versão anterior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Histórico de atualizações 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Facilita o trabalho em equipe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19903" y="3782015"/>
            <a:ext cx="106007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Um controle de versão possui duas partes o repositório e a área de trabalho. O repositório armazena todo o histórico de evolução do projeto, onde são registradas todas as modificações para determinada versão. Os desenvolvedores trabalham  com cópias do repositório no computador.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-4543" y="0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19903" y="89748"/>
            <a:ext cx="4842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err="1">
                <a:solidFill>
                  <a:schemeClr val="bg1"/>
                </a:solidFill>
                <a:latin typeface="+mj-lt"/>
              </a:rPr>
              <a:t>Branches</a:t>
            </a:r>
            <a:endParaRPr lang="pt-BR"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65" y="118439"/>
            <a:ext cx="2081571" cy="542741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68264" y="886843"/>
            <a:ext cx="1175553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git merge &lt;nome_da_branch&gt;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1200"/>
              </a:spcBef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Mescla as modificações presentes de uma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criada para uma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selecionada.  No exemplo abaixo alternamos para a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com o comando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checkout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e fizemos o merge com da </a:t>
            </a:r>
            <a:r>
              <a:rPr lang="pt-BR" sz="14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teste_branch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it-IT" sz="1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562273" y="4707964"/>
            <a:ext cx="3947805" cy="830997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Quando não temos conflito de código entre as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branches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a propriedade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Fast-Forward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realiza o mesmo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feito pela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branch_teste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para fazer o merge com a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principal.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03" y="2121361"/>
            <a:ext cx="4620805" cy="239305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993" y="2375037"/>
            <a:ext cx="5591175" cy="2105025"/>
          </a:xfrm>
          <a:prstGeom prst="rect">
            <a:avLst/>
          </a:prstGeom>
        </p:spPr>
      </p:pic>
      <p:sp>
        <p:nvSpPr>
          <p:cNvPr id="12" name="Retângulo 11"/>
          <p:cNvSpPr/>
          <p:nvPr/>
        </p:nvSpPr>
        <p:spPr>
          <a:xfrm>
            <a:off x="6629025" y="1919601"/>
            <a:ext cx="4091109" cy="276999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Enviando as modificações da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brainch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para o GitHub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7349" y="4733631"/>
            <a:ext cx="4898779" cy="179604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-4543" y="0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19903" y="89748"/>
            <a:ext cx="4842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err="1">
                <a:solidFill>
                  <a:schemeClr val="bg1"/>
                </a:solidFill>
                <a:latin typeface="+mj-lt"/>
              </a:rPr>
              <a:t>Git</a:t>
            </a:r>
            <a:r>
              <a:rPr lang="pt-BR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pt-BR" sz="2800" b="1" dirty="0" err="1">
                <a:solidFill>
                  <a:schemeClr val="bg1"/>
                </a:solidFill>
                <a:latin typeface="+mj-lt"/>
              </a:rPr>
              <a:t>Pull</a:t>
            </a:r>
            <a:endParaRPr lang="pt-BR"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65" y="118439"/>
            <a:ext cx="2081571" cy="542741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319903" y="965629"/>
            <a:ext cx="110041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Quando trabalhamos em equipe precisamos sincronizar o que está no repositório remoto com o nosso repositório local para fazer isto utilizamos o comando </a:t>
            </a:r>
            <a:r>
              <a:rPr lang="pt-BR" sz="14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é uma junção dos comandos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(buscar) e merge (fundir).</a:t>
            </a:r>
            <a:endParaRPr lang="pt-BR" sz="1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03" y="2273484"/>
            <a:ext cx="6256424" cy="1908088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988695" y="1930400"/>
            <a:ext cx="5798185" cy="245110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Edite o arquivo </a:t>
            </a:r>
            <a:r>
              <a:rPr lang="pt-BR" sz="1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teste4.txt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no GitHub</a:t>
            </a:r>
            <a:r>
              <a:rPr lang="pt-BR" sz="1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e acrescente um a linha com texto qualquer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03" y="4181572"/>
            <a:ext cx="6973905" cy="2005219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988970" y="3935351"/>
            <a:ext cx="4173871" cy="246221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Clique no botão </a:t>
            </a:r>
            <a:r>
              <a:rPr lang="pt-BR" sz="10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lang="pt-BR" sz="1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changes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para efetuar as alterações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3431" y="4346897"/>
            <a:ext cx="4200732" cy="1674568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7643431" y="3922079"/>
            <a:ext cx="4173871" cy="255090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Execute o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000" dirty="0" err="1"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para efetuar a alteração para o repositório local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8806" y="1567223"/>
            <a:ext cx="4066632" cy="2296833"/>
          </a:xfrm>
          <a:prstGeom prst="rect">
            <a:avLst/>
          </a:prstGeom>
        </p:spPr>
      </p:pic>
      <p:sp>
        <p:nvSpPr>
          <p:cNvPr id="18" name="Retângulo 17"/>
          <p:cNvSpPr/>
          <p:nvPr/>
        </p:nvSpPr>
        <p:spPr>
          <a:xfrm>
            <a:off x="-4543" y="0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19903" y="89748"/>
            <a:ext cx="4842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err="1">
                <a:solidFill>
                  <a:schemeClr val="bg1"/>
                </a:solidFill>
                <a:latin typeface="+mj-lt"/>
              </a:rPr>
              <a:t>Git</a:t>
            </a:r>
            <a:r>
              <a:rPr lang="pt-BR" sz="2800" b="1" dirty="0">
                <a:solidFill>
                  <a:schemeClr val="bg1"/>
                </a:solidFill>
                <a:latin typeface="+mj-lt"/>
              </a:rPr>
              <a:t> - Conflitos</a:t>
            </a:r>
            <a:endParaRPr lang="pt-BR"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65" y="118439"/>
            <a:ext cx="2081571" cy="542741"/>
          </a:xfrm>
          <a:prstGeom prst="rect">
            <a:avLst/>
          </a:prstGeom>
        </p:spPr>
      </p:pic>
      <p:sp>
        <p:nvSpPr>
          <p:cNvPr id="16" name="Retângulo 15"/>
          <p:cNvSpPr/>
          <p:nvPr/>
        </p:nvSpPr>
        <p:spPr>
          <a:xfrm>
            <a:off x="2222476" y="880831"/>
            <a:ext cx="8014129" cy="461665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Resolvendo conflitos</a:t>
            </a:r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Vamos inserir uma linha com o texto abaixo no arquivo </a:t>
            </a:r>
            <a:r>
              <a:rPr lang="pt-BR" sz="1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teste4.txt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inserir o comentário e clicar em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changes</a:t>
            </a:r>
            <a:endParaRPr lang="pt-BR" sz="12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2997760" y="3742149"/>
            <a:ext cx="6588049" cy="646331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Vamos inserir no repositório local uma linha no final do arquivo </a:t>
            </a:r>
            <a:r>
              <a:rPr lang="pt-BR" sz="1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teste4.txt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 com a palavra “</a:t>
            </a:r>
            <a:r>
              <a:rPr lang="pt-BR" sz="1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OI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” fazer o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e depois ao executar o </a:t>
            </a:r>
            <a:r>
              <a:rPr lang="pt-BR" sz="12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para enviar para o repositório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remoto,teremos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como resposta um erro por causa do conflito gerado.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785" y="1547693"/>
            <a:ext cx="4105080" cy="1969729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361" y="4886091"/>
            <a:ext cx="2859396" cy="1349494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6337" y="4886091"/>
            <a:ext cx="4224937" cy="1337502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0785" y="3863975"/>
            <a:ext cx="8093075" cy="237172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-4543" y="0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19903" y="89748"/>
            <a:ext cx="4842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+mj-lt"/>
              </a:rPr>
              <a:t>Conflitos - </a:t>
            </a:r>
            <a:r>
              <a:rPr lang="pt-BR" sz="2800" b="1" dirty="0" err="1">
                <a:solidFill>
                  <a:schemeClr val="bg1"/>
                </a:solidFill>
                <a:latin typeface="+mj-lt"/>
              </a:rPr>
              <a:t>Git</a:t>
            </a:r>
            <a:endParaRPr lang="pt-BR"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65" y="118439"/>
            <a:ext cx="2081571" cy="542741"/>
          </a:xfrm>
          <a:prstGeom prst="rect">
            <a:avLst/>
          </a:prstGeom>
        </p:spPr>
      </p:pic>
      <p:sp>
        <p:nvSpPr>
          <p:cNvPr id="16" name="Retângulo 15"/>
          <p:cNvSpPr/>
          <p:nvPr/>
        </p:nvSpPr>
        <p:spPr>
          <a:xfrm>
            <a:off x="1719329" y="1042196"/>
            <a:ext cx="7128836" cy="276999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O procedimento correto é trazer o que tem no repositório primeiro com o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e depois fazer o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2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715" y="1274445"/>
            <a:ext cx="5563235" cy="193738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03" y="4220131"/>
            <a:ext cx="3369750" cy="1636737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1857397" y="3333391"/>
            <a:ext cx="7128836" cy="276999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Vamos verificar e resolver os conflitos, fazer o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e enviar para o repositório remoto</a:t>
            </a:r>
            <a:endParaRPr lang="pt-BR" sz="12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3815" y="4242657"/>
            <a:ext cx="3413046" cy="1612193"/>
          </a:xfrm>
          <a:prstGeom prst="rect">
            <a:avLst/>
          </a:prstGeom>
        </p:spPr>
      </p:pic>
      <p:sp>
        <p:nvSpPr>
          <p:cNvPr id="25" name="Retângulo 24"/>
          <p:cNvSpPr/>
          <p:nvPr/>
        </p:nvSpPr>
        <p:spPr>
          <a:xfrm>
            <a:off x="4406076" y="3892931"/>
            <a:ext cx="2262010" cy="215444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Foi deixada apenas a palavra OI</a:t>
            </a:r>
            <a:endParaRPr lang="pt-BR" sz="8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1023" y="4220131"/>
            <a:ext cx="3097362" cy="1634719"/>
          </a:xfrm>
          <a:prstGeom prst="rect">
            <a:avLst/>
          </a:prstGeom>
        </p:spPr>
      </p:pic>
      <p:sp>
        <p:nvSpPr>
          <p:cNvPr id="26" name="Retângulo 25"/>
          <p:cNvSpPr/>
          <p:nvPr/>
        </p:nvSpPr>
        <p:spPr>
          <a:xfrm>
            <a:off x="8228699" y="3878676"/>
            <a:ext cx="2262010" cy="215444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Após o </a:t>
            </a:r>
            <a:r>
              <a:rPr lang="pt-BR" sz="800" dirty="0" err="1"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podemos verificar no</a:t>
            </a:r>
            <a:r>
              <a:rPr lang="pt-BR" sz="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GitHub</a:t>
            </a:r>
            <a:endParaRPr lang="pt-BR" sz="8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-4543" y="0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19903" y="89748"/>
            <a:ext cx="4842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err="1">
                <a:solidFill>
                  <a:schemeClr val="bg1"/>
                </a:solidFill>
                <a:latin typeface="+mj-lt"/>
              </a:rPr>
              <a:t>Git</a:t>
            </a:r>
            <a:r>
              <a:rPr lang="pt-BR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pt-BR" sz="2800" b="1" dirty="0" err="1">
                <a:solidFill>
                  <a:schemeClr val="bg1"/>
                </a:solidFill>
                <a:latin typeface="+mj-lt"/>
              </a:rPr>
              <a:t>Bash</a:t>
            </a:r>
            <a:endParaRPr lang="pt-BR"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65" y="118439"/>
            <a:ext cx="2081571" cy="542741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319903" y="942542"/>
            <a:ext cx="9466528" cy="275590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Abrir a pasta onde se encontra o projeto e clicar em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Bash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Here</a:t>
            </a:r>
            <a:endParaRPr lang="pt-BR" sz="12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760" y="3738825"/>
            <a:ext cx="6654512" cy="1613699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4161545" y="3370336"/>
            <a:ext cx="3875405" cy="275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Criando um repositório de versionamento na pasta</a:t>
            </a:r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915795" y="5798185"/>
            <a:ext cx="7793990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Será criada uma pasta chamada oculta com o nome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.g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que será usada para o controle do versionamento.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Espaço Reservado para Conteúdo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8305" y="1296670"/>
            <a:ext cx="4180840" cy="138938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-4543" y="0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19903" y="89748"/>
            <a:ext cx="4842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err="1">
                <a:solidFill>
                  <a:schemeClr val="bg1"/>
                </a:solidFill>
                <a:latin typeface="+mj-lt"/>
              </a:rPr>
              <a:t>Git</a:t>
            </a:r>
            <a:r>
              <a:rPr lang="pt-BR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pt-BR" sz="2800" b="1" dirty="0" err="1">
                <a:solidFill>
                  <a:schemeClr val="bg1"/>
                </a:solidFill>
                <a:latin typeface="+mj-lt"/>
              </a:rPr>
              <a:t>Bash</a:t>
            </a:r>
            <a:endParaRPr lang="pt-BR"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65" y="118439"/>
            <a:ext cx="2081571" cy="542741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506278" y="1052463"/>
            <a:ext cx="37818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Configurando o usuário e </a:t>
            </a:r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 do GitHub</a:t>
            </a:r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65" y="1418733"/>
            <a:ext cx="4944165" cy="72400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33" y="4027416"/>
            <a:ext cx="6304698" cy="2502826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633365" y="3719387"/>
            <a:ext cx="64427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Adicionando todos os arquivo para </a:t>
            </a:r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staging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 área com o comando </a:t>
            </a:r>
            <a:r>
              <a:rPr lang="pt-BR" sz="14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pt-BR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  <a:endParaRPr lang="pt-BR" sz="1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85470" y="2392680"/>
            <a:ext cx="4312285" cy="1168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Listar configurações</a:t>
            </a:r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git config --list</a:t>
            </a:r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git config user.email</a:t>
            </a:r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git config user.name</a:t>
            </a:r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-4543" y="0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19903" y="89748"/>
            <a:ext cx="4842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err="1">
                <a:solidFill>
                  <a:schemeClr val="bg1"/>
                </a:solidFill>
                <a:latin typeface="+mj-lt"/>
              </a:rPr>
              <a:t>Git</a:t>
            </a:r>
            <a:r>
              <a:rPr lang="pt-BR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pt-BR" sz="2800" b="1" dirty="0" err="1">
                <a:solidFill>
                  <a:schemeClr val="bg1"/>
                </a:solidFill>
                <a:latin typeface="+mj-lt"/>
              </a:rPr>
              <a:t>Bash</a:t>
            </a:r>
            <a:endParaRPr lang="pt-BR"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65" y="118439"/>
            <a:ext cx="2081571" cy="542741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319903" y="849403"/>
            <a:ext cx="1755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Fazendo o </a:t>
            </a:r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885" y="1157180"/>
            <a:ext cx="4988333" cy="5378046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-4543" y="0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19903" y="89748"/>
            <a:ext cx="4842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>
                <a:solidFill>
                  <a:schemeClr val="bg1"/>
                </a:solidFill>
              </a:rPr>
              <a:t>Git</a:t>
            </a:r>
            <a:r>
              <a:rPr lang="pt-BR" sz="2800" dirty="0">
                <a:solidFill>
                  <a:schemeClr val="bg1"/>
                </a:solidFill>
              </a:rPr>
              <a:t> </a:t>
            </a:r>
            <a:r>
              <a:rPr lang="pt-BR" sz="2800" dirty="0" err="1">
                <a:solidFill>
                  <a:schemeClr val="bg1"/>
                </a:solidFill>
              </a:rPr>
              <a:t>Bash</a:t>
            </a:r>
            <a:endParaRPr lang="pt-BR" sz="2800" dirty="0">
              <a:solidFill>
                <a:schemeClr val="bg1"/>
              </a:solidFill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65" y="118439"/>
            <a:ext cx="2081571" cy="542741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594" y="983850"/>
            <a:ext cx="5672496" cy="548197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-4543" y="0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19903" y="89748"/>
            <a:ext cx="4842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>
                <a:solidFill>
                  <a:schemeClr val="bg1"/>
                </a:solidFill>
              </a:rPr>
              <a:t>Git</a:t>
            </a:r>
            <a:r>
              <a:rPr lang="pt-BR" sz="2800" dirty="0">
                <a:solidFill>
                  <a:schemeClr val="bg1"/>
                </a:solidFill>
              </a:rPr>
              <a:t> </a:t>
            </a:r>
            <a:r>
              <a:rPr lang="pt-BR" sz="2800" dirty="0" err="1">
                <a:solidFill>
                  <a:schemeClr val="bg1"/>
                </a:solidFill>
              </a:rPr>
              <a:t>Bash</a:t>
            </a:r>
            <a:endParaRPr lang="pt-BR" sz="2800" dirty="0">
              <a:solidFill>
                <a:schemeClr val="bg1"/>
              </a:solidFill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65" y="118439"/>
            <a:ext cx="2081571" cy="542741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319903" y="1066655"/>
            <a:ext cx="105991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Associando projeto da nossa máquina com o repositório criado no </a:t>
            </a:r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, copiando o comando do </a:t>
            </a:r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26" y="1493724"/>
            <a:ext cx="4591691" cy="133369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437134" y="2525215"/>
            <a:ext cx="15440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Fazendo o </a:t>
            </a:r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56" y="1924750"/>
            <a:ext cx="4734586" cy="35247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475" y="3100280"/>
            <a:ext cx="4753638" cy="1571844"/>
          </a:xfrm>
          <a:prstGeom prst="rect">
            <a:avLst/>
          </a:prstGeom>
        </p:spPr>
      </p:pic>
      <p:sp>
        <p:nvSpPr>
          <p:cNvPr id="12" name="Retângulo 11"/>
          <p:cNvSpPr/>
          <p:nvPr/>
        </p:nvSpPr>
        <p:spPr>
          <a:xfrm>
            <a:off x="487475" y="4785523"/>
            <a:ext cx="59322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Nos próximo envios usar apenas </a:t>
            </a:r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-4543" y="0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19903" y="89748"/>
            <a:ext cx="4842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+mj-lt"/>
              </a:rPr>
              <a:t>Links de Estudo</a:t>
            </a:r>
            <a:endParaRPr lang="pt-BR"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65" y="118439"/>
            <a:ext cx="2081571" cy="542741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19903" y="1294510"/>
            <a:ext cx="3339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https://learngitbranching.js.org/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19903" y="2198697"/>
            <a:ext cx="45833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https://onlywei.github.io/explain-git-with-d3/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-4543" y="0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19903" y="89748"/>
            <a:ext cx="4842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+mj-lt"/>
              </a:rPr>
              <a:t>Ferramentas Controle  Versão</a:t>
            </a:r>
            <a:endParaRPr lang="pt-BR"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65" y="118439"/>
            <a:ext cx="2081571" cy="542741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319902" y="1225487"/>
            <a:ext cx="1160390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Principais ferramentas utilizadas: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CVS</a:t>
            </a:r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Um controle de versão mais antigo, utilizado ainda em alguns projetos.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SVN</a:t>
            </a:r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Conhecido como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Subversion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, desenvolvido pela Apache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Fundation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ele é muito utilizado em projeto de softwares corporativos.  Possui um histórico de todas as alterações realizadas por um determinado usuário, permitindo que possamos recuperar qualquer versão antiga.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Utiliza os seguintes conceitos no projeto: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- área do projeto que contém determinadas divisões ou etapas do desenvolvimento.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Tags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- diretório que contém a versão que deverá ser liberada para o cliente após o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está finalizado. 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Trunk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- diretório que contém todas as alterações realizadas diariamente.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Pode ser feito o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dowload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no link abaixo: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dirty="0">
                <a:solidFill>
                  <a:srgbClr val="2035F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https://subversion.apache.org/download.cgi</a:t>
            </a:r>
            <a:endParaRPr lang="pt-BR" sz="1600" b="1" dirty="0">
              <a:solidFill>
                <a:srgbClr val="2035F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-4543" y="0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19903" y="89748"/>
            <a:ext cx="5287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+mj-lt"/>
              </a:rPr>
              <a:t>Ferramentas Controle  Versão - </a:t>
            </a:r>
            <a:r>
              <a:rPr lang="pt-BR" sz="2800" b="1" dirty="0" err="1">
                <a:solidFill>
                  <a:schemeClr val="bg1"/>
                </a:solidFill>
                <a:latin typeface="+mj-lt"/>
              </a:rPr>
              <a:t>Git</a:t>
            </a:r>
            <a:endParaRPr lang="pt-BR"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65" y="118439"/>
            <a:ext cx="2081571" cy="542741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297277" y="894819"/>
            <a:ext cx="11603901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1200"/>
              </a:spcBef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Foi desenvolvido por Linux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Tolvards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em 2005 e tornou-se a ferramenta mais utilizada para controle de versão. No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todo desenvolvedor tem uma cópia local do projeto. O repositório fica armazenado em um servidor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como o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. Quando alguém da equipe vai trabalhar no projeto uma cópia local do repositório é copiada para sua máquina.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97277" y="2348730"/>
            <a:ext cx="11258015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1200"/>
              </a:spcBef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é um serviço gratuito que oferece diversas funcionalidades adicionais aplicadas ao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, diversos projetos open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estão hospedados no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, onde os desenvolvedores podem contribuir com correções ou códigos adicionais.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297277" y="3612331"/>
            <a:ext cx="15199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Instalando </a:t>
            </a:r>
            <a:r>
              <a:rPr lang="pt-BR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pt-BR" sz="1600" b="1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72993" y="4665032"/>
            <a:ext cx="3065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https://git-scm.com/download/win</a:t>
            </a:r>
            <a:endParaRPr lang="pt-BR" sz="1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19903" y="3944282"/>
            <a:ext cx="114597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é um programa que pode ser instalado através das opções abaixo: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572993" y="4374198"/>
            <a:ext cx="9685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</a:t>
            </a:r>
            <a:endParaRPr lang="pt-BR" sz="1400" b="1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572993" y="5093395"/>
            <a:ext cx="42578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 Debian ou Derivados como </a:t>
            </a:r>
            <a:r>
              <a:rPr lang="pt-BR" sz="14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Mint</a:t>
            </a:r>
            <a:r>
              <a:rPr lang="pt-BR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14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Ubuntu</a:t>
            </a:r>
            <a:endParaRPr lang="pt-BR" sz="14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apt-get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install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pt-BR" sz="1400" b="1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550582" y="5797122"/>
            <a:ext cx="39116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 </a:t>
            </a:r>
            <a:r>
              <a:rPr lang="pt-BR" sz="14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</a:t>
            </a:r>
            <a:r>
              <a:rPr lang="pt-BR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Hat</a:t>
            </a:r>
            <a:r>
              <a:rPr lang="pt-BR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ou Derivados como o Centos</a:t>
            </a:r>
            <a:endParaRPr lang="pt-BR" sz="14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yum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install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pt-BR" sz="1400" b="1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-4543" y="0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19903" y="89748"/>
            <a:ext cx="5395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+mj-lt"/>
              </a:rPr>
              <a:t>Ferramentas Controle  Versão - </a:t>
            </a:r>
            <a:r>
              <a:rPr lang="pt-BR" sz="2800" b="1" dirty="0" err="1">
                <a:solidFill>
                  <a:schemeClr val="bg1"/>
                </a:solidFill>
                <a:latin typeface="+mj-lt"/>
              </a:rPr>
              <a:t>Git</a:t>
            </a:r>
            <a:endParaRPr lang="pt-BR"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65" y="118439"/>
            <a:ext cx="2081571" cy="542741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76253" y="925042"/>
            <a:ext cx="11603901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Criação da Conta no GitHub</a:t>
            </a:r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Acesse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crie sua conta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buFont typeface="Wingdings" panose="05000000000000000000" pitchFamily="2" charset="2"/>
              <a:buChar char="Ø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cadastre seu 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de acesso.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03" y="2598867"/>
            <a:ext cx="4310177" cy="1950690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176253" y="1863485"/>
            <a:ext cx="55386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Criação do repositório</a:t>
            </a:r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Para criação de um novo repositório clique no botão conforme imagem abaixo.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8689928" y="3264025"/>
            <a:ext cx="3093354" cy="1477328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pt-BR" sz="900" b="1" dirty="0"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 deixa o projeto disponível para qualquer usuário realizar alterações.</a:t>
            </a:r>
            <a:endParaRPr lang="pt-BR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900" b="1" dirty="0">
                <a:latin typeface="Arial" panose="020B0604020202020204" pitchFamily="34" charset="0"/>
                <a:cs typeface="Arial" panose="020B0604020202020204" pitchFamily="34" charset="0"/>
              </a:rPr>
              <a:t>README</a:t>
            </a:r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900" b="1" dirty="0">
                <a:latin typeface="Arial" panose="020B0604020202020204" pitchFamily="34" charset="0"/>
                <a:cs typeface="Arial" panose="020B0604020202020204" pitchFamily="34" charset="0"/>
              </a:rPr>
              <a:t>file - </a:t>
            </a:r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 permite uma descrição inicial com detalhes sobre o projeto.</a:t>
            </a:r>
            <a:endParaRPr lang="pt-BR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9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gitignore</a:t>
            </a:r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 - Arquivos que não são importantes são ignorados no envio do projeto.</a:t>
            </a:r>
            <a:endParaRPr lang="pt-BR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License</a:t>
            </a:r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 - Podemos escolher um tipo de licença.</a:t>
            </a:r>
            <a:endParaRPr lang="pt-B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3092" y="2576507"/>
            <a:ext cx="3789151" cy="334551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-4543" y="0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19903" y="89748"/>
            <a:ext cx="5233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+mj-lt"/>
              </a:rPr>
              <a:t>Ferramentas Controle  Versão -</a:t>
            </a:r>
            <a:r>
              <a:rPr lang="pt-BR" sz="2800" b="1" dirty="0" err="1">
                <a:solidFill>
                  <a:schemeClr val="bg1"/>
                </a:solidFill>
                <a:latin typeface="+mj-lt"/>
              </a:rPr>
              <a:t>Git</a:t>
            </a:r>
            <a:endParaRPr lang="pt-BR"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65" y="118439"/>
            <a:ext cx="2081571" cy="542741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76253" y="925042"/>
            <a:ext cx="116039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Alterando o README file</a:t>
            </a:r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Vamos clicar no botão editar e adicionar o texto e gravar as alterações no botão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65" y="1672818"/>
            <a:ext cx="4401911" cy="160245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885" y="1571374"/>
            <a:ext cx="5542397" cy="1924068"/>
          </a:xfrm>
          <a:prstGeom prst="rect">
            <a:avLst/>
          </a:prstGeom>
        </p:spPr>
      </p:pic>
      <p:sp>
        <p:nvSpPr>
          <p:cNvPr id="14" name="Retângulo 13"/>
          <p:cNvSpPr/>
          <p:nvPr/>
        </p:nvSpPr>
        <p:spPr>
          <a:xfrm>
            <a:off x="277665" y="3376713"/>
            <a:ext cx="116039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Clonar Repositório</a:t>
            </a:r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Na página inicial do repositório temos o botão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onde é possível fazer o download do arquivo zip ou copiar a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do repositório. Clique no botão para copiar a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351" y="3942916"/>
            <a:ext cx="4315225" cy="227538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-4543" y="0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20040" y="89535"/>
            <a:ext cx="56699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+mj-lt"/>
              </a:rPr>
              <a:t>Ferramentas Controle  Versão - </a:t>
            </a:r>
            <a:r>
              <a:rPr lang="pt-BR" sz="2800" b="1" dirty="0" err="1">
                <a:solidFill>
                  <a:schemeClr val="bg1"/>
                </a:solidFill>
                <a:latin typeface="+mj-lt"/>
              </a:rPr>
              <a:t>Git</a:t>
            </a:r>
            <a:endParaRPr lang="pt-BR"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65" y="118439"/>
            <a:ext cx="2081571" cy="542741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76253" y="925042"/>
            <a:ext cx="116039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Clonando Repositório</a:t>
            </a:r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Abrir o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prompt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de comando do Windows digitar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clone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e colar a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do nosso projeto.  Nossa máquina terá uma cópia do repositório remoto.  Todos os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commits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que forem feitos não afetaram o repositório remoto, mas temos comandos também que enviam as alterações para o repositório remoto quando for preciso.</a:t>
            </a:r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30" y="1710690"/>
            <a:ext cx="6569075" cy="343598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610" y="1624330"/>
            <a:ext cx="6901815" cy="3609340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3748421" y="4538234"/>
            <a:ext cx="3701416" cy="246221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A pasta projeto-exemplo  foi criada.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5692" y="4947977"/>
            <a:ext cx="6454334" cy="105394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-4543" y="-13447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19903" y="89748"/>
            <a:ext cx="4842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+mj-lt"/>
              </a:rPr>
              <a:t>Comandos </a:t>
            </a:r>
            <a:r>
              <a:rPr lang="pt-BR" sz="2800" b="1" dirty="0" err="1">
                <a:solidFill>
                  <a:schemeClr val="bg1"/>
                </a:solidFill>
                <a:latin typeface="+mj-lt"/>
              </a:rPr>
              <a:t>Git</a:t>
            </a:r>
            <a:endParaRPr lang="pt-BR"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65" y="118439"/>
            <a:ext cx="2081571" cy="542741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319903" y="878094"/>
            <a:ext cx="8582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Vamos criar um arquivo texto Teste de Commit.txt no nosso repositório local.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472302" y="2671036"/>
            <a:ext cx="1085012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 Status</a:t>
            </a:r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Exibe o status do repositório, se existe algum arquivo novo adicionado, alterado ou removido, caso esteja rastreado com uma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no servidor  o comando verifica o estado da versão.  No exemplo abaixo o comando retornou que um arquivo não está sendo rastreado e para colocar o arquivo para fazer parte do nosso repositório utilizamos o comando </a:t>
            </a:r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160" y="1401445"/>
            <a:ext cx="6680200" cy="145351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993" y="3924041"/>
            <a:ext cx="6117330" cy="25919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-4543" y="0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19903" y="89748"/>
            <a:ext cx="4842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+mj-lt"/>
              </a:rPr>
              <a:t>Comandos </a:t>
            </a:r>
            <a:r>
              <a:rPr lang="pt-BR" sz="2800" b="1" dirty="0" err="1">
                <a:solidFill>
                  <a:schemeClr val="bg1"/>
                </a:solidFill>
                <a:latin typeface="+mj-lt"/>
              </a:rPr>
              <a:t>Git</a:t>
            </a:r>
            <a:endParaRPr lang="pt-BR"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65" y="118439"/>
            <a:ext cx="2081571" cy="542741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230083" y="849403"/>
            <a:ext cx="1085012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 &lt;nome do arquivo&gt;</a:t>
            </a:r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Adiciona um arquivo alterado e deixa ele preparado para o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indicando ao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que este arquivo será rastreado. No exemplo abaixo ao executar o comando </a:t>
            </a:r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e após o </a:t>
            </a:r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 status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temos o arquivo registrado no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e pronto para o </a:t>
            </a:r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161" y="2234397"/>
            <a:ext cx="4398224" cy="1863543"/>
          </a:xfrm>
          <a:prstGeom prst="rect">
            <a:avLst/>
          </a:prstGeom>
        </p:spPr>
      </p:pic>
      <p:sp>
        <p:nvSpPr>
          <p:cNvPr id="12" name="Retângulo 11"/>
          <p:cNvSpPr/>
          <p:nvPr/>
        </p:nvSpPr>
        <p:spPr>
          <a:xfrm>
            <a:off x="319903" y="4340278"/>
            <a:ext cx="1085012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 --</a:t>
            </a:r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Quando temos vários arquivos podemos usar o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com a opção 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pt-B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para registros de vários arquivos.</a:t>
            </a:r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10508</Words>
  <Application>WPS Presentation</Application>
  <PresentationFormat>Widescreen</PresentationFormat>
  <Paragraphs>281</Paragraphs>
  <Slides>29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Arial</vt:lpstr>
      <vt:lpstr>SimSun</vt:lpstr>
      <vt:lpstr>Wingdings</vt:lpstr>
      <vt:lpstr>Trebuchet MS</vt:lpstr>
      <vt:lpstr>Roboto</vt:lpstr>
      <vt:lpstr>Calibri</vt:lpstr>
      <vt:lpstr>Microsoft YaHei</vt:lpstr>
      <vt:lpstr>Arial Unicode MS</vt:lpstr>
      <vt:lpstr>Calibri Light</vt:lpstr>
      <vt:lpstr>Tema do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Alvaro Barros</dc:creator>
  <cp:lastModifiedBy>Admin</cp:lastModifiedBy>
  <cp:revision>386</cp:revision>
  <dcterms:created xsi:type="dcterms:W3CDTF">2020-01-22T13:34:00Z</dcterms:created>
  <dcterms:modified xsi:type="dcterms:W3CDTF">2024-08-16T01:29:10Z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188D5E65AEBD45AF9A96008187270655</vt:lpwstr>
  </property>
  <property fmtid="{D5CDD505-2E9C-101B-9397-08002B2CF9AE}" pid="3" name="KSOProductBuildVer">
    <vt:lpwstr>1046-12.2.0.17562</vt:lpwstr>
  </property>
</Properties>
</file>