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4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5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5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2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8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76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44BDC4-6CAC-47B3-A1A2-3573C82AAC7D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346814-D577-42F3-B875-FBC06B2C7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peoplepopulationandcommunity/housing/datasets/medianpricepaidbywardhpssadataset37" TargetMode="External"/><Relationship Id="rId2" Type="http://schemas.openxmlformats.org/officeDocument/2006/relationships/hyperlink" Target="https://www.doogal.co.uk/AdministrativeAreas.php?district=E08000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chester.gov.uk/directory_record/285527/all_war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Housing Sales Prices &amp; Venues Data Analysis of </a:t>
            </a:r>
            <a:r>
              <a:rPr lang="en-GB" dirty="0" smtClean="0"/>
              <a:t>Manchester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data science capstone – final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70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sale price in Manchester (2018)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9" y="2550149"/>
            <a:ext cx="5921052" cy="35413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1" y="2550149"/>
            <a:ext cx="3708532" cy="2316892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722073" y="5052989"/>
            <a:ext cx="3863547" cy="1367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Up to £140k: Low-1 Level House Price</a:t>
            </a:r>
          </a:p>
          <a:p>
            <a:pPr lvl="0"/>
            <a:r>
              <a:rPr lang="en-GB" dirty="0"/>
              <a:t>£140k-£190k: Low-2 Level House Price</a:t>
            </a:r>
          </a:p>
          <a:p>
            <a:pPr lvl="0"/>
            <a:r>
              <a:rPr lang="en-GB" dirty="0"/>
              <a:t>£190k-£240k: Mid-Level House Price</a:t>
            </a:r>
          </a:p>
          <a:p>
            <a:pPr lvl="0"/>
            <a:r>
              <a:rPr lang="en-GB" dirty="0"/>
              <a:t>£240k-£290k: High-1 Level House Price</a:t>
            </a:r>
          </a:p>
          <a:p>
            <a:pPr lvl="0"/>
            <a:r>
              <a:rPr lang="en-GB" dirty="0"/>
              <a:t>More than £290k: High-2 Level House Price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31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sale price –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8" y="2348041"/>
            <a:ext cx="6825443" cy="4414814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7619998" y="3117097"/>
            <a:ext cx="3863547" cy="13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GB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7430530" y="3661793"/>
            <a:ext cx="4053015" cy="178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The darker colours represent the neighbourhoods with highest sale price: </a:t>
            </a:r>
            <a:r>
              <a:rPr lang="en-GB" dirty="0" err="1" smtClean="0"/>
              <a:t>Chorlton</a:t>
            </a:r>
            <a:r>
              <a:rPr lang="en-GB" dirty="0" smtClean="0"/>
              <a:t>, Didsbury East, Didsbury West and </a:t>
            </a:r>
            <a:r>
              <a:rPr lang="en-GB" dirty="0" err="1" smtClean="0"/>
              <a:t>Chorlton</a:t>
            </a:r>
            <a:r>
              <a:rPr lang="en-GB" dirty="0" smtClean="0"/>
              <a:t> Park.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0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9" y="361048"/>
            <a:ext cx="9363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0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top venues in Manchester are pubs and bars.</a:t>
            </a:r>
          </a:p>
          <a:p>
            <a:pPr lvl="0"/>
            <a:r>
              <a:rPr lang="en-GB" dirty="0" err="1"/>
              <a:t>Chorlton</a:t>
            </a:r>
            <a:r>
              <a:rPr lang="en-GB" dirty="0"/>
              <a:t>, Didsbury East, Didsbury West and </a:t>
            </a:r>
            <a:r>
              <a:rPr lang="en-GB" dirty="0" err="1"/>
              <a:t>Chorlton</a:t>
            </a:r>
            <a:r>
              <a:rPr lang="en-GB" dirty="0"/>
              <a:t> Park have the highest house sale price and are also among the neighbourhood with the most venues in Manchester.</a:t>
            </a:r>
          </a:p>
          <a:p>
            <a:pPr lvl="0"/>
            <a:r>
              <a:rPr lang="en-GB" dirty="0" err="1"/>
              <a:t>Ardwick</a:t>
            </a:r>
            <a:r>
              <a:rPr lang="en-GB" dirty="0"/>
              <a:t>, </a:t>
            </a:r>
            <a:r>
              <a:rPr lang="en-GB" dirty="0" err="1"/>
              <a:t>Chorlton</a:t>
            </a:r>
            <a:r>
              <a:rPr lang="en-GB" dirty="0"/>
              <a:t>, </a:t>
            </a:r>
            <a:r>
              <a:rPr lang="en-GB" dirty="0" err="1"/>
              <a:t>Deansgate</a:t>
            </a:r>
            <a:r>
              <a:rPr lang="en-GB" dirty="0"/>
              <a:t>, Didsbury East, Didsbury West and Piccadilly are dominated by pubs and bars as the most common venue whereas Hulme, </a:t>
            </a:r>
            <a:r>
              <a:rPr lang="en-GB" dirty="0" err="1"/>
              <a:t>Levenshulme</a:t>
            </a:r>
            <a:r>
              <a:rPr lang="en-GB" dirty="0"/>
              <a:t> and Old Moat are dominated by cafes and restaurants as most common venues.</a:t>
            </a:r>
          </a:p>
          <a:p>
            <a:pPr lvl="0"/>
            <a:r>
              <a:rPr lang="en-GB" dirty="0" err="1"/>
              <a:t>Chorlton</a:t>
            </a:r>
            <a:r>
              <a:rPr lang="en-GB" dirty="0"/>
              <a:t> Park was separated from both of these clusters as grocery stores stand out as the most common </a:t>
            </a:r>
            <a:r>
              <a:rPr lang="en-GB" dirty="0" smtClean="0"/>
              <a:t>venue - residential </a:t>
            </a:r>
            <a:r>
              <a:rPr lang="en-GB" dirty="0"/>
              <a:t>area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3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directions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279165" cy="3846727"/>
          </a:xfrm>
        </p:spPr>
        <p:txBody>
          <a:bodyPr>
            <a:normAutofit/>
          </a:bodyPr>
          <a:lstStyle/>
          <a:p>
            <a:r>
              <a:rPr lang="en-GB" dirty="0" err="1" smtClean="0"/>
              <a:t>Analyzed</a:t>
            </a:r>
            <a:r>
              <a:rPr lang="en-GB" dirty="0" smtClean="0"/>
              <a:t> </a:t>
            </a:r>
            <a:r>
              <a:rPr lang="en-GB" dirty="0"/>
              <a:t>the results of segmentation of the neighbourhoods into clusters based on the most common venues using k-means </a:t>
            </a:r>
            <a:r>
              <a:rPr lang="en-GB" dirty="0" smtClean="0"/>
              <a:t>algorithm.</a:t>
            </a:r>
          </a:p>
          <a:p>
            <a:r>
              <a:rPr lang="en-GB" dirty="0" smtClean="0"/>
              <a:t>Built </a:t>
            </a:r>
            <a:r>
              <a:rPr lang="en-GB" dirty="0"/>
              <a:t>a </a:t>
            </a:r>
            <a:r>
              <a:rPr lang="en-GB" i="1" dirty="0" err="1"/>
              <a:t>choropleth</a:t>
            </a:r>
            <a:r>
              <a:rPr lang="en-GB" dirty="0"/>
              <a:t> map, which contains </a:t>
            </a:r>
            <a:r>
              <a:rPr lang="en-GB" dirty="0" smtClean="0"/>
              <a:t>name </a:t>
            </a:r>
            <a:r>
              <a:rPr lang="en-GB" dirty="0"/>
              <a:t>of neighbourhood, name of cluster and house sale price </a:t>
            </a:r>
            <a:r>
              <a:rPr lang="en-GB" dirty="0" smtClean="0"/>
              <a:t>range.</a:t>
            </a:r>
          </a:p>
          <a:p>
            <a:r>
              <a:rPr lang="en-GB" dirty="0" smtClean="0"/>
              <a:t>Not </a:t>
            </a:r>
            <a:r>
              <a:rPr lang="en-GB" dirty="0"/>
              <a:t>the only considerations when buying a property or opening a business, </a:t>
            </a:r>
            <a:r>
              <a:rPr lang="en-GB" dirty="0" smtClean="0"/>
              <a:t>but it </a:t>
            </a:r>
            <a:r>
              <a:rPr lang="en-GB" dirty="0"/>
              <a:t>certainly gives us some very important preliminary information about the neighbourhoods and </a:t>
            </a:r>
            <a:r>
              <a:rPr lang="en-GB" dirty="0" smtClean="0"/>
              <a:t>serving as </a:t>
            </a:r>
            <a:r>
              <a:rPr lang="en-GB" dirty="0"/>
              <a:t>guidance for the </a:t>
            </a:r>
            <a:r>
              <a:rPr lang="en-GB" dirty="0" smtClean="0"/>
              <a:t>next step.</a:t>
            </a:r>
          </a:p>
          <a:p>
            <a:r>
              <a:rPr lang="en-GB" dirty="0" smtClean="0"/>
              <a:t>Ideas include: </a:t>
            </a:r>
            <a:r>
              <a:rPr lang="en-GB" dirty="0"/>
              <a:t>the median house sale price data from the years 1995 to 2018 to predict the values for 2019 using regression.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Manchester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1351"/>
            <a:ext cx="8825659" cy="3548449"/>
          </a:xfrm>
        </p:spPr>
        <p:txBody>
          <a:bodyPr>
            <a:normAutofit/>
          </a:bodyPr>
          <a:lstStyle/>
          <a:p>
            <a:r>
              <a:rPr lang="en-GB" dirty="0" smtClean="0"/>
              <a:t>Many young people </a:t>
            </a:r>
            <a:r>
              <a:rPr lang="en-GB" dirty="0"/>
              <a:t>are flocking to Manchester because of the wide range of opportunities as well as economic and cultural </a:t>
            </a:r>
            <a:r>
              <a:rPr lang="en-GB" dirty="0" smtClean="0"/>
              <a:t>diversity.</a:t>
            </a:r>
          </a:p>
          <a:p>
            <a:r>
              <a:rPr lang="en-GB" dirty="0"/>
              <a:t>The city attracts students, </a:t>
            </a:r>
            <a:r>
              <a:rPr lang="en-GB" dirty="0" smtClean="0"/>
              <a:t>graduates, young </a:t>
            </a:r>
            <a:r>
              <a:rPr lang="en-GB" dirty="0"/>
              <a:t>professionals </a:t>
            </a:r>
            <a:r>
              <a:rPr lang="en-GB" dirty="0" smtClean="0"/>
              <a:t>as well as investors.</a:t>
            </a:r>
          </a:p>
          <a:p>
            <a:r>
              <a:rPr lang="en-GB" dirty="0" smtClean="0"/>
              <a:t>The investors need </a:t>
            </a:r>
            <a:r>
              <a:rPr lang="en-GB" dirty="0"/>
              <a:t>to find a place where the real estate values are lower </a:t>
            </a:r>
            <a:r>
              <a:rPr lang="en-GB" dirty="0" smtClean="0"/>
              <a:t>and the type of business they are interest in is not very intense. And the people a place with low real estate values and surrounded by venues of their preference.</a:t>
            </a:r>
          </a:p>
          <a:p>
            <a:r>
              <a:rPr lang="en-GB" dirty="0"/>
              <a:t>This </a:t>
            </a:r>
            <a:r>
              <a:rPr lang="en-GB" dirty="0" smtClean="0"/>
              <a:t>study aims to help </a:t>
            </a:r>
            <a:r>
              <a:rPr lang="en-GB" dirty="0"/>
              <a:t>people that want to move to </a:t>
            </a:r>
            <a:r>
              <a:rPr lang="en-GB" dirty="0" smtClean="0"/>
              <a:t>Manchester make more </a:t>
            </a:r>
            <a:r>
              <a:rPr lang="en-GB" dirty="0"/>
              <a:t>informed </a:t>
            </a:r>
            <a:r>
              <a:rPr lang="en-GB" dirty="0" smtClean="0"/>
              <a:t>decisions </a:t>
            </a:r>
            <a:r>
              <a:rPr lang="en-GB" dirty="0"/>
              <a:t>about which neighbourhood to live in.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6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Neighbourhood’s names, postcode, latitude and longitude coordinates from the ‘Postcodes in Manchester</a:t>
            </a:r>
            <a:r>
              <a:rPr lang="en-GB" dirty="0"/>
              <a:t>’ </a:t>
            </a:r>
            <a:r>
              <a:rPr lang="en-GB" dirty="0" smtClean="0"/>
              <a:t>dataset from </a:t>
            </a:r>
            <a:r>
              <a:rPr lang="en-GB" dirty="0" smtClean="0">
                <a:hlinkClick r:id="rId2"/>
              </a:rPr>
              <a:t>doogal.co.uk/</a:t>
            </a:r>
            <a:r>
              <a:rPr lang="en-GB" dirty="0" err="1" smtClean="0">
                <a:hlinkClick r:id="rId2"/>
              </a:rPr>
              <a:t>AdministrativeAreas</a:t>
            </a:r>
            <a:endParaRPr lang="en-GB" dirty="0" smtClean="0"/>
          </a:p>
          <a:p>
            <a:r>
              <a:rPr lang="en-GB" dirty="0" smtClean="0"/>
              <a:t>Median house sale price paid by neighbourhood in England in 2018 from the ‘HPSSA </a:t>
            </a:r>
            <a:r>
              <a:rPr lang="en-GB" dirty="0"/>
              <a:t>dataset </a:t>
            </a:r>
            <a:r>
              <a:rPr lang="en-GB" dirty="0" smtClean="0"/>
              <a:t>37’ from </a:t>
            </a:r>
            <a:r>
              <a:rPr lang="en-GB" dirty="0" smtClean="0">
                <a:hlinkClick r:id="rId3"/>
              </a:rPr>
              <a:t>Office for National Statistics</a:t>
            </a:r>
            <a:endParaRPr lang="en-GB" dirty="0" smtClean="0"/>
          </a:p>
          <a:p>
            <a:r>
              <a:rPr lang="en-GB" dirty="0" smtClean="0"/>
              <a:t>Most </a:t>
            </a:r>
            <a:r>
              <a:rPr lang="en-GB" dirty="0"/>
              <a:t>common venues in Manchester</a:t>
            </a:r>
            <a:r>
              <a:rPr lang="en-GB" dirty="0" smtClean="0"/>
              <a:t>, their name, neighbourhood, location and category from Foursquare API.</a:t>
            </a:r>
          </a:p>
          <a:p>
            <a:r>
              <a:rPr lang="en-GB" dirty="0" smtClean="0"/>
              <a:t>Neighbourhood </a:t>
            </a:r>
            <a:r>
              <a:rPr lang="en-GB" dirty="0"/>
              <a:t>boundaries </a:t>
            </a:r>
            <a:r>
              <a:rPr lang="en-GB" dirty="0" smtClean="0"/>
              <a:t>from </a:t>
            </a:r>
            <a:r>
              <a:rPr lang="en-GB" dirty="0"/>
              <a:t>the Manchester City Council </a:t>
            </a:r>
            <a:r>
              <a:rPr lang="en-GB" u="sng" dirty="0" smtClean="0">
                <a:hlinkClick r:id="rId4"/>
              </a:rPr>
              <a:t>website</a:t>
            </a:r>
            <a:r>
              <a:rPr lang="en-GB" dirty="0"/>
              <a:t>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8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43" y="792435"/>
            <a:ext cx="8761413" cy="706964"/>
          </a:xfrm>
        </p:spPr>
        <p:txBody>
          <a:bodyPr/>
          <a:lstStyle/>
          <a:p>
            <a:r>
              <a:rPr lang="en-US" dirty="0" smtClean="0"/>
              <a:t>Manchester </a:t>
            </a:r>
            <a:r>
              <a:rPr lang="en-GB" dirty="0" smtClean="0"/>
              <a:t>neighbourhoods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1" y="1680632"/>
            <a:ext cx="5762962" cy="5139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43" y="1680632"/>
            <a:ext cx="5478162" cy="448509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50227" y="4959178"/>
            <a:ext cx="3530386" cy="106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50227" y="6019800"/>
            <a:ext cx="5663476" cy="78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Chorlton</a:t>
            </a:r>
            <a:r>
              <a:rPr lang="en-GB" sz="1600" dirty="0" smtClean="0"/>
              <a:t>, Didsbury East, Didsbury West and </a:t>
            </a:r>
            <a:r>
              <a:rPr lang="en-GB" sz="1600" dirty="0" err="1" smtClean="0"/>
              <a:t>Chorlton</a:t>
            </a:r>
            <a:r>
              <a:rPr lang="en-GB" sz="1600" dirty="0" smtClean="0"/>
              <a:t> Park are the most expensive neighbourhoods.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9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venues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4" y="2735306"/>
            <a:ext cx="4405413" cy="3416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41341" y="2815281"/>
            <a:ext cx="2611394" cy="207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400" dirty="0"/>
              <a:t>As some of the neighbourhoods have such a small number of venues, only the top 10 areas with the most venues will be considered in this </a:t>
            </a:r>
            <a:r>
              <a:rPr lang="en-GB" sz="1400" dirty="0" smtClean="0"/>
              <a:t>analysis.</a:t>
            </a:r>
            <a:endParaRPr lang="en-GB" sz="1400" dirty="0"/>
          </a:p>
          <a:p>
            <a:pPr marL="0" indent="0">
              <a:buNone/>
            </a:pPr>
            <a:endParaRPr lang="en-GB" sz="1600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01" y="2735306"/>
            <a:ext cx="4710475" cy="29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frequently occurring venues in Manchester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13824" cy="3416300"/>
          </a:xfrm>
        </p:spPr>
        <p:txBody>
          <a:bodyPr/>
          <a:lstStyle/>
          <a:p>
            <a:r>
              <a:rPr lang="en-GB" dirty="0"/>
              <a:t>Considering </a:t>
            </a:r>
            <a:r>
              <a:rPr lang="en-GB" dirty="0" smtClean="0"/>
              <a:t>the top 10 </a:t>
            </a:r>
            <a:r>
              <a:rPr lang="en-GB" dirty="0"/>
              <a:t>neighbourhoods, 106 unique venue categories were returned by </a:t>
            </a:r>
            <a:r>
              <a:rPr lang="en-GB" dirty="0" smtClean="0"/>
              <a:t>Foursquare.</a:t>
            </a:r>
          </a:p>
          <a:p>
            <a:r>
              <a:rPr lang="en-GB" dirty="0" smtClean="0"/>
              <a:t>Pubs </a:t>
            </a:r>
            <a:r>
              <a:rPr lang="en-GB" dirty="0"/>
              <a:t>&amp; bars top the </a:t>
            </a:r>
            <a:r>
              <a:rPr lang="en-GB" dirty="0" smtClean="0"/>
              <a:t>charts.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79" y="2603500"/>
            <a:ext cx="6149122" cy="39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Most Common venues per </a:t>
            </a:r>
            <a:r>
              <a:rPr lang="en-GB" dirty="0" smtClean="0"/>
              <a:t>neighbourhood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5846289"/>
            <a:ext cx="10600441" cy="834597"/>
          </a:xfrm>
        </p:spPr>
        <p:txBody>
          <a:bodyPr>
            <a:normAutofit/>
          </a:bodyPr>
          <a:lstStyle/>
          <a:p>
            <a:r>
              <a:rPr lang="en-GB" dirty="0" smtClean="0"/>
              <a:t>Table produced using </a:t>
            </a:r>
            <a:r>
              <a:rPr lang="en-GB" dirty="0"/>
              <a:t>one-hot encoding </a:t>
            </a:r>
            <a:r>
              <a:rPr lang="en-GB" dirty="0" smtClean="0"/>
              <a:t>process.</a:t>
            </a:r>
          </a:p>
          <a:p>
            <a:r>
              <a:rPr lang="en-GB" dirty="0" smtClean="0"/>
              <a:t>Shows the </a:t>
            </a:r>
            <a:r>
              <a:rPr lang="en-GB" dirty="0"/>
              <a:t>frequency of occurrence of </a:t>
            </a:r>
            <a:r>
              <a:rPr lang="en-GB" dirty="0" smtClean="0"/>
              <a:t>venue categories </a:t>
            </a:r>
            <a:r>
              <a:rPr lang="en-GB" dirty="0"/>
              <a:t>in each </a:t>
            </a:r>
            <a:r>
              <a:rPr lang="en-GB" dirty="0" smtClean="0"/>
              <a:t>neighbourhood.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17087"/>
            <a:ext cx="10501962" cy="30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 </a:t>
            </a:r>
            <a:r>
              <a:rPr lang="en-US" dirty="0" smtClean="0"/>
              <a:t>segmentation – venue category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27" y="2434738"/>
            <a:ext cx="6695046" cy="1214624"/>
          </a:xfrm>
        </p:spPr>
        <p:txBody>
          <a:bodyPr/>
          <a:lstStyle/>
          <a:p>
            <a:pPr algn="just"/>
            <a:r>
              <a:rPr lang="en-GB" dirty="0"/>
              <a:t>Because there are some common venue categories in the areas, we will use the unsupervised machine learning K-means algorithm to cluster the neighbourhoods.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3" y="2432450"/>
            <a:ext cx="4316627" cy="4209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7" y="4184822"/>
            <a:ext cx="6766920" cy="16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each cluster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62333" y="3978918"/>
            <a:ext cx="3863547" cy="1367137"/>
          </a:xfrm>
        </p:spPr>
        <p:txBody>
          <a:bodyPr/>
          <a:lstStyle/>
          <a:p>
            <a:pPr lvl="0"/>
            <a:r>
              <a:rPr lang="en-GB" dirty="0"/>
              <a:t>Cluster 0: “Drinking cluster”</a:t>
            </a:r>
          </a:p>
          <a:p>
            <a:pPr lvl="0"/>
            <a:r>
              <a:rPr lang="en-GB" dirty="0"/>
              <a:t>Cluster 1: “Eating cluster”</a:t>
            </a:r>
          </a:p>
          <a:p>
            <a:pPr lvl="0"/>
            <a:r>
              <a:rPr lang="en-GB" dirty="0"/>
              <a:t>Cluster 2: “Residential cluster”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8" y="2466975"/>
            <a:ext cx="6334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644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Housing Sales Prices &amp; Venues Data Analysis of Manchester</vt:lpstr>
      <vt:lpstr>Analysis of Manchester</vt:lpstr>
      <vt:lpstr>Data sources</vt:lpstr>
      <vt:lpstr>Manchester neighbourhoods</vt:lpstr>
      <vt:lpstr>Number of venues</vt:lpstr>
      <vt:lpstr>Most frequently occurring venues in Manchester</vt:lpstr>
      <vt:lpstr>10 Most Common venues per neighbourhood</vt:lpstr>
      <vt:lpstr>Neighbourhood segmentation – venue category</vt:lpstr>
      <vt:lpstr>Analyzing each cluster</vt:lpstr>
      <vt:lpstr>House sale price in Manchester (2018)</vt:lpstr>
      <vt:lpstr>House sale price – Choropleth map</vt:lpstr>
      <vt:lpstr>PowerPoint Presentation</vt:lpstr>
      <vt:lpstr>Results &amp; Discussion</vt:lpstr>
      <vt:lpstr>Conclusion &amp; future directions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Sales Prices &amp; Venues Data Analysis of Manchester</dc:title>
  <dc:creator>Thais Marshall</dc:creator>
  <cp:lastModifiedBy>Thais Marshall</cp:lastModifiedBy>
  <cp:revision>12</cp:revision>
  <dcterms:created xsi:type="dcterms:W3CDTF">2019-08-13T08:24:13Z</dcterms:created>
  <dcterms:modified xsi:type="dcterms:W3CDTF">2019-08-13T09:35:45Z</dcterms:modified>
</cp:coreProperties>
</file>