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Pacifico"/>
      <p:regular r:id="rId21"/>
    </p:embeddedFont>
    <p:embeddedFont>
      <p:font typeface="Comfortaa"/>
      <p:regular r:id="rId22"/>
      <p:bold r:id="rId23"/>
    </p:embeddedFont>
    <p:embeddedFont>
      <p:font typeface="Karl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Comfortaa-regular.fntdata"/><Relationship Id="rId21" Type="http://schemas.openxmlformats.org/officeDocument/2006/relationships/font" Target="fonts/Pacifico-regular.fntdata"/><Relationship Id="rId24" Type="http://schemas.openxmlformats.org/officeDocument/2006/relationships/font" Target="fonts/Karla-regular.fntdata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italic.fntdata"/><Relationship Id="rId25" Type="http://schemas.openxmlformats.org/officeDocument/2006/relationships/font" Target="fonts/Karla-bold.fntdata"/><Relationship Id="rId27" Type="http://schemas.openxmlformats.org/officeDocument/2006/relationships/font" Target="fonts/Karl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298fad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2298fad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f34e2a00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f34e2a00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f34e2a00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f34e2a00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f34e2a00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f34e2a00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f34e2a00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f34e2a00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f34e2a00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f34e2a00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f34e2a00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f34e2a00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f34e2a00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f34e2a00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f34e2a00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f34e2a00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f34e2a00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f34e2a00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4C5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ABE33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1580113"/>
            <a:ext cx="9144000" cy="3341668"/>
          </a:xfrm>
          <a:custGeom>
            <a:rect b="b" l="l" r="r" t="t"/>
            <a:pathLst>
              <a:path extrusionOk="0" h="110982" w="36576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5900" y="410541"/>
            <a:ext cx="9144152" cy="4453149"/>
          </a:xfrm>
          <a:custGeom>
            <a:rect b="b" l="l" r="r" t="t"/>
            <a:pathLst>
              <a:path extrusionOk="0" h="147896" w="365036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Google Shape;77;p9"/>
          <p:cNvSpPr/>
          <p:nvPr/>
        </p:nvSpPr>
        <p:spPr>
          <a:xfrm>
            <a:off x="-6025" y="2"/>
            <a:ext cx="4445395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Google Shape;79;p9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0" name="Google Shape;80;p9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1" name="Google Shape;81;p9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5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assespro-mg.org.br/16052018-apache-cassandra-conceitos-e-aplicacoes/" TargetMode="External"/><Relationship Id="rId4" Type="http://schemas.openxmlformats.org/officeDocument/2006/relationships/hyperlink" Target="https://pplware.sapo.pt/linux/apache-cassandra-tecnologia-nosql-alta-disponibilidade/" TargetMode="External"/><Relationship Id="rId5" Type="http://schemas.openxmlformats.org/officeDocument/2006/relationships/hyperlink" Target="https://www.devmedia.com.br/introducao-ao-cassandra/38377" TargetMode="External"/><Relationship Id="rId6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.png"/><Relationship Id="rId13" Type="http://schemas.openxmlformats.org/officeDocument/2006/relationships/image" Target="../media/image18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9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4.png"/><Relationship Id="rId5" Type="http://schemas.openxmlformats.org/officeDocument/2006/relationships/image" Target="../media/image17.png"/><Relationship Id="rId6" Type="http://schemas.openxmlformats.org/officeDocument/2006/relationships/image" Target="../media/image27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acifico"/>
                <a:ea typeface="Pacifico"/>
                <a:cs typeface="Pacifico"/>
                <a:sym typeface="Pacifico"/>
              </a:rPr>
              <a:t>NoSQL</a:t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Banco de dados IFES 2020/2 - EAD</a:t>
            </a:r>
            <a:endParaRPr b="0"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Thaís de Souza</a:t>
            </a:r>
            <a:endParaRPr b="0" sz="5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82940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Comfortaa"/>
                <a:ea typeface="Comfortaa"/>
                <a:cs typeface="Comfortaa"/>
                <a:sym typeface="Comfortaa"/>
              </a:rPr>
              <a:t>Pontos negativos</a:t>
            </a:r>
            <a:endParaRPr sz="3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4468200" y="1353375"/>
            <a:ext cx="4628100" cy="3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674EA7"/>
              </a:buClr>
              <a:buSzPts val="2400"/>
              <a:buChar char="◆"/>
            </a:pPr>
            <a:r>
              <a:rPr lang="pt-BR"/>
              <a:t>Não utilize quando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Char char="◆"/>
            </a:pPr>
            <a:r>
              <a:rPr lang="pt-BR"/>
              <a:t>Precisar de muita consistência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Char char="◆"/>
            </a:pPr>
            <a:r>
              <a:rPr lang="pt-BR"/>
              <a:t>Tiver </a:t>
            </a:r>
            <a:r>
              <a:rPr lang="pt-BR"/>
              <a:t>volume de dados pequeno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Char char="◆"/>
            </a:pPr>
            <a:r>
              <a:rPr lang="pt-BR"/>
              <a:t>Tiver baixa demanda de leitura e escrita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Char char="◆"/>
            </a:pPr>
            <a:r>
              <a:rPr lang="pt-BR"/>
              <a:t>Quiser realizar normalização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0" y="1630125"/>
            <a:ext cx="4263000" cy="315875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924825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Referências</a:t>
            </a:r>
            <a:endParaRPr sz="2700"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514475" y="1437112"/>
            <a:ext cx="73707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https://www.assespro-mg.org.br/16052018-apache-cassandra-conceitos-e-aplicacoes/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https://pplware.sapo.pt/linux/apache-cassandra-tecnologia-nosql-alta-disponibilidade/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https://www.devmedia.com.br/introducao-ao-cassandra/38377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https://docs.datastax.com/en/cql-oss/3.3/cql/cql_reference/cqlDelete.html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670575"/>
            <a:ext cx="2721175" cy="14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Comfortaa"/>
                <a:ea typeface="Comfortaa"/>
                <a:cs typeface="Comfortaa"/>
                <a:sym typeface="Comfortaa"/>
              </a:rPr>
              <a:t>              </a:t>
            </a:r>
            <a:r>
              <a:rPr lang="pt-BR" sz="2700">
                <a:latin typeface="Comfortaa"/>
                <a:ea typeface="Comfortaa"/>
                <a:cs typeface="Comfortaa"/>
                <a:sym typeface="Comfortaa"/>
              </a:rPr>
              <a:t>Apache Cassandra</a:t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4808850" y="1370205"/>
            <a:ext cx="4028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Versão open source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◇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cassandra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Versão comercial com suporte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◇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DataStax Enterprise</a:t>
            </a:r>
            <a:endParaRPr sz="9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4808850" y="2847375"/>
            <a:ext cx="33681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Vantagens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Descentralizado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Tolerância a falhas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Escalabilidade linear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Alta disponibilidade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5" y="1370200"/>
            <a:ext cx="3750275" cy="3623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0" y="388850"/>
            <a:ext cx="66585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lógico vs Representação Cassandra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5025650" y="2927900"/>
            <a:ext cx="6297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vs</a:t>
            </a:r>
            <a:endParaRPr/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25" y="1614224"/>
            <a:ext cx="4913426" cy="2786775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325" y="1614225"/>
            <a:ext cx="1638300" cy="20955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9500" y="1217425"/>
            <a:ext cx="1514475" cy="1457325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9500" y="2827150"/>
            <a:ext cx="1469575" cy="1573861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838925" y="32205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Comfortaa"/>
                <a:ea typeface="Comfortaa"/>
                <a:cs typeface="Comfortaa"/>
                <a:sym typeface="Comfortaa"/>
              </a:rPr>
              <a:t>    </a:t>
            </a:r>
            <a:r>
              <a:rPr lang="pt-BR" sz="3500">
                <a:latin typeface="Comfortaa"/>
                <a:ea typeface="Comfortaa"/>
                <a:cs typeface="Comfortaa"/>
                <a:sym typeface="Comfortaa"/>
              </a:rPr>
              <a:t>Conexão database</a:t>
            </a:r>
            <a:endParaRPr sz="3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805250" y="1526675"/>
            <a:ext cx="5296200" cy="857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FFFF"/>
              </a:buClr>
              <a:buSzPts val="1800"/>
              <a:buChar char="◆"/>
            </a:pPr>
            <a:r>
              <a:rPr lang="pt-BR" sz="1800"/>
              <a:t>Instalação do cassandra-driver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◆"/>
            </a:pPr>
            <a:r>
              <a:rPr lang="pt-BR" sz="1800"/>
              <a:t>Realizando conexão com o banco de dados</a:t>
            </a:r>
            <a:endParaRPr sz="1800"/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2650"/>
            <a:ext cx="3388000" cy="5082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6" name="Google Shape;12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31701"/>
            <a:ext cx="7930650" cy="24616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152400" y="321875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Comfortaa"/>
                <a:ea typeface="Comfortaa"/>
                <a:cs typeface="Comfortaa"/>
                <a:sym typeface="Comfortaa"/>
              </a:rPr>
              <a:t>Inclusão de dados</a:t>
            </a:r>
            <a:endParaRPr sz="35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0025"/>
            <a:ext cx="4731175" cy="5619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32000"/>
            <a:ext cx="4731175" cy="542925"/>
          </a:xfrm>
          <a:prstGeom prst="rect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60713"/>
            <a:ext cx="4731175" cy="647700"/>
          </a:xfrm>
          <a:prstGeom prst="rect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698950"/>
            <a:ext cx="4731175" cy="514350"/>
          </a:xfrm>
          <a:prstGeom prst="rect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4" y="4237100"/>
            <a:ext cx="2864096" cy="742875"/>
          </a:xfrm>
          <a:prstGeom prst="rect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16500" y="4237100"/>
            <a:ext cx="3620000" cy="742875"/>
          </a:xfrm>
          <a:prstGeom prst="rect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22475" y="196275"/>
            <a:ext cx="3438725" cy="1027580"/>
          </a:xfrm>
          <a:prstGeom prst="rect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400" y="3132225"/>
            <a:ext cx="4731175" cy="542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22474" y="1223850"/>
            <a:ext cx="3438725" cy="955198"/>
          </a:xfrm>
          <a:prstGeom prst="rect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22475" y="2179050"/>
            <a:ext cx="3438724" cy="1088087"/>
          </a:xfrm>
          <a:prstGeom prst="rect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16"/>
          <p:cNvSpPr txBox="1"/>
          <p:nvPr/>
        </p:nvSpPr>
        <p:spPr>
          <a:xfrm>
            <a:off x="5322463" y="3336450"/>
            <a:ext cx="335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pt-BR">
                <a:latin typeface="Karla"/>
                <a:ea typeface="Karla"/>
                <a:cs typeface="Karla"/>
                <a:sym typeface="Karla"/>
              </a:rPr>
              <a:t>4 registros na tabela usuário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pt-BR">
                <a:latin typeface="Karla"/>
                <a:ea typeface="Karla"/>
                <a:cs typeface="Karla"/>
                <a:sym typeface="Karla"/>
              </a:rPr>
              <a:t>2 registros na tabela plataforma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pt-BR">
                <a:latin typeface="Karla"/>
                <a:ea typeface="Karla"/>
                <a:cs typeface="Karla"/>
                <a:sym typeface="Karla"/>
              </a:rPr>
              <a:t>4 registros na tabela curso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43" name="Google Shape;143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675700" y="4237075"/>
            <a:ext cx="1360733" cy="742875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6937525" y="341500"/>
            <a:ext cx="2039700" cy="16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Comfortaa"/>
                <a:ea typeface="Comfortaa"/>
                <a:cs typeface="Comfortaa"/>
                <a:sym typeface="Comfortaa"/>
              </a:rPr>
              <a:t>Seleção</a:t>
            </a:r>
            <a:endParaRPr sz="3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Comfortaa"/>
                <a:ea typeface="Comfortaa"/>
                <a:cs typeface="Comfortaa"/>
                <a:sym typeface="Comfortaa"/>
              </a:rPr>
              <a:t>de</a:t>
            </a:r>
            <a:endParaRPr sz="3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Comfortaa"/>
                <a:ea typeface="Comfortaa"/>
                <a:cs typeface="Comfortaa"/>
                <a:sym typeface="Comfortaa"/>
              </a:rPr>
              <a:t>dados</a:t>
            </a:r>
            <a:endParaRPr sz="4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00" y="2106000"/>
            <a:ext cx="4759800" cy="261021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00" y="134853"/>
            <a:ext cx="4016600" cy="2793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800" y="414150"/>
            <a:ext cx="6513126" cy="1651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800" y="4317200"/>
            <a:ext cx="6659626" cy="71965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2800" y="4017774"/>
            <a:ext cx="4358935" cy="261025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2800" y="2367025"/>
            <a:ext cx="8171498" cy="1591838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Comfortaa"/>
                <a:ea typeface="Comfortaa"/>
                <a:cs typeface="Comfortaa"/>
                <a:sym typeface="Comfortaa"/>
              </a:rPr>
              <a:t>Exclusão de dados</a:t>
            </a:r>
            <a:endParaRPr b="0" sz="3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1703250" y="2477425"/>
            <a:ext cx="9975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Antes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75" y="1402200"/>
            <a:ext cx="8786800" cy="102155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75" y="3648800"/>
            <a:ext cx="7370700" cy="212106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3" name="Google Shape;16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875" y="3860900"/>
            <a:ext cx="8720325" cy="102155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5504375" y="2898425"/>
            <a:ext cx="12189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Depois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rot="-8739008">
            <a:off x="1084570" y="2565618"/>
            <a:ext cx="563585" cy="369290"/>
          </a:xfrm>
          <a:prstGeom prst="rightArrow">
            <a:avLst>
              <a:gd fmla="val 50000" name="adj1"/>
              <a:gd fmla="val 77948" name="adj2"/>
            </a:avLst>
          </a:prstGeom>
          <a:solidFill>
            <a:schemeClr val="accent5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 rot="2188410">
            <a:off x="4943593" y="3128182"/>
            <a:ext cx="563713" cy="369127"/>
          </a:xfrm>
          <a:prstGeom prst="rightArrow">
            <a:avLst>
              <a:gd fmla="val 50000" name="adj1"/>
              <a:gd fmla="val 77948" name="adj2"/>
            </a:avLst>
          </a:prstGeom>
          <a:solidFill>
            <a:schemeClr val="accent5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Comfortaa"/>
                <a:ea typeface="Comfortaa"/>
                <a:cs typeface="Comfortaa"/>
                <a:sym typeface="Comfortaa"/>
              </a:rPr>
              <a:t>Atualização de dados</a:t>
            </a:r>
            <a:endParaRPr b="0" sz="3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81050" y="3290525"/>
            <a:ext cx="8848200" cy="16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◆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Valor do curso antes: 0 reais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Link do curso antes: www.cursosgratis.net/phpbasico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◆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Valor do curso depois: 20 reais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Link </a:t>
            </a: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curso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depois: www.cursos.NET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50" y="2486438"/>
            <a:ext cx="6744675" cy="24427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4" name="Google Shape;174;p19"/>
          <p:cNvSpPr/>
          <p:nvPr/>
        </p:nvSpPr>
        <p:spPr>
          <a:xfrm rot="-8265671">
            <a:off x="8529484" y="1801601"/>
            <a:ext cx="563653" cy="369116"/>
          </a:xfrm>
          <a:prstGeom prst="rightArrow">
            <a:avLst>
              <a:gd fmla="val 50000" name="adj1"/>
              <a:gd fmla="val 77948" name="adj2"/>
            </a:avLst>
          </a:prstGeom>
          <a:solidFill>
            <a:schemeClr val="dk1"/>
          </a:solidFill>
          <a:ln cap="flat" cmpd="sng" w="9525">
            <a:solidFill>
              <a:srgbClr val="ABE3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rot="-7953774">
            <a:off x="8420705" y="3300427"/>
            <a:ext cx="563720" cy="369020"/>
          </a:xfrm>
          <a:prstGeom prst="rightArrow">
            <a:avLst>
              <a:gd fmla="val 50000" name="adj1"/>
              <a:gd fmla="val 77948" name="adj2"/>
            </a:avLst>
          </a:prstGeom>
          <a:solidFill>
            <a:schemeClr val="accent1"/>
          </a:solidFill>
          <a:ln cap="flat" cmpd="sng" w="9525">
            <a:solidFill>
              <a:srgbClr val="ABE3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50" y="1255793"/>
            <a:ext cx="8440668" cy="467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750" y="2726450"/>
            <a:ext cx="8490073" cy="467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8" name="Google Shape;17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750" y="2222613"/>
            <a:ext cx="6744675" cy="24425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9" name="Google Shape;179;p19"/>
          <p:cNvSpPr/>
          <p:nvPr/>
        </p:nvSpPr>
        <p:spPr>
          <a:xfrm rot="-7953774">
            <a:off x="6855130" y="3342152"/>
            <a:ext cx="563720" cy="369020"/>
          </a:xfrm>
          <a:prstGeom prst="rightArrow">
            <a:avLst>
              <a:gd fmla="val 50000" name="adj1"/>
              <a:gd fmla="val 77948" name="adj2"/>
            </a:avLst>
          </a:prstGeom>
          <a:solidFill>
            <a:schemeClr val="accent1"/>
          </a:solidFill>
          <a:ln cap="flat" cmpd="sng" w="9525">
            <a:solidFill>
              <a:srgbClr val="ABE3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 rot="-7953774">
            <a:off x="6902830" y="1871502"/>
            <a:ext cx="563720" cy="369020"/>
          </a:xfrm>
          <a:prstGeom prst="rightArrow">
            <a:avLst>
              <a:gd fmla="val 50000" name="adj1"/>
              <a:gd fmla="val 77948" name="adj2"/>
            </a:avLst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positivos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200125" y="1331225"/>
            <a:ext cx="6687900" cy="25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pt-BR"/>
              <a:t>Utilize quando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◆"/>
            </a:pPr>
            <a:r>
              <a:rPr lang="pt-BR"/>
              <a:t>Tiver alto volume de dados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◆"/>
            </a:pPr>
            <a:r>
              <a:rPr lang="pt-BR"/>
              <a:t>Tiver mais de 3 servidores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◆"/>
            </a:pPr>
            <a:r>
              <a:rPr lang="pt-BR"/>
              <a:t>Tiver dados </a:t>
            </a:r>
            <a:r>
              <a:rPr lang="pt-BR"/>
              <a:t>desnormalizados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◆"/>
            </a:pPr>
            <a:r>
              <a:rPr lang="pt-BR"/>
              <a:t>Não precisar de transações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◆"/>
            </a:pPr>
            <a:r>
              <a:rPr lang="pt-BR"/>
              <a:t>Não precisar de integridade referencial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025" y="3891725"/>
            <a:ext cx="4979275" cy="1070725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calus template">
  <a:themeElements>
    <a:clrScheme name="Custom 347">
      <a:dk1>
        <a:srgbClr val="004C52"/>
      </a:dk1>
      <a:lt1>
        <a:srgbClr val="FFFFFF"/>
      </a:lt1>
      <a:dk2>
        <a:srgbClr val="788788"/>
      </a:dk2>
      <a:lt2>
        <a:srgbClr val="E6EEED"/>
      </a:lt2>
      <a:accent1>
        <a:srgbClr val="004C52"/>
      </a:accent1>
      <a:accent2>
        <a:srgbClr val="00AE9D"/>
      </a:accent2>
      <a:accent3>
        <a:srgbClr val="4BD3B0"/>
      </a:accent3>
      <a:accent4>
        <a:srgbClr val="68DD6B"/>
      </a:accent4>
      <a:accent5>
        <a:srgbClr val="ABE33F"/>
      </a:accent5>
      <a:accent6>
        <a:srgbClr val="DBEEA6"/>
      </a:accent6>
      <a:hlink>
        <a:srgbClr val="004C5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