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Pacifico"/>
      <p:regular r:id="rId28"/>
    </p:embeddedFont>
    <p:embeddedFont>
      <p:font typeface="Source Sans Pro"/>
      <p:regular r:id="rId29"/>
      <p:bold r:id="rId30"/>
      <p:italic r:id="rId31"/>
      <p:boldItalic r:id="rId32"/>
    </p:embeddedFont>
    <p:embeddedFont>
      <p:font typeface="Comfortaa"/>
      <p:regular r:id="rId33"/>
      <p:bold r:id="rId34"/>
    </p:embeddedFont>
    <p:embeddedFont>
      <p:font typeface="Karl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1.xml"/><Relationship Id="rId28" Type="http://schemas.openxmlformats.org/officeDocument/2006/relationships/font" Target="fonts/Pacifico-regular.fntdata"/><Relationship Id="rId27" Type="http://schemas.openxmlformats.org/officeDocument/2006/relationships/font" Target="fonts/RobotoSla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33" Type="http://schemas.openxmlformats.org/officeDocument/2006/relationships/font" Target="fonts/Comfortaa-regular.fntdata"/><Relationship Id="rId10" Type="http://schemas.openxmlformats.org/officeDocument/2006/relationships/slide" Target="slides/slide6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35" Type="http://schemas.openxmlformats.org/officeDocument/2006/relationships/font" Target="fonts/Karla-regular.fntdata"/><Relationship Id="rId12" Type="http://schemas.openxmlformats.org/officeDocument/2006/relationships/slide" Target="slides/slide8.xml"/><Relationship Id="rId34" Type="http://schemas.openxmlformats.org/officeDocument/2006/relationships/font" Target="fonts/Comfortaa-bold.fntdata"/><Relationship Id="rId15" Type="http://schemas.openxmlformats.org/officeDocument/2006/relationships/slide" Target="slides/slide11.xml"/><Relationship Id="rId37" Type="http://schemas.openxmlformats.org/officeDocument/2006/relationships/font" Target="fonts/Karla-italic.fntdata"/><Relationship Id="rId14" Type="http://schemas.openxmlformats.org/officeDocument/2006/relationships/slide" Target="slides/slide10.xml"/><Relationship Id="rId36" Type="http://schemas.openxmlformats.org/officeDocument/2006/relationships/font" Target="fonts/Karla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Karla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db15ed83b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db15ed83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db15ed83b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db15ed83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db15ed83b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db15ed83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db15ed83b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db15ed83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db15ed83b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db15ed83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db15ed83b_0_2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db15ed83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db15ed83b_0_2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db15ed83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db15ed83b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db15ed83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db15ed83b_0_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db15ed83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db15ed83b_0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db15ed83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db98b9061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db98b90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db15ed83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db15ed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db15ed83b_0_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db15ed83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db15ed83b_0_2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db15ed83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db15ed83b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db15ed8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db15ed83b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db15ed8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db15ed83b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db15ed83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b15ed83b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b15ed83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b15ed83b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b15ed83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db15ed83b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db15ed83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db15ed83b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db15ed8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2.png"/><Relationship Id="rId4" Type="http://schemas.openxmlformats.org/officeDocument/2006/relationships/image" Target="../media/image46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7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2.png"/><Relationship Id="rId9" Type="http://schemas.openxmlformats.org/officeDocument/2006/relationships/image" Target="../media/image50.png"/><Relationship Id="rId5" Type="http://schemas.openxmlformats.org/officeDocument/2006/relationships/image" Target="../media/image40.png"/><Relationship Id="rId6" Type="http://schemas.openxmlformats.org/officeDocument/2006/relationships/image" Target="../media/image47.png"/><Relationship Id="rId7" Type="http://schemas.openxmlformats.org/officeDocument/2006/relationships/image" Target="../media/image41.png"/><Relationship Id="rId8" Type="http://schemas.openxmlformats.org/officeDocument/2006/relationships/image" Target="../media/image5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5.png"/><Relationship Id="rId5" Type="http://schemas.openxmlformats.org/officeDocument/2006/relationships/image" Target="../media/image4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0.png"/><Relationship Id="rId5" Type="http://schemas.openxmlformats.org/officeDocument/2006/relationships/image" Target="../media/image45.png"/><Relationship Id="rId6" Type="http://schemas.openxmlformats.org/officeDocument/2006/relationships/image" Target="../media/image4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8.png"/><Relationship Id="rId5" Type="http://schemas.openxmlformats.org/officeDocument/2006/relationships/image" Target="../media/image57.png"/><Relationship Id="rId6" Type="http://schemas.openxmlformats.org/officeDocument/2006/relationships/image" Target="../media/image56.png"/><Relationship Id="rId7" Type="http://schemas.openxmlformats.org/officeDocument/2006/relationships/image" Target="../media/image5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62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mongodb.com/what-is-mongodb" TargetMode="External"/><Relationship Id="rId10" Type="http://schemas.openxmlformats.org/officeDocument/2006/relationships/hyperlink" Target="https://www.devmedia.com.br/introducao-ao-mongodb/30792" TargetMode="External"/><Relationship Id="rId13" Type="http://schemas.openxmlformats.org/officeDocument/2006/relationships/hyperlink" Target="https://medium.com/infoprice/introdu%C3%A7%C3%A3o-ao-pymongo-bdf858a3c1f4" TargetMode="External"/><Relationship Id="rId12" Type="http://schemas.openxmlformats.org/officeDocument/2006/relationships/hyperlink" Target="https://pymongo.readthedocs.io/en/stable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hyperlink" Target="https://docs.mongodb.com/" TargetMode="External"/><Relationship Id="rId5" Type="http://schemas.openxmlformats.org/officeDocument/2006/relationships/hyperlink" Target="https://www.assespro-mg.org.br/16052018-apache-cassandra-conceitos-e-aplicacoes/" TargetMode="External"/><Relationship Id="rId6" Type="http://schemas.openxmlformats.org/officeDocument/2006/relationships/hyperlink" Target="https://pplware.sapo.pt/linux/apache-cassandra-tecnologia-nosql-alta-disponibilidade/" TargetMode="External"/><Relationship Id="rId7" Type="http://schemas.openxmlformats.org/officeDocument/2006/relationships/hyperlink" Target="https://www.devmedia.com.br/introducao-ao-cassandra/38377" TargetMode="External"/><Relationship Id="rId8" Type="http://schemas.openxmlformats.org/officeDocument/2006/relationships/hyperlink" Target="https://docs.datastax.com/en/cql-oss/3.3/cql/cql_reference/cqlDelet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10" Type="http://schemas.openxmlformats.org/officeDocument/2006/relationships/image" Target="../media/image26.png"/><Relationship Id="rId9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38.png"/><Relationship Id="rId13" Type="http://schemas.openxmlformats.org/officeDocument/2006/relationships/image" Target="../media/image43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9" Type="http://schemas.openxmlformats.org/officeDocument/2006/relationships/image" Target="../media/image39.png"/><Relationship Id="rId14" Type="http://schemas.openxmlformats.org/officeDocument/2006/relationships/image" Target="../media/image36.png"/><Relationship Id="rId5" Type="http://schemas.openxmlformats.org/officeDocument/2006/relationships/image" Target="../media/image24.png"/><Relationship Id="rId6" Type="http://schemas.openxmlformats.org/officeDocument/2006/relationships/image" Target="../media/image33.png"/><Relationship Id="rId7" Type="http://schemas.openxmlformats.org/officeDocument/2006/relationships/image" Target="../media/image30.png"/><Relationship Id="rId8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4294967295" type="ctrTitle"/>
          </p:nvPr>
        </p:nvSpPr>
        <p:spPr>
          <a:xfrm>
            <a:off x="793125" y="521300"/>
            <a:ext cx="7773900" cy="9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NoSQL</a:t>
            </a:r>
            <a:endParaRPr sz="50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501" y="3433800"/>
            <a:ext cx="4718575" cy="13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50" y="1989025"/>
            <a:ext cx="5277833" cy="10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2"/>
          <p:cNvSpPr txBox="1"/>
          <p:nvPr/>
        </p:nvSpPr>
        <p:spPr>
          <a:xfrm>
            <a:off x="774075" y="303650"/>
            <a:ext cx="7812000" cy="8112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1619950" y="3185500"/>
            <a:ext cx="19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Thaís de Souza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2"/>
          <p:cNvSpPr txBox="1"/>
          <p:nvPr/>
        </p:nvSpPr>
        <p:spPr>
          <a:xfrm>
            <a:off x="5856900" y="3328700"/>
            <a:ext cx="23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Matheus de Souza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3957825" y="1210275"/>
            <a:ext cx="460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Banco de dados IFES 2020/2 - EAD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25" y="161625"/>
            <a:ext cx="3648075" cy="56197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4">
            <a:alphaModFix/>
          </a:blip>
          <a:srcRect b="2343" l="0" r="44152" t="1234"/>
          <a:stretch/>
        </p:blipFill>
        <p:spPr>
          <a:xfrm>
            <a:off x="148925" y="864250"/>
            <a:ext cx="2800849" cy="3066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5">
            <a:alphaModFix/>
          </a:blip>
          <a:srcRect b="0" l="0" r="47376" t="0"/>
          <a:stretch/>
        </p:blipFill>
        <p:spPr>
          <a:xfrm>
            <a:off x="3036100" y="864238"/>
            <a:ext cx="2008249" cy="306612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8" name="Google Shape;18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7199" y="166400"/>
            <a:ext cx="3609975" cy="55245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9" name="Google Shape;18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14050" y="864250"/>
            <a:ext cx="3048430" cy="37857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0" name="Google Shape;19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00" y="4338725"/>
            <a:ext cx="2377659" cy="7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>
            <p:ph type="title"/>
          </p:nvPr>
        </p:nvSpPr>
        <p:spPr>
          <a:xfrm>
            <a:off x="1280600" y="3994225"/>
            <a:ext cx="3871500" cy="70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Seleção de dados</a:t>
            </a:r>
            <a:endParaRPr sz="11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728900" y="1252150"/>
            <a:ext cx="75717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50" y="4178025"/>
            <a:ext cx="4337500" cy="8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00" y="2106000"/>
            <a:ext cx="4759800" cy="261021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800" y="134853"/>
            <a:ext cx="4016600" cy="2793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800" y="414150"/>
            <a:ext cx="6513126" cy="1651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2800" y="4317200"/>
            <a:ext cx="6659626" cy="71965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2800" y="4017774"/>
            <a:ext cx="4358935" cy="261025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2800" y="2367025"/>
            <a:ext cx="8171498" cy="1591838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94455" y="3958875"/>
            <a:ext cx="2349545" cy="11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6937525" y="341500"/>
            <a:ext cx="20397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91EA"/>
                </a:solidFill>
                <a:latin typeface="Comfortaa"/>
                <a:ea typeface="Comfortaa"/>
                <a:cs typeface="Comfortaa"/>
                <a:sym typeface="Comfortaa"/>
              </a:rPr>
              <a:t>Seleção</a:t>
            </a:r>
            <a:endParaRPr b="1" sz="3500">
              <a:solidFill>
                <a:srgbClr val="0091E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91EA"/>
                </a:solidFill>
                <a:latin typeface="Comfortaa"/>
                <a:ea typeface="Comfortaa"/>
                <a:cs typeface="Comfortaa"/>
                <a:sym typeface="Comfortaa"/>
              </a:rPr>
              <a:t>de</a:t>
            </a:r>
            <a:endParaRPr b="1" sz="3500">
              <a:solidFill>
                <a:srgbClr val="0091E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91EA"/>
                </a:solidFill>
                <a:latin typeface="Comfortaa"/>
                <a:ea typeface="Comfortaa"/>
                <a:cs typeface="Comfortaa"/>
                <a:sym typeface="Comfortaa"/>
              </a:rPr>
              <a:t>dados</a:t>
            </a:r>
            <a:endParaRPr b="1" sz="4600">
              <a:solidFill>
                <a:srgbClr val="0091E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0" y="4338725"/>
            <a:ext cx="2377630" cy="7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810075" y="57575"/>
            <a:ext cx="7812000" cy="811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Google Shape;214;p23"/>
          <p:cNvSpPr txBox="1"/>
          <p:nvPr>
            <p:ph type="title"/>
          </p:nvPr>
        </p:nvSpPr>
        <p:spPr>
          <a:xfrm>
            <a:off x="724175" y="697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Exclusão de dados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15" name="Google Shape;215;p23"/>
          <p:cNvSpPr/>
          <p:nvPr/>
        </p:nvSpPr>
        <p:spPr>
          <a:xfrm rot="10798170">
            <a:off x="3898880" y="2659938"/>
            <a:ext cx="563700" cy="369300"/>
          </a:xfrm>
          <a:prstGeom prst="rightArrow">
            <a:avLst>
              <a:gd fmla="val 50000" name="adj1"/>
              <a:gd fmla="val 77948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3727325" y="2143050"/>
            <a:ext cx="9975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Antes</a:t>
            </a:r>
            <a:endParaRPr sz="200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7" name="Google Shape;217;p23"/>
          <p:cNvSpPr/>
          <p:nvPr/>
        </p:nvSpPr>
        <p:spPr>
          <a:xfrm rot="-1830">
            <a:off x="4634118" y="2660096"/>
            <a:ext cx="563700" cy="369000"/>
          </a:xfrm>
          <a:prstGeom prst="rightArrow">
            <a:avLst>
              <a:gd fmla="val 50000" name="adj1"/>
              <a:gd fmla="val 77948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4448225" y="2143050"/>
            <a:ext cx="1218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Depois</a:t>
            </a:r>
            <a:endParaRPr sz="200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50" y="1008325"/>
            <a:ext cx="3525375" cy="3301548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0" name="Google Shape;2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7700" y="979463"/>
            <a:ext cx="3525375" cy="3359256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Exclusão de dados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786150" y="308125"/>
            <a:ext cx="7812000" cy="8112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2125"/>
            <a:ext cx="3919775" cy="7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75" y="1289888"/>
            <a:ext cx="8786800" cy="102155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0" name="Google Shape;2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75" y="3028938"/>
            <a:ext cx="7370700" cy="212106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1" name="Google Shape;23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838" y="3241038"/>
            <a:ext cx="8720325" cy="102155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2" name="Google Shape;232;p24"/>
          <p:cNvSpPr/>
          <p:nvPr/>
        </p:nvSpPr>
        <p:spPr>
          <a:xfrm rot="-8739008">
            <a:off x="1084570" y="2485543"/>
            <a:ext cx="563585" cy="369290"/>
          </a:xfrm>
          <a:prstGeom prst="rightArrow">
            <a:avLst>
              <a:gd fmla="val 50000" name="adj1"/>
              <a:gd fmla="val 77948" name="adj2"/>
            </a:avLst>
          </a:prstGeom>
          <a:solidFill>
            <a:srgbClr val="0091EA"/>
          </a:solidFill>
          <a:ln cap="flat" cmpd="sng" w="9525">
            <a:solidFill>
              <a:srgbClr val="4BD3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1703250" y="2397350"/>
            <a:ext cx="9975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Antes</a:t>
            </a:r>
            <a:endParaRPr sz="240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4" name="Google Shape;234;p24"/>
          <p:cNvSpPr/>
          <p:nvPr/>
        </p:nvSpPr>
        <p:spPr>
          <a:xfrm rot="2188410">
            <a:off x="3884368" y="2591682"/>
            <a:ext cx="563713" cy="369127"/>
          </a:xfrm>
          <a:prstGeom prst="rightArrow">
            <a:avLst>
              <a:gd fmla="val 50000" name="adj1"/>
              <a:gd fmla="val 77948" name="adj2"/>
            </a:avLst>
          </a:prstGeom>
          <a:solidFill>
            <a:srgbClr val="0091EA"/>
          </a:solidFill>
          <a:ln cap="flat" cmpd="sng" w="9525">
            <a:solidFill>
              <a:srgbClr val="4BD3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4502675" y="2482025"/>
            <a:ext cx="1218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Depois</a:t>
            </a:r>
            <a:endParaRPr sz="240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5"/>
          <p:cNvPicPr preferRelativeResize="0"/>
          <p:nvPr/>
        </p:nvPicPr>
        <p:blipFill rotWithShape="1">
          <a:blip r:embed="rId3">
            <a:alphaModFix/>
          </a:blip>
          <a:srcRect b="0" l="3745" r="79733" t="0"/>
          <a:stretch/>
        </p:blipFill>
        <p:spPr>
          <a:xfrm>
            <a:off x="148869" y="4264375"/>
            <a:ext cx="392831" cy="7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371814" y="342625"/>
            <a:ext cx="8556300" cy="811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Google Shape;242;p25"/>
          <p:cNvSpPr txBox="1"/>
          <p:nvPr>
            <p:ph type="title"/>
          </p:nvPr>
        </p:nvSpPr>
        <p:spPr>
          <a:xfrm>
            <a:off x="316803" y="396920"/>
            <a:ext cx="82932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</a:rPr>
              <a:t>Atualização de dados</a:t>
            </a:r>
            <a:endParaRPr sz="2900">
              <a:solidFill>
                <a:schemeClr val="dk1"/>
              </a:solidFill>
            </a:endParaRPr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1525" y="1665109"/>
            <a:ext cx="1808343" cy="2517459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4" name="Google Shape;244;p25"/>
          <p:cNvPicPr preferRelativeResize="0"/>
          <p:nvPr/>
        </p:nvPicPr>
        <p:blipFill rotWithShape="1">
          <a:blip r:embed="rId5">
            <a:alphaModFix/>
          </a:blip>
          <a:srcRect b="0" l="0" r="25166" t="0"/>
          <a:stretch/>
        </p:blipFill>
        <p:spPr>
          <a:xfrm>
            <a:off x="6445403" y="1630638"/>
            <a:ext cx="2437497" cy="258637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5" name="Google Shape;245;p25"/>
          <p:cNvSpPr/>
          <p:nvPr/>
        </p:nvSpPr>
        <p:spPr>
          <a:xfrm rot="10797669">
            <a:off x="5796803" y="2599033"/>
            <a:ext cx="442500" cy="262800"/>
          </a:xfrm>
          <a:prstGeom prst="rightArrow">
            <a:avLst>
              <a:gd fmla="val 50000" name="adj1"/>
              <a:gd fmla="val 77948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6" name="Google Shape;246;p25"/>
          <p:cNvSpPr txBox="1"/>
          <p:nvPr/>
        </p:nvSpPr>
        <p:spPr>
          <a:xfrm>
            <a:off x="5689872" y="2166295"/>
            <a:ext cx="783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Antes</a:t>
            </a:r>
            <a:endParaRPr sz="150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7" name="Google Shape;247;p25"/>
          <p:cNvSpPr/>
          <p:nvPr/>
        </p:nvSpPr>
        <p:spPr>
          <a:xfrm rot="-2331">
            <a:off x="5846380" y="3348716"/>
            <a:ext cx="442500" cy="262500"/>
          </a:xfrm>
          <a:prstGeom prst="rightArrow">
            <a:avLst>
              <a:gd fmla="val 50000" name="adj1"/>
              <a:gd fmla="val 77948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8" name="Google Shape;248;p25"/>
          <p:cNvSpPr txBox="1"/>
          <p:nvPr/>
        </p:nvSpPr>
        <p:spPr>
          <a:xfrm>
            <a:off x="5689884" y="2906057"/>
            <a:ext cx="956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Depois</a:t>
            </a:r>
            <a:endParaRPr sz="160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775" y="1665100"/>
            <a:ext cx="3635837" cy="251747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5" y="4264375"/>
            <a:ext cx="2377630" cy="7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786150" y="7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Atualização de dados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56" name="Google Shape;256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728900" y="79100"/>
            <a:ext cx="7812000" cy="8112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8" name="Google Shape;2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50" y="4178025"/>
            <a:ext cx="4337500" cy="8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 txBox="1"/>
          <p:nvPr/>
        </p:nvSpPr>
        <p:spPr>
          <a:xfrm>
            <a:off x="298375" y="2656100"/>
            <a:ext cx="81060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Arial"/>
              <a:buChar char="◆"/>
            </a:pPr>
            <a:r>
              <a:rPr lang="en" sz="2200">
                <a:solidFill>
                  <a:srgbClr val="004C52"/>
                </a:solidFill>
              </a:rPr>
              <a:t>Valor do curso antes: 0 reais</a:t>
            </a:r>
            <a:endParaRPr sz="2200">
              <a:solidFill>
                <a:srgbClr val="004C5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Arial"/>
              <a:buChar char="◆"/>
            </a:pPr>
            <a:r>
              <a:rPr lang="en" sz="2200">
                <a:solidFill>
                  <a:srgbClr val="004C52"/>
                </a:solidFill>
              </a:rPr>
              <a:t>Link do curso antes: www.cursosgratis.net/phpbasico</a:t>
            </a:r>
            <a:endParaRPr sz="2200">
              <a:solidFill>
                <a:srgbClr val="004C5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Arial"/>
              <a:buChar char="◆"/>
            </a:pPr>
            <a:r>
              <a:rPr lang="en" sz="2200">
                <a:solidFill>
                  <a:srgbClr val="004C52"/>
                </a:solidFill>
              </a:rPr>
              <a:t>Valor do curso depois: 20 reais</a:t>
            </a:r>
            <a:endParaRPr sz="2200">
              <a:solidFill>
                <a:srgbClr val="004C5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Arial"/>
              <a:buChar char="◆"/>
            </a:pPr>
            <a:r>
              <a:rPr lang="en" sz="2200">
                <a:solidFill>
                  <a:srgbClr val="004C52"/>
                </a:solidFill>
              </a:rPr>
              <a:t>Link do curso depois: www.cursos.NET</a:t>
            </a:r>
            <a:endParaRPr sz="2200">
              <a:solidFill>
                <a:srgbClr val="004C52"/>
              </a:solidFill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75" y="1956088"/>
            <a:ext cx="6744675" cy="24427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1" name="Google Shape;2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575" y="1017225"/>
            <a:ext cx="8440651" cy="467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2" name="Google Shape;26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863" y="2245950"/>
            <a:ext cx="8490073" cy="467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3" name="Google Shape;26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875" y="1668063"/>
            <a:ext cx="6744675" cy="24425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0" y="3947150"/>
            <a:ext cx="3702725" cy="10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/>
        </p:nvSpPr>
        <p:spPr>
          <a:xfrm>
            <a:off x="872050" y="305450"/>
            <a:ext cx="7812000" cy="811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727650" y="1534700"/>
            <a:ext cx="7688700" cy="19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72" name="Google Shape;272;p27"/>
          <p:cNvSpPr txBox="1"/>
          <p:nvPr>
            <p:ph type="title"/>
          </p:nvPr>
        </p:nvSpPr>
        <p:spPr>
          <a:xfrm>
            <a:off x="786150" y="317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Pontos positivos e negativos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384400" y="1336213"/>
            <a:ext cx="415560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Quando utilizar</a:t>
            </a:r>
            <a:endParaRPr sz="2000">
              <a:solidFill>
                <a:srgbClr val="004C5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Big data</a:t>
            </a:r>
            <a:endParaRPr sz="1900">
              <a:solidFill>
                <a:srgbClr val="004C5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Schema instável</a:t>
            </a:r>
            <a:endParaRPr sz="2000">
              <a:solidFill>
                <a:srgbClr val="004C5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Buscas simples em grande volumes de dados</a:t>
            </a:r>
            <a:endParaRPr sz="2000">
              <a:solidFill>
                <a:srgbClr val="004C5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Alta disponibilidade</a:t>
            </a:r>
            <a:endParaRPr sz="2000">
              <a:solidFill>
                <a:srgbClr val="004C52"/>
              </a:solidFill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4489075" y="1336225"/>
            <a:ext cx="44640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Quando não utilizar</a:t>
            </a:r>
            <a:endParaRPr sz="2000">
              <a:solidFill>
                <a:srgbClr val="004C5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Quando houver transações complexas</a:t>
            </a:r>
            <a:endParaRPr sz="2000">
              <a:solidFill>
                <a:srgbClr val="004C5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Schemas bem definidos</a:t>
            </a:r>
            <a:endParaRPr sz="2000">
              <a:solidFill>
                <a:srgbClr val="004C52"/>
              </a:solidFill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000"/>
              <a:buFont typeface="Arial"/>
              <a:buChar char="◆"/>
            </a:pPr>
            <a:r>
              <a:rPr lang="en" sz="2000"/>
              <a:t>Sistemas que precisam de uma segurança maior e possuem transações mais complexas e schemas bem definidos como um sistema de banco.</a:t>
            </a:r>
            <a:endParaRPr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Pontos positivos e negativos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728900" y="308125"/>
            <a:ext cx="7812000" cy="8112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2" name="Google Shape;2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50" y="4024175"/>
            <a:ext cx="5119299" cy="10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8"/>
          <p:cNvSpPr txBox="1"/>
          <p:nvPr/>
        </p:nvSpPr>
        <p:spPr>
          <a:xfrm>
            <a:off x="212600" y="1291500"/>
            <a:ext cx="4464000" cy="25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Utilize quando</a:t>
            </a:r>
            <a:endParaRPr sz="2000">
              <a:solidFill>
                <a:srgbClr val="004C5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Tiver alto volume de dados</a:t>
            </a:r>
            <a:endParaRPr sz="2000">
              <a:solidFill>
                <a:srgbClr val="004C5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Tiver mais de 3 servidores</a:t>
            </a:r>
            <a:endParaRPr sz="2000">
              <a:solidFill>
                <a:srgbClr val="004C5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Tiver dados desnormalizados</a:t>
            </a:r>
            <a:endParaRPr sz="2000">
              <a:solidFill>
                <a:srgbClr val="004C5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Não precisar de transações</a:t>
            </a:r>
            <a:endParaRPr sz="2000">
              <a:solidFill>
                <a:srgbClr val="004C5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Não precisar de integridade referencial</a:t>
            </a:r>
            <a:endParaRPr sz="2000">
              <a:solidFill>
                <a:srgbClr val="004C52"/>
              </a:solidFill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4415975" y="1291500"/>
            <a:ext cx="4642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Não utilize quando </a:t>
            </a:r>
            <a:endParaRPr sz="2000">
              <a:solidFill>
                <a:srgbClr val="004C5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Precisar de muita consistência</a:t>
            </a:r>
            <a:endParaRPr sz="2000">
              <a:solidFill>
                <a:srgbClr val="004C5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Tiver volume de dados pequeno</a:t>
            </a:r>
            <a:endParaRPr sz="2000">
              <a:solidFill>
                <a:srgbClr val="004C5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Tiver baixa demanda de leitura e escrita</a:t>
            </a:r>
            <a:endParaRPr sz="2000">
              <a:solidFill>
                <a:srgbClr val="004C5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Char char="◆"/>
            </a:pPr>
            <a:r>
              <a:rPr lang="en" sz="2000">
                <a:solidFill>
                  <a:srgbClr val="004C52"/>
                </a:solidFill>
              </a:rPr>
              <a:t>Quiser realizar normalização</a:t>
            </a:r>
            <a:endParaRPr sz="2000">
              <a:solidFill>
                <a:srgbClr val="004C5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/>
        </p:nvSpPr>
        <p:spPr>
          <a:xfrm>
            <a:off x="4796600" y="308125"/>
            <a:ext cx="3887400" cy="8112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Google Shape;290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728900" y="308125"/>
            <a:ext cx="3887400" cy="8112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4682550" y="1200675"/>
            <a:ext cx="36753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Char char="◎"/>
            </a:pPr>
            <a:r>
              <a:rPr lang="en"/>
              <a:t>Vários nós mestres em um cluster</a:t>
            </a:r>
            <a:endParaRPr/>
          </a:p>
        </p:txBody>
      </p:sp>
      <p:sp>
        <p:nvSpPr>
          <p:cNvPr id="293" name="Google Shape;293;p29"/>
          <p:cNvSpPr txBox="1"/>
          <p:nvPr>
            <p:ph idx="2" type="body"/>
          </p:nvPr>
        </p:nvSpPr>
        <p:spPr>
          <a:xfrm>
            <a:off x="786150" y="1162425"/>
            <a:ext cx="36753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38761D"/>
              </a:buClr>
              <a:buSzPts val="2000"/>
              <a:buChar char="◎"/>
            </a:pPr>
            <a:r>
              <a:rPr lang="en"/>
              <a:t>Um nó mestre no cluster que controla nós escravos</a:t>
            </a:r>
            <a:endParaRPr/>
          </a:p>
        </p:txBody>
      </p:sp>
      <p:pic>
        <p:nvPicPr>
          <p:cNvPr id="294" name="Google Shape;2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52350"/>
            <a:ext cx="3015475" cy="8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275" y="4414842"/>
            <a:ext cx="3702725" cy="72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6985" y="2088175"/>
            <a:ext cx="4787091" cy="2326675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7" name="Google Shape;297;p29"/>
          <p:cNvSpPr/>
          <p:nvPr/>
        </p:nvSpPr>
        <p:spPr>
          <a:xfrm rot="-9697283">
            <a:off x="7124802" y="3092956"/>
            <a:ext cx="964811" cy="746330"/>
          </a:xfrm>
          <a:prstGeom prst="rightArrow">
            <a:avLst>
              <a:gd fmla="val 50000" name="adj1"/>
              <a:gd fmla="val 77948" name="adj2"/>
            </a:avLst>
          </a:prstGeom>
          <a:solidFill>
            <a:srgbClr val="351C75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728900" y="308125"/>
            <a:ext cx="4067700" cy="811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" name="Google Shape;299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Comparação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7205000" y="2404975"/>
            <a:ext cx="14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Maior disponibilidade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30"/>
          <p:cNvSpPr txBox="1"/>
          <p:nvPr/>
        </p:nvSpPr>
        <p:spPr>
          <a:xfrm>
            <a:off x="4616300" y="308125"/>
            <a:ext cx="4067700" cy="811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728900" y="308125"/>
            <a:ext cx="3887400" cy="8112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8" name="Google Shape;308;p3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Comparação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309" name="Google Shape;3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525" y="4252400"/>
            <a:ext cx="3015475" cy="8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14842"/>
            <a:ext cx="3702725" cy="72865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786125" y="1200150"/>
            <a:ext cx="36753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➔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Maior escalabilidade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➔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CQL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0"/>
          <p:cNvSpPr txBox="1"/>
          <p:nvPr>
            <p:ph idx="2" type="body"/>
          </p:nvPr>
        </p:nvSpPr>
        <p:spPr>
          <a:xfrm>
            <a:off x="4682650" y="1200150"/>
            <a:ext cx="36753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Arial"/>
              <a:buChar char="➔"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consultas estruturadas como fragmentos JSON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728900" y="308125"/>
            <a:ext cx="3887400" cy="8112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4" name="Google Shape;31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4650" y="2087550"/>
            <a:ext cx="3970125" cy="249205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0" y="3947150"/>
            <a:ext cx="3702725" cy="10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727650" y="1269078"/>
            <a:ext cx="76887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595959"/>
                </a:solidFill>
              </a:rPr>
              <a:t>Banco de dados NoSQL (Not Only SQL) open source  desenvolvido em C++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595959"/>
                </a:solidFill>
              </a:rPr>
              <a:t>É possível utilizar o MongoDB localmente de forma gratuita, ou através de alguns serviços pagos na nuvem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595959"/>
                </a:solidFill>
              </a:rPr>
              <a:t>Vantagens: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Flexibilidade, não exige uma modelagem como um banco de dados convencional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Facilidade no desenvolvimento, orientados a documentos estilo JSON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Modelos mais simples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595959"/>
                </a:solidFill>
              </a:rPr>
              <a:t>Desvantagens: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Não garante o ACID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Não possui Joins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Normalização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86150" y="308125"/>
            <a:ext cx="7812000" cy="811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Características gerais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1227" y="2876877"/>
            <a:ext cx="2731050" cy="2164450"/>
          </a:xfrm>
          <a:prstGeom prst="rect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31"/>
          <p:cNvSpPr txBox="1"/>
          <p:nvPr/>
        </p:nvSpPr>
        <p:spPr>
          <a:xfrm>
            <a:off x="4616300" y="308125"/>
            <a:ext cx="4067700" cy="811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Comparação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728900" y="308125"/>
            <a:ext cx="3887400" cy="8112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3" name="Google Shape;3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05" y="1423675"/>
            <a:ext cx="3511492" cy="282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14842"/>
            <a:ext cx="3702725" cy="72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8525" y="4252400"/>
            <a:ext cx="3015475" cy="8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6375" y="1554350"/>
            <a:ext cx="4527550" cy="239795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32"/>
          <p:cNvSpPr txBox="1"/>
          <p:nvPr/>
        </p:nvSpPr>
        <p:spPr>
          <a:xfrm>
            <a:off x="728900" y="308125"/>
            <a:ext cx="3887400" cy="8112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3" name="Google Shape;3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50" y="4178025"/>
            <a:ext cx="4337500" cy="8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 txBox="1"/>
          <p:nvPr/>
        </p:nvSpPr>
        <p:spPr>
          <a:xfrm>
            <a:off x="4616300" y="308125"/>
            <a:ext cx="4067700" cy="811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5" name="Google Shape;335;p3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Referências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336" name="Google Shape;3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025" y="4087500"/>
            <a:ext cx="3601975" cy="10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2"/>
          <p:cNvSpPr txBox="1"/>
          <p:nvPr/>
        </p:nvSpPr>
        <p:spPr>
          <a:xfrm>
            <a:off x="226750" y="1410625"/>
            <a:ext cx="44277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https://www.assespro-mg.org.br/16052018-apache-cassandra-conceitos-e-aplicacoes/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https://pplware.sapo.pt/linux/apache-cassandra-tecnologia-nosql-alta-disponibilidade/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 u="sng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https://www.devmedia.com.br/introducao-ao-cassandra/38377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 u="sng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https://docs.datastax.com/en/cql-oss/3.3/cql/cql_reference/cqlDelete.html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4579400" y="1410625"/>
            <a:ext cx="41415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Source Sans Pro"/>
              <a:buChar char="●"/>
            </a:pPr>
            <a:r>
              <a:rPr lang="en" sz="1600" u="sng">
                <a:solidFill>
                  <a:srgbClr val="274E1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https://docs.mongodb.com/</a:t>
            </a:r>
            <a:endParaRPr sz="1600">
              <a:solidFill>
                <a:srgbClr val="274E1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Source Sans Pro"/>
              <a:buChar char="●"/>
            </a:pPr>
            <a:r>
              <a:rPr lang="en" sz="1600" u="sng">
                <a:solidFill>
                  <a:srgbClr val="274E1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https://www.devmedia.com.br/introducao-ao-mongodb/30792</a:t>
            </a:r>
            <a:endParaRPr sz="1600">
              <a:solidFill>
                <a:srgbClr val="274E1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Source Sans Pro"/>
              <a:buChar char="●"/>
            </a:pPr>
            <a:r>
              <a:rPr lang="en" sz="1600" u="sng">
                <a:solidFill>
                  <a:srgbClr val="274E1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https://www.mongodb.com/what-is-mongodb</a:t>
            </a:r>
            <a:endParaRPr sz="1600">
              <a:solidFill>
                <a:srgbClr val="274E1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Source Sans Pro"/>
              <a:buChar char="●"/>
            </a:pPr>
            <a:r>
              <a:rPr lang="en" sz="1600" u="sng">
                <a:solidFill>
                  <a:srgbClr val="274E1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https://pymongo.readthedocs.io/en/stable/</a:t>
            </a:r>
            <a:endParaRPr sz="1600">
              <a:solidFill>
                <a:srgbClr val="274E1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Source Sans Pro"/>
              <a:buChar char="●"/>
            </a:pPr>
            <a:r>
              <a:rPr lang="en" sz="1600" u="sng">
                <a:solidFill>
                  <a:srgbClr val="274E1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https://medium.com/infoprice/introdu%C3%A7%C3%A3o-ao-pymongo-bdf858a3c1f4</a:t>
            </a:r>
            <a:endParaRPr sz="1600">
              <a:solidFill>
                <a:srgbClr val="274E1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Características gerais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8900" y="1252150"/>
            <a:ext cx="75717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Banco de dados NoSQL (Not Only SQL) open source (Apache cassandra).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Possui versão comercial com suporte (DataStax Enterprise).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Vantagens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Descentralizado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Tolerância a falhas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Escalabilidade linear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Alta disponibilidade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C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786150" y="253825"/>
            <a:ext cx="7812000" cy="8112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50" y="4178025"/>
            <a:ext cx="4337500" cy="8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625" y="2100550"/>
            <a:ext cx="5314950" cy="14478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FF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890925" y="170950"/>
            <a:ext cx="7812000" cy="811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890925" y="2252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Modelo lógico x representação mongoDB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223525" y="2167425"/>
            <a:ext cx="47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vs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0" y="1411275"/>
            <a:ext cx="5105299" cy="28956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225" y="2553000"/>
            <a:ext cx="3328850" cy="2528151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8" name="Google Shape;1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4225" y="1411275"/>
            <a:ext cx="3328850" cy="105425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FF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Modelo lógico x representação cassandra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786150" y="253825"/>
            <a:ext cx="7812000" cy="8112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558875" y="2893925"/>
            <a:ext cx="47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vs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0" y="1509550"/>
            <a:ext cx="5129175" cy="293565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8" name="Google Shape;118;p16"/>
          <p:cNvSpPr txBox="1"/>
          <p:nvPr/>
        </p:nvSpPr>
        <p:spPr>
          <a:xfrm>
            <a:off x="5212775" y="2674750"/>
            <a:ext cx="47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vs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800" y="1217425"/>
            <a:ext cx="1638300" cy="20955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500" y="1217425"/>
            <a:ext cx="1514475" cy="1457325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8800" y="3386525"/>
            <a:ext cx="1638300" cy="1027575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9500" y="2827150"/>
            <a:ext cx="1469575" cy="1573861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0" y="4132350"/>
            <a:ext cx="3076050" cy="9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872050" y="305450"/>
            <a:ext cx="7812000" cy="811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786150" y="317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Conexão database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50" y="1278800"/>
            <a:ext cx="2641776" cy="702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2" name="Google Shape;1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888" y="2307221"/>
            <a:ext cx="8736225" cy="538181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3" name="Google Shape;133;p17"/>
          <p:cNvSpPr txBox="1"/>
          <p:nvPr/>
        </p:nvSpPr>
        <p:spPr>
          <a:xfrm>
            <a:off x="3197650" y="1260650"/>
            <a:ext cx="519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Karla"/>
              <a:buChar char="◆"/>
            </a:pPr>
            <a:r>
              <a:rPr lang="en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Instalação do pymongo e do dnspython</a:t>
            </a:r>
            <a:endParaRPr sz="180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Karla"/>
              <a:buChar char="◆"/>
            </a:pPr>
            <a:r>
              <a:rPr lang="en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Realizando conexão com o banco de dados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6">
            <a:alphaModFix/>
          </a:blip>
          <a:srcRect b="0" l="0" r="45301" t="0"/>
          <a:stretch/>
        </p:blipFill>
        <p:spPr>
          <a:xfrm>
            <a:off x="216850" y="3282925"/>
            <a:ext cx="6004195" cy="47432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5" name="Google Shape;13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5000" y="2924275"/>
            <a:ext cx="2477300" cy="21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Conexão database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786150" y="308125"/>
            <a:ext cx="7812000" cy="8112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25" y="1322325"/>
            <a:ext cx="3388000" cy="5082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4" name="Google Shape;144;p18"/>
          <p:cNvSpPr txBox="1"/>
          <p:nvPr/>
        </p:nvSpPr>
        <p:spPr>
          <a:xfrm>
            <a:off x="3652600" y="1119325"/>
            <a:ext cx="5219700" cy="70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Karla"/>
              <a:buChar char="◆"/>
            </a:pPr>
            <a:r>
              <a:rPr lang="en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Instalação do cassandra-driver</a:t>
            </a:r>
            <a:endParaRPr sz="180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Karla"/>
              <a:buChar char="◆"/>
            </a:pPr>
            <a:r>
              <a:rPr lang="en" sz="18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Realizando conexão com o banco de dados</a:t>
            </a:r>
            <a:endParaRPr sz="180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50" y="4220400"/>
            <a:ext cx="4122169" cy="8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525" y="2033525"/>
            <a:ext cx="7930650" cy="21445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4063" r="80378" t="0"/>
          <a:stretch/>
        </p:blipFill>
        <p:spPr>
          <a:xfrm>
            <a:off x="8655142" y="4477250"/>
            <a:ext cx="296983" cy="5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29625"/>
            <a:ext cx="2731226" cy="131171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3" name="Google Shape;153;p19"/>
          <p:cNvSpPr txBox="1"/>
          <p:nvPr/>
        </p:nvSpPr>
        <p:spPr>
          <a:xfrm>
            <a:off x="152400" y="253825"/>
            <a:ext cx="5133000" cy="811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305075" y="308125"/>
            <a:ext cx="42438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Inclusão de dados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1450" y="253825"/>
            <a:ext cx="3000774" cy="1752582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6" name="Google Shape;15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121600"/>
            <a:ext cx="2731224" cy="234322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7" name="Google Shape;15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2625" y="1121600"/>
            <a:ext cx="2340912" cy="2862243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8" name="Google Shape;15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1437" y="2124400"/>
            <a:ext cx="3000775" cy="2916932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9" name="Google Shape;15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39610" y="4370072"/>
            <a:ext cx="2245875" cy="157208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0" name="Google Shape;16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8488" y="4680687"/>
            <a:ext cx="2268100" cy="1572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305075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Inclusão de dados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152400" y="253825"/>
            <a:ext cx="4731300" cy="8112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50" y="4178025"/>
            <a:ext cx="4337500" cy="8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0025"/>
            <a:ext cx="4731175" cy="561975"/>
          </a:xfrm>
          <a:prstGeom prst="rect">
            <a:avLst/>
          </a:prstGeom>
          <a:noFill/>
          <a:ln cap="flat" cmpd="sng" w="9525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32000"/>
            <a:ext cx="4731175" cy="542925"/>
          </a:xfrm>
          <a:prstGeom prst="rect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460713"/>
            <a:ext cx="4731175" cy="647700"/>
          </a:xfrm>
          <a:prstGeom prst="rect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698950"/>
            <a:ext cx="4731175" cy="514350"/>
          </a:xfrm>
          <a:prstGeom prst="rect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4" y="4237100"/>
            <a:ext cx="2864096" cy="742875"/>
          </a:xfrm>
          <a:prstGeom prst="rect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16500" y="4237100"/>
            <a:ext cx="3620000" cy="742875"/>
          </a:xfrm>
          <a:prstGeom prst="rect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3132225"/>
            <a:ext cx="4731175" cy="542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68850" y="4094750"/>
            <a:ext cx="2075150" cy="10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22475" y="196275"/>
            <a:ext cx="3438725" cy="1027580"/>
          </a:xfrm>
          <a:prstGeom prst="rect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22474" y="1223850"/>
            <a:ext cx="3438725" cy="955198"/>
          </a:xfrm>
          <a:prstGeom prst="rect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322475" y="2179050"/>
            <a:ext cx="3438724" cy="1088087"/>
          </a:xfrm>
          <a:prstGeom prst="rect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0"/>
          <p:cNvSpPr txBox="1"/>
          <p:nvPr/>
        </p:nvSpPr>
        <p:spPr>
          <a:xfrm>
            <a:off x="5322463" y="3336450"/>
            <a:ext cx="335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4 registros na tabela usuário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2 registros na tabela plataforma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4 registros na tabela curso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