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54"/>
  </p:notesMasterIdLst>
  <p:handoutMasterIdLst>
    <p:handoutMasterId r:id="rId55"/>
  </p:handoutMasterIdLst>
  <p:sldIdLst>
    <p:sldId id="272" r:id="rId3"/>
    <p:sldId id="273" r:id="rId4"/>
    <p:sldId id="333" r:id="rId5"/>
    <p:sldId id="334" r:id="rId6"/>
    <p:sldId id="274" r:id="rId7"/>
    <p:sldId id="280" r:id="rId8"/>
    <p:sldId id="281" r:id="rId9"/>
    <p:sldId id="366" r:id="rId10"/>
    <p:sldId id="275" r:id="rId11"/>
    <p:sldId id="277" r:id="rId12"/>
    <p:sldId id="344" r:id="rId13"/>
    <p:sldId id="345" r:id="rId14"/>
    <p:sldId id="346" r:id="rId15"/>
    <p:sldId id="288" r:id="rId16"/>
    <p:sldId id="289" r:id="rId17"/>
    <p:sldId id="291" r:id="rId18"/>
    <p:sldId id="362" r:id="rId19"/>
    <p:sldId id="292" r:id="rId20"/>
    <p:sldId id="347" r:id="rId21"/>
    <p:sldId id="294" r:id="rId22"/>
    <p:sldId id="295" r:id="rId23"/>
    <p:sldId id="296" r:id="rId24"/>
    <p:sldId id="297" r:id="rId25"/>
    <p:sldId id="298" r:id="rId26"/>
    <p:sldId id="284" r:id="rId27"/>
    <p:sldId id="367" r:id="rId28"/>
    <p:sldId id="287" r:id="rId29"/>
    <p:sldId id="300" r:id="rId30"/>
    <p:sldId id="299" r:id="rId31"/>
    <p:sldId id="301" r:id="rId32"/>
    <p:sldId id="302" r:id="rId33"/>
    <p:sldId id="303" r:id="rId34"/>
    <p:sldId id="370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6" r:id="rId46"/>
    <p:sldId id="348" r:id="rId47"/>
    <p:sldId id="360" r:id="rId48"/>
    <p:sldId id="371" r:id="rId49"/>
    <p:sldId id="330" r:id="rId50"/>
    <p:sldId id="368" r:id="rId51"/>
    <p:sldId id="364" r:id="rId52"/>
    <p:sldId id="36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0A4443-00DB-4DDC-97FE-8CC092FF27C0}">
          <p14:sldIdLst>
            <p14:sldId id="272"/>
            <p14:sldId id="273"/>
            <p14:sldId id="333"/>
            <p14:sldId id="334"/>
            <p14:sldId id="274"/>
            <p14:sldId id="280"/>
            <p14:sldId id="281"/>
            <p14:sldId id="366"/>
            <p14:sldId id="275"/>
            <p14:sldId id="277"/>
            <p14:sldId id="344"/>
            <p14:sldId id="345"/>
            <p14:sldId id="346"/>
            <p14:sldId id="288"/>
            <p14:sldId id="289"/>
            <p14:sldId id="291"/>
            <p14:sldId id="362"/>
            <p14:sldId id="292"/>
            <p14:sldId id="347"/>
            <p14:sldId id="294"/>
            <p14:sldId id="295"/>
            <p14:sldId id="296"/>
            <p14:sldId id="297"/>
            <p14:sldId id="298"/>
            <p14:sldId id="284"/>
            <p14:sldId id="367"/>
            <p14:sldId id="287"/>
            <p14:sldId id="300"/>
            <p14:sldId id="299"/>
            <p14:sldId id="301"/>
            <p14:sldId id="302"/>
            <p14:sldId id="303"/>
            <p14:sldId id="370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48"/>
            <p14:sldId id="360"/>
            <p14:sldId id="371"/>
            <p14:sldId id="330"/>
            <p14:sldId id="368"/>
            <p14:sldId id="364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D998-8494-40ED-8C24-65B501DD6CBD}" type="datetimeFigureOut">
              <a:rPr lang="en-IN" smtClean="0"/>
              <a:t>09-11-2016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9426C-6A19-4C42-9232-4B79A74C8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0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9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3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E89A-78AA-49E1-BD08-A9003120A4A6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7E0A-0027-4EAB-9FE7-6FEC3716E404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1AE1-877C-491C-BECD-8F7460515790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0B2E-C941-4A13-BB82-3C48EE44A730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D0CB-E821-4B30-9B70-36409C2DB2BA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5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519D-3E1F-4C31-BEBF-D5D21C589375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1DF9-F8F3-4317-8FBB-967486062EC2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4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065-05DD-4017-BFE3-2F5389F0C30E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C16C-EBCD-459B-84E3-CC597A5CCFC9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E9C8-B766-4935-A65D-843C17637923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4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E289-6605-4DAE-BEC2-1986CD20EF6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5E515-80D3-4F34-92E9-331DB371C22D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Earth and Space Sciences, Indian Institute of Space Science and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96759" y="897076"/>
            <a:ext cx="9501809" cy="2387600"/>
          </a:xfrm>
        </p:spPr>
        <p:txBody>
          <a:bodyPr/>
          <a:lstStyle/>
          <a:p>
            <a:r>
              <a:rPr lang="en-US" dirty="0" smtClean="0"/>
              <a:t>Classification of Infected RBCs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3965" y="3735432"/>
            <a:ext cx="10472928" cy="1752600"/>
          </a:xfrm>
        </p:spPr>
        <p:txBody>
          <a:bodyPr/>
          <a:lstStyle/>
          <a:p>
            <a:pPr algn="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 THAISEER</a:t>
            </a:r>
          </a:p>
          <a:p>
            <a:pPr algn="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SC13B175</a:t>
            </a:r>
          </a:p>
          <a:p>
            <a:pPr algn="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PHYSICAL SCIENCES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Feature Extraction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IN" dirty="0" smtClean="0"/>
              <a:t>case of malaria, only 2% of total population of RBCs are infected.</a:t>
            </a:r>
          </a:p>
          <a:p>
            <a:r>
              <a:rPr lang="en-IN" dirty="0" smtClean="0"/>
              <a:t>In order to distinguish between the infected and non infected cells, we extract features that could reflect the size, shape, internal complexity etc. those includes – contrast, correlation, min and max mean etc.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56" y="4299796"/>
            <a:ext cx="1625916" cy="1471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626" y="4299796"/>
            <a:ext cx="1533226" cy="14710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169" y="4299329"/>
            <a:ext cx="1262446" cy="14723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17092" y="5916683"/>
            <a:ext cx="13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WBC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4080" y="5904468"/>
            <a:ext cx="236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Infected RBC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8318" y="5916683"/>
            <a:ext cx="23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Healthy RBC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Feature Extraction </a:t>
            </a:r>
            <a:r>
              <a:rPr lang="en-US" sz="5400" dirty="0"/>
              <a:t>(Cont.)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563225" cy="1264920"/>
          </a:xfrm>
        </p:spPr>
        <p:txBody>
          <a:bodyPr/>
          <a:lstStyle/>
          <a:p>
            <a:r>
              <a:rPr lang="en-IN" dirty="0" smtClean="0"/>
              <a:t>Effective feature extraction requires accurate segmentation.</a:t>
            </a:r>
          </a:p>
          <a:p>
            <a:r>
              <a:rPr lang="en-IN" dirty="0" smtClean="0"/>
              <a:t>But in real world example, segmentation is applied on noisy images.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15" y="2986088"/>
            <a:ext cx="2143086" cy="16002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615113" y="3126141"/>
            <a:ext cx="4776826" cy="18909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Noisy images will make the process of segmentation more difficult.</a:t>
            </a:r>
            <a:endParaRPr lang="en-I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599" y="5017099"/>
            <a:ext cx="10563225" cy="12649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One way </a:t>
            </a:r>
            <a:r>
              <a:rPr lang="en-IN" dirty="0"/>
              <a:t>to </a:t>
            </a:r>
            <a:r>
              <a:rPr lang="en-IN" dirty="0" smtClean="0"/>
              <a:t>circumvent the accurate segmentation is through use of Eigen features.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9" y="2986089"/>
            <a:ext cx="1928812" cy="16001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2989" y="4715787"/>
            <a:ext cx="20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Cell With Dust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0489" y="4681777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Cells In Clump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5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Principal Component Analysis (PCA)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PCA is the most popular feature extraction method which will give us the Eigen feature as output.</a:t>
            </a:r>
          </a:p>
          <a:p>
            <a:endParaRPr lang="en-IN" dirty="0" smtClean="0"/>
          </a:p>
          <a:p>
            <a:r>
              <a:rPr lang="en-IN" dirty="0" smtClean="0"/>
              <a:t>PCA consists of a transformation from a space of high dimension to another with reduced dimension.</a:t>
            </a:r>
          </a:p>
          <a:p>
            <a:endParaRPr lang="en-IN" dirty="0" smtClean="0"/>
          </a:p>
          <a:p>
            <a:r>
              <a:rPr lang="en-IN" dirty="0" smtClean="0"/>
              <a:t>If the data is highly correlated, there is redundant information.</a:t>
            </a:r>
          </a:p>
          <a:p>
            <a:endParaRPr lang="en-IN" dirty="0"/>
          </a:p>
          <a:p>
            <a:r>
              <a:rPr lang="en-IN" dirty="0" smtClean="0"/>
              <a:t>PCA reduces redundancy by decorrelating the input vectors.</a:t>
            </a:r>
          </a:p>
          <a:p>
            <a:pPr lvl="1"/>
            <a:endParaRPr lang="en-IN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3" y="2468938"/>
            <a:ext cx="9652552" cy="38610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PCA </a:t>
            </a:r>
            <a:r>
              <a:rPr lang="en-IN" sz="5400" dirty="0" smtClean="0"/>
              <a:t>(Cont.)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348913" cy="593408"/>
          </a:xfrm>
        </p:spPr>
        <p:txBody>
          <a:bodyPr/>
          <a:lstStyle/>
          <a:p>
            <a:r>
              <a:rPr lang="en-IN" dirty="0" smtClean="0"/>
              <a:t>Direction of Principle component is direction of max scatter.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7" t="3279" r="30782" b="3178"/>
          <a:stretch/>
        </p:blipFill>
        <p:spPr>
          <a:xfrm>
            <a:off x="503582" y="2462312"/>
            <a:ext cx="3710609" cy="3763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26400" y="6401696"/>
            <a:ext cx="3781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 Courtesy: www.stackexchange.com</a:t>
            </a:r>
            <a:endParaRPr lang="en-IN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1D PCA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5661" y="1829904"/>
                <a:ext cx="11236740" cy="4494696"/>
              </a:xfrm>
            </p:spPr>
            <p:txBody>
              <a:bodyPr/>
              <a:lstStyle/>
              <a:p>
                <a:r>
                  <a:rPr lang="en-US" dirty="0" smtClean="0"/>
                  <a:t>Computation </a:t>
                </a:r>
                <a:r>
                  <a:rPr lang="en-US" dirty="0"/>
                  <a:t>of low –dimensional basis (i.e., Eigen </a:t>
                </a:r>
                <a:r>
                  <a:rPr lang="en-US" dirty="0" smtClean="0"/>
                  <a:t>images) </a:t>
                </a:r>
                <a:endParaRPr lang="en-US" dirty="0"/>
              </a:p>
              <a:p>
                <a:pPr marL="85039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f>
                      <m:fPr>
                        <m:type m:val="noBa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den>
                    </m:f>
                  </m:oMath>
                </a14:m>
                <a:r>
                  <a:rPr lang="en-IN" i="1" dirty="0"/>
                  <a:t> be </a:t>
                </a:r>
                <a:r>
                  <a:rPr lang="en-IN" dirty="0" smtClean="0"/>
                  <a:t>M </a:t>
                </a:r>
                <a:r>
                  <a:rPr lang="en-IN" dirty="0"/>
                  <a:t>training images of </a:t>
                </a:r>
                <a:r>
                  <a:rPr lang="en-IN" i="1" dirty="0" smtClean="0"/>
                  <a:t>n </a:t>
                </a:r>
                <a:r>
                  <a:rPr lang="en-IN" dirty="0"/>
                  <a:t>x</a:t>
                </a:r>
                <a:r>
                  <a:rPr lang="en-IN" i="1" dirty="0"/>
                  <a:t> n </a:t>
                </a:r>
                <a:r>
                  <a:rPr lang="en-IN" dirty="0"/>
                  <a:t> pixels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IN" dirty="0" smtClean="0"/>
                  <a:t>Represent every Image as a vector  </a:t>
                </a:r>
                <a:r>
                  <a:rPr lang="el-GR" dirty="0" smtClean="0"/>
                  <a:t>Ί</a:t>
                </a:r>
                <a:r>
                  <a:rPr lang="en-IN" baseline="-25000" dirty="0" err="1" smtClean="0"/>
                  <a:t>i</a:t>
                </a:r>
                <a:endParaRPr lang="en-IN" dirty="0"/>
              </a:p>
              <a:p>
                <a:pPr marL="850392" lvl="1" indent="-457200">
                  <a:buFont typeface="+mj-lt"/>
                  <a:buAutoNum type="arabicPeriod"/>
                </a:pPr>
                <a:endParaRPr lang="en-IN" baseline="-25000" dirty="0" smtClean="0"/>
              </a:p>
              <a:p>
                <a:pPr marL="850392" lvl="1" indent="-457200">
                  <a:buFont typeface="+mj-lt"/>
                  <a:buAutoNum type="arabicPeriod"/>
                </a:pPr>
                <a:endParaRPr lang="en-IN" baseline="-25000" dirty="0"/>
              </a:p>
              <a:p>
                <a:pPr marL="850392" lvl="1" indent="-457200">
                  <a:buFont typeface="+mj-lt"/>
                  <a:buAutoNum type="arabicPeriod"/>
                </a:pPr>
                <a:endParaRPr lang="en-IN" baseline="-25000" dirty="0" smtClean="0"/>
              </a:p>
              <a:p>
                <a:pPr marL="850392" lvl="1" indent="-457200">
                  <a:buFont typeface="+mj-lt"/>
                  <a:buAutoNum type="arabicPeriod"/>
                </a:pPr>
                <a:endParaRPr lang="en-IN" baseline="-25000" dirty="0"/>
              </a:p>
              <a:p>
                <a:pPr marL="850392" lvl="1" indent="-457200">
                  <a:buFont typeface="+mj-lt"/>
                  <a:buAutoNum type="arabicPeriod"/>
                </a:pPr>
                <a:endParaRPr lang="en-IN" baseline="-25000" dirty="0" smtClean="0"/>
              </a:p>
              <a:p>
                <a:pPr marL="850392" lvl="1" indent="-457200">
                  <a:buFont typeface="+mj-lt"/>
                  <a:buAutoNum type="arabicPeriod"/>
                </a:pPr>
                <a:endParaRPr lang="en-IN" dirty="0"/>
              </a:p>
              <a:p>
                <a:pPr marL="850392" lvl="1" indent="-457200">
                  <a:buFont typeface="+mj-lt"/>
                  <a:buAutoNum type="arabicPeriod"/>
                </a:pPr>
                <a:endParaRPr lang="en-IN" baseline="-25000" dirty="0"/>
              </a:p>
              <a:p>
                <a:pPr marL="850392" lvl="1" indent="-457200">
                  <a:buFont typeface="+mj-lt"/>
                  <a:buAutoNum type="arabicPeriod"/>
                </a:pPr>
                <a:endParaRPr lang="en-IN" dirty="0" smtClean="0"/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IN" dirty="0" smtClean="0"/>
                  <a:t>Compute the average of training images as </a:t>
                </a:r>
                <a:r>
                  <a:rPr lang="el-GR" dirty="0" smtClean="0"/>
                  <a:t>Ῑ</a:t>
                </a:r>
                <a:endParaRPr lang="en-IN" baseline="-25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61" y="1829904"/>
                <a:ext cx="11236740" cy="4494696"/>
              </a:xfrm>
              <a:blipFill rotWithShape="0">
                <a:blip r:embed="rId2"/>
                <a:stretch>
                  <a:fillRect l="-977" t="-2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49" y="3216005"/>
            <a:ext cx="2998625" cy="2401135"/>
          </a:xfrm>
          <a:prstGeom prst="rect">
            <a:avLst/>
          </a:prstGeom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1D </a:t>
            </a:r>
            <a:r>
              <a:rPr lang="en-IN" b="1" dirty="0" smtClean="0"/>
              <a:t>PCA   </a:t>
            </a:r>
            <a:r>
              <a:rPr lang="en-IN" dirty="0" smtClean="0"/>
              <a:t>(Cont.)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 of Eigen images (cont.)</a:t>
                </a:r>
              </a:p>
              <a:p>
                <a:pPr marL="393192" lvl="1" indent="0">
                  <a:buNone/>
                </a:pPr>
                <a:endParaRPr lang="en-IN" dirty="0" smtClean="0"/>
              </a:p>
              <a:p>
                <a:pPr marL="393192" lvl="1" indent="0">
                  <a:buNone/>
                </a:pPr>
                <a:r>
                  <a:rPr lang="en-I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4. </a:t>
                </a:r>
                <a:r>
                  <a:rPr lang="en-IN" dirty="0" smtClean="0"/>
                  <a:t>Subtract the mean image from all image vectors </a:t>
                </a:r>
                <a:r>
                  <a:rPr lang="el-GR" dirty="0" smtClean="0"/>
                  <a:t>Ί</a:t>
                </a:r>
                <a:endParaRPr lang="en-IN" baseline="-25000" dirty="0"/>
              </a:p>
              <a:p>
                <a:pPr marL="393192" lvl="1" indent="0">
                  <a:buNone/>
                </a:pPr>
                <a:r>
                  <a:rPr lang="en-IN" baseline="-25000" dirty="0" smtClean="0"/>
                  <a:t>			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i="1" dirty="0" smtClean="0"/>
                  <a:t> </a:t>
                </a:r>
                <a:r>
                  <a:rPr lang="en-IN" dirty="0" smtClean="0"/>
                  <a:t>= </a:t>
                </a:r>
                <a:r>
                  <a:rPr lang="en-IN" baseline="-25000" dirty="0" smtClean="0"/>
                  <a:t> </a:t>
                </a:r>
                <a:r>
                  <a:rPr lang="el-GR" dirty="0" smtClean="0"/>
                  <a:t>Ί</a:t>
                </a:r>
                <a:r>
                  <a:rPr lang="en-IN" baseline="-25000" dirty="0" err="1" smtClean="0"/>
                  <a:t>i</a:t>
                </a:r>
                <a:r>
                  <a:rPr lang="en-IN" dirty="0" smtClean="0"/>
                  <a:t> - </a:t>
                </a:r>
                <a:r>
                  <a:rPr lang="el-GR" dirty="0" smtClean="0"/>
                  <a:t>Ῑ</a:t>
                </a:r>
                <a:endParaRPr lang="en-IN" dirty="0" smtClean="0"/>
              </a:p>
              <a:p>
                <a:pPr marL="393192" lvl="1" indent="0">
                  <a:buNone/>
                </a:pPr>
                <a:endParaRPr lang="en-IN" dirty="0" smtClean="0"/>
              </a:p>
              <a:p>
                <a:pPr marL="393192" lvl="1" indent="0">
                  <a:buNone/>
                </a:pPr>
                <a:r>
                  <a:rPr lang="en-I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5. </a:t>
                </a:r>
                <a:r>
                  <a:rPr lang="en-IN" dirty="0" smtClean="0"/>
                  <a:t>Compute the Scatter matrix S:</a:t>
                </a:r>
              </a:p>
              <a:p>
                <a:pPr marL="393192" lvl="1" indent="0">
                  <a:buNone/>
                </a:pPr>
                <a:endParaRPr lang="en-IN" dirty="0" smtClean="0"/>
              </a:p>
              <a:p>
                <a:pPr marL="393192" lvl="1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dirty="0" smtClean="0"/>
                  <a:t>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matrix)</a:t>
                </a:r>
              </a:p>
              <a:p>
                <a:pPr marL="393192" lvl="1" indent="0">
                  <a:buNone/>
                </a:pPr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93192" lvl="1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r>
                  <a:rPr lang="en-US" dirty="0"/>
                  <a:t>Compute the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 =&gt;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1D PCA   </a:t>
            </a:r>
            <a:r>
              <a:rPr lang="en-IN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 Eigen images</a:t>
            </a:r>
            <a:r>
              <a:rPr lang="en-US" dirty="0"/>
              <a:t> (cont.)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93192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93192" lvl="1" indent="0"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93192" lvl="1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IN" dirty="0"/>
              <a:t>Keep only K eigenvectors </a:t>
            </a:r>
            <a:r>
              <a:rPr lang="en-IN" dirty="0" smtClean="0"/>
              <a:t> (</a:t>
            </a:r>
            <a:r>
              <a:rPr lang="en-IN" dirty="0"/>
              <a:t>Eigen Image</a:t>
            </a:r>
            <a:r>
              <a:rPr lang="en-IN" dirty="0" smtClean="0"/>
              <a:t>)(</a:t>
            </a:r>
            <a:r>
              <a:rPr lang="en-IN" dirty="0"/>
              <a:t>corresponding to K largest eigenvalues </a:t>
            </a:r>
            <a:r>
              <a:rPr lang="en-IN" dirty="0" smtClean="0"/>
              <a:t>)</a:t>
            </a:r>
            <a:endParaRPr lang="en-IN" dirty="0"/>
          </a:p>
          <a:p>
            <a:pPr marL="393192" lvl="1" indent="0">
              <a:buNone/>
            </a:pPr>
            <a:r>
              <a:rPr lang="en-IN" dirty="0"/>
              <a:t>	(Imp. The eigenvectors should be normalized</a:t>
            </a:r>
            <a:r>
              <a:rPr lang="en-IN" dirty="0" smtClean="0"/>
              <a:t>)</a:t>
            </a:r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r>
              <a:rPr lang="en-IN" dirty="0" smtClean="0"/>
              <a:t>First Three Eigen Images:</a:t>
            </a:r>
          </a:p>
          <a:p>
            <a:pPr lvl="1"/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6" y="5266452"/>
            <a:ext cx="881077" cy="881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30" y="5268565"/>
            <a:ext cx="878964" cy="878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5261746"/>
            <a:ext cx="885783" cy="885783"/>
          </a:xfrm>
          <a:prstGeom prst="rect">
            <a:avLst/>
          </a:prstGeom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1D PCA   </a:t>
            </a:r>
            <a:r>
              <a:rPr lang="en-IN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IN" dirty="0" smtClean="0"/>
              <a:t>8. Represent the Images onto this </a:t>
            </a:r>
            <a:r>
              <a:rPr lang="en-IN" dirty="0"/>
              <a:t>E</a:t>
            </a:r>
            <a:r>
              <a:rPr lang="en-IN" dirty="0" smtClean="0"/>
              <a:t>igen Image</a:t>
            </a:r>
          </a:p>
          <a:p>
            <a:pPr lvl="2"/>
            <a:r>
              <a:rPr lang="en-IN" sz="2400" dirty="0" smtClean="0"/>
              <a:t>Each Image – Mean of training images can be represented as a linear combination of the best K eigenvectors</a:t>
            </a:r>
          </a:p>
          <a:p>
            <a:pPr marL="978408" lvl="3" indent="0">
              <a:buNone/>
            </a:pPr>
            <a:endParaRPr lang="en-IN" sz="2400" dirty="0" smtClean="0"/>
          </a:p>
          <a:p>
            <a:pPr lvl="2"/>
            <a:r>
              <a:rPr lang="en-IN" sz="2400" dirty="0" smtClean="0"/>
              <a:t>Now principal component of image can be used as features for training the classifier – SVM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7" y="2929730"/>
            <a:ext cx="1329144" cy="10270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1D PCA   </a:t>
            </a:r>
            <a:r>
              <a:rPr lang="en-IN" dirty="0" smtClean="0"/>
              <a:t>(Cont</a:t>
            </a:r>
            <a:r>
              <a:rPr lang="en-IN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5480"/>
            <a:ext cx="3895165" cy="484991"/>
          </a:xfrm>
        </p:spPr>
        <p:txBody>
          <a:bodyPr>
            <a:normAutofit/>
          </a:bodyPr>
          <a:lstStyle/>
          <a:p>
            <a:r>
              <a:rPr lang="en-IN" b="1" dirty="0" smtClean="0"/>
              <a:t>How to Test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76" y="3185272"/>
            <a:ext cx="809625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89412" y="2944905"/>
            <a:ext cx="1653987" cy="10118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Convert the Image into a column vector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81" y="3185272"/>
            <a:ext cx="809625" cy="5143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2922" y="2508863"/>
            <a:ext cx="1545854" cy="376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Images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9" y="2537572"/>
            <a:ext cx="619125" cy="18097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195171" y="2944905"/>
            <a:ext cx="1559859" cy="10118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Normalize the image vector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52" y="2622175"/>
            <a:ext cx="866775" cy="1657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49" y="3193675"/>
            <a:ext cx="809625" cy="5143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870141" y="2944905"/>
            <a:ext cx="1712259" cy="10714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Normalized image onto </a:t>
            </a:r>
            <a:r>
              <a:rPr lang="en-IN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eigenspace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1457" y="4308055"/>
            <a:ext cx="809625" cy="514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97" y="4970043"/>
            <a:ext cx="1295400" cy="16764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173287" y="5290142"/>
            <a:ext cx="1635220" cy="1048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 vector of Test Image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10831" y="5551068"/>
            <a:ext cx="809625" cy="5143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25395" y="5290142"/>
            <a:ext cx="1559019" cy="1048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Trained Classifier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SVM/NN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2449" y="5554926"/>
            <a:ext cx="809625" cy="5143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86922" y="5283807"/>
            <a:ext cx="1573306" cy="1048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Label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1D PCA   </a:t>
            </a:r>
            <a:r>
              <a:rPr lang="en-IN" dirty="0"/>
              <a:t>(Cont.)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935479"/>
            <a:ext cx="10506075" cy="1393719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Results After Classification</a:t>
            </a:r>
            <a:endParaRPr lang="en-US" sz="1900" dirty="0"/>
          </a:p>
          <a:p>
            <a:pPr marL="393192" lvl="1" indent="0">
              <a:buNone/>
            </a:pPr>
            <a:r>
              <a:rPr lang="en-IN" sz="2000" dirty="0" smtClean="0"/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80521"/>
              </p:ext>
            </p:extLst>
          </p:nvPr>
        </p:nvGraphicFramePr>
        <p:xfrm>
          <a:off x="2032000" y="4840522"/>
          <a:ext cx="8128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Overall</a:t>
                      </a:r>
                      <a:r>
                        <a:rPr lang="en-IN" baseline="0" dirty="0" smtClean="0"/>
                        <a:t> 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SVM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84.90%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61259"/>
              </p:ext>
            </p:extLst>
          </p:nvPr>
        </p:nvGraphicFramePr>
        <p:xfrm>
          <a:off x="838200" y="2842172"/>
          <a:ext cx="6264964" cy="1456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6241"/>
                <a:gridCol w="1566241"/>
                <a:gridCol w="1566241"/>
                <a:gridCol w="1566241"/>
              </a:tblGrid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 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Samples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% of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</a:tr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60% (3360)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1120</a:t>
                      </a:r>
                      <a:endParaRPr lang="en-IN" dirty="0"/>
                    </a:p>
                  </a:txBody>
                  <a:tcPr/>
                </a:tc>
              </a:tr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331809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1% (3300)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327409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74577"/>
              </p:ext>
            </p:extLst>
          </p:nvPr>
        </p:nvGraphicFramePr>
        <p:xfrm>
          <a:off x="7672386" y="2829443"/>
          <a:ext cx="3443288" cy="14689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1644"/>
                <a:gridCol w="1721644"/>
              </a:tblGrid>
              <a:tr h="609060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Confusion Matrix for Testing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99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238</a:t>
                      </a:r>
                      <a:endParaRPr lang="en-IN" dirty="0"/>
                    </a:p>
                  </a:txBody>
                  <a:tcPr/>
                </a:tc>
              </a:tr>
              <a:tr h="4299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49361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278048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49793"/>
            <a:ext cx="10972800" cy="43891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  <a:p>
            <a:r>
              <a:rPr lang="en-US" sz="3200" dirty="0" smtClean="0"/>
              <a:t>Method of Classification</a:t>
            </a:r>
            <a:endParaRPr lang="en-US" sz="3200" dirty="0"/>
          </a:p>
          <a:p>
            <a:r>
              <a:rPr lang="en-US" sz="3200" dirty="0" smtClean="0"/>
              <a:t>1D PCA </a:t>
            </a:r>
          </a:p>
          <a:p>
            <a:r>
              <a:rPr lang="en-US" sz="3200" dirty="0" smtClean="0"/>
              <a:t>2D PCA</a:t>
            </a:r>
          </a:p>
          <a:p>
            <a:r>
              <a:rPr lang="en-US" sz="3200" dirty="0"/>
              <a:t>Statistical </a:t>
            </a:r>
            <a:r>
              <a:rPr lang="en-US" sz="3200" dirty="0" smtClean="0"/>
              <a:t>Features</a:t>
            </a:r>
            <a:endParaRPr lang="en-US" sz="3200" dirty="0"/>
          </a:p>
          <a:p>
            <a:r>
              <a:rPr lang="en-US" sz="3200" dirty="0" smtClean="0"/>
              <a:t>PCANet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2D PCA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2D PCA </a:t>
            </a:r>
            <a:r>
              <a:rPr lang="en-IN" dirty="0" smtClean="0"/>
              <a:t>to be </a:t>
            </a:r>
            <a:r>
              <a:rPr lang="en-IN" dirty="0"/>
              <a:t>applied on </a:t>
            </a:r>
            <a:r>
              <a:rPr lang="en-IN" dirty="0" err="1" smtClean="0"/>
              <a:t>mxn</a:t>
            </a:r>
            <a:r>
              <a:rPr lang="en-IN" dirty="0" smtClean="0"/>
              <a:t> training </a:t>
            </a:r>
            <a:r>
              <a:rPr lang="en-IN" dirty="0"/>
              <a:t>images</a:t>
            </a:r>
          </a:p>
          <a:p>
            <a:pPr marL="0" indent="0">
              <a:buNone/>
            </a:pPr>
            <a:r>
              <a:rPr lang="en-IN" sz="2400" b="1" dirty="0"/>
              <a:t>	Y = A</a:t>
            </a:r>
            <a:r>
              <a:rPr lang="en-IN" sz="2400" baseline="-25000" dirty="0"/>
              <a:t>m</a:t>
            </a:r>
            <a:r>
              <a:rPr lang="en-IN" sz="1800" baseline="-25000" dirty="0"/>
              <a:t>x</a:t>
            </a:r>
            <a:r>
              <a:rPr lang="en-IN" sz="2400" baseline="-25000" dirty="0"/>
              <a:t>n</a:t>
            </a:r>
            <a:r>
              <a:rPr lang="en-IN" sz="2400" b="1" dirty="0"/>
              <a:t>X</a:t>
            </a:r>
            <a:r>
              <a:rPr lang="en-IN" sz="2400" baseline="-25000" dirty="0"/>
              <a:t>n</a:t>
            </a:r>
            <a:r>
              <a:rPr lang="en-IN" sz="1800" baseline="-25000" dirty="0"/>
              <a:t>x</a:t>
            </a:r>
            <a:r>
              <a:rPr lang="en-IN" sz="2400" baseline="-25000" dirty="0"/>
              <a:t>1</a:t>
            </a:r>
            <a:endParaRPr lang="en-IN" sz="2400" b="1" dirty="0"/>
          </a:p>
          <a:p>
            <a:r>
              <a:rPr lang="en-IN" b="1" dirty="0"/>
              <a:t>Y </a:t>
            </a:r>
            <a:r>
              <a:rPr lang="en-IN" dirty="0"/>
              <a:t>is m dimensional projected feature vector </a:t>
            </a:r>
            <a:r>
              <a:rPr lang="en-IN" dirty="0" smtClean="0"/>
              <a:t>of image </a:t>
            </a:r>
            <a:r>
              <a:rPr lang="en-IN" dirty="0"/>
              <a:t>on to </a:t>
            </a:r>
            <a:r>
              <a:rPr lang="en-IN" b="1" dirty="0"/>
              <a:t>X</a:t>
            </a:r>
            <a:endParaRPr lang="en-IN" dirty="0"/>
          </a:p>
          <a:p>
            <a:r>
              <a:rPr lang="en-IN" dirty="0"/>
              <a:t>How to find </a:t>
            </a:r>
            <a:r>
              <a:rPr lang="en-IN" b="1" dirty="0"/>
              <a:t>X</a:t>
            </a:r>
            <a:r>
              <a:rPr lang="en-IN" dirty="0"/>
              <a:t>?</a:t>
            </a:r>
          </a:p>
          <a:p>
            <a:pPr lvl="1"/>
            <a:r>
              <a:rPr lang="en-IN" dirty="0"/>
              <a:t>Total scatter of projected sample can be characterised by covariance matrix of projected </a:t>
            </a:r>
            <a:r>
              <a:rPr lang="en-IN" dirty="0" smtClean="0"/>
              <a:t>samples</a:t>
            </a:r>
          </a:p>
          <a:p>
            <a:pPr marL="393192" lvl="1" indent="0">
              <a:buNone/>
            </a:pPr>
            <a:r>
              <a:rPr lang="en-IN" dirty="0" smtClean="0"/>
              <a:t>			</a:t>
            </a:r>
          </a:p>
          <a:p>
            <a:pPr marL="393192" lvl="1" indent="0">
              <a:buNone/>
            </a:pPr>
            <a:r>
              <a:rPr lang="en-IN" dirty="0" smtClean="0"/>
              <a:t>	i.e</a:t>
            </a:r>
            <a:r>
              <a:rPr lang="en-IN" dirty="0"/>
              <a:t>. </a:t>
            </a:r>
            <a:r>
              <a:rPr lang="en-IN" sz="2800" b="1" i="1" dirty="0" smtClean="0"/>
              <a:t>J</a:t>
            </a:r>
            <a:r>
              <a:rPr lang="en-IN" sz="2800" b="1" dirty="0" smtClean="0"/>
              <a:t>(Y) </a:t>
            </a:r>
            <a:r>
              <a:rPr lang="en-IN" sz="2800" b="1" dirty="0"/>
              <a:t>= </a:t>
            </a:r>
            <a:r>
              <a:rPr lang="en-IN" sz="2800" dirty="0" err="1" smtClean="0"/>
              <a:t>tr</a:t>
            </a:r>
            <a:r>
              <a:rPr lang="en-IN" sz="2800" b="1" dirty="0" smtClean="0"/>
              <a:t>(</a:t>
            </a:r>
            <a:r>
              <a:rPr lang="en-IN" sz="2800" b="1" dirty="0" err="1" smtClean="0"/>
              <a:t>S</a:t>
            </a:r>
            <a:r>
              <a:rPr lang="en-IN" sz="2800" b="1" baseline="-25000" dirty="0" err="1"/>
              <a:t>y</a:t>
            </a:r>
            <a:r>
              <a:rPr lang="en-IN" sz="2800" b="1" dirty="0" smtClean="0"/>
              <a:t>), </a:t>
            </a:r>
            <a:r>
              <a:rPr lang="en-IN" b="1" dirty="0"/>
              <a:t>	 </a:t>
            </a:r>
            <a:r>
              <a:rPr lang="en-IN" b="1" dirty="0" smtClean="0"/>
              <a:t>    </a:t>
            </a:r>
            <a:r>
              <a:rPr lang="en-IN" b="1" dirty="0" err="1" smtClean="0"/>
              <a:t>S</a:t>
            </a:r>
            <a:r>
              <a:rPr lang="en-IN" b="1" baseline="-25000" dirty="0" err="1"/>
              <a:t>y</a:t>
            </a:r>
            <a:r>
              <a:rPr lang="en-IN" b="1" baseline="-25000" dirty="0" smtClean="0"/>
              <a:t> </a:t>
            </a:r>
            <a:r>
              <a:rPr lang="en-IN" b="1" dirty="0" smtClean="0"/>
              <a:t> </a:t>
            </a:r>
            <a:r>
              <a:rPr lang="en-IN" b="1" dirty="0"/>
              <a:t>- </a:t>
            </a:r>
            <a:r>
              <a:rPr lang="en-IN" dirty="0"/>
              <a:t>covariance matrix of </a:t>
            </a:r>
            <a:r>
              <a:rPr lang="en-IN" b="1" dirty="0"/>
              <a:t>Y</a:t>
            </a:r>
          </a:p>
          <a:p>
            <a:pPr marL="457200" lvl="1" indent="0">
              <a:buNone/>
            </a:pPr>
            <a:endParaRPr lang="en-IN" b="1" dirty="0" smtClean="0"/>
          </a:p>
          <a:p>
            <a:pPr marL="457200" lvl="1" indent="0">
              <a:buNone/>
            </a:pPr>
            <a:r>
              <a:rPr lang="en-IN" b="1" dirty="0" err="1" smtClean="0"/>
              <a:t>S</a:t>
            </a:r>
            <a:r>
              <a:rPr lang="en-IN" b="1" baseline="-25000" dirty="0" err="1"/>
              <a:t>y</a:t>
            </a:r>
            <a:r>
              <a:rPr lang="en-IN" b="1" dirty="0" smtClean="0"/>
              <a:t> </a:t>
            </a:r>
            <a:r>
              <a:rPr lang="en-IN" b="1" dirty="0"/>
              <a:t>= </a:t>
            </a:r>
            <a:r>
              <a:rPr lang="en-IN" b="1" i="1" dirty="0"/>
              <a:t>E</a:t>
            </a:r>
            <a:r>
              <a:rPr lang="en-IN" i="1" dirty="0"/>
              <a:t>[ </a:t>
            </a:r>
            <a:r>
              <a:rPr lang="en-IN" dirty="0"/>
              <a:t>(</a:t>
            </a:r>
            <a:r>
              <a:rPr lang="en-IN" b="1" dirty="0"/>
              <a:t>Y </a:t>
            </a:r>
            <a:r>
              <a:rPr lang="en-IN" dirty="0"/>
              <a:t>- </a:t>
            </a:r>
            <a:r>
              <a:rPr lang="en-IN" b="1" i="1" dirty="0"/>
              <a:t>E</a:t>
            </a:r>
            <a:r>
              <a:rPr lang="en-IN" dirty="0"/>
              <a:t>(</a:t>
            </a:r>
            <a:r>
              <a:rPr lang="en-IN" b="1" dirty="0"/>
              <a:t>Y</a:t>
            </a:r>
            <a:r>
              <a:rPr lang="en-IN" dirty="0"/>
              <a:t>)) (</a:t>
            </a:r>
            <a:r>
              <a:rPr lang="en-IN" b="1" dirty="0"/>
              <a:t>Y </a:t>
            </a:r>
            <a:r>
              <a:rPr lang="en-IN" dirty="0"/>
              <a:t>- </a:t>
            </a:r>
            <a:r>
              <a:rPr lang="en-IN" b="1" i="1" dirty="0"/>
              <a:t>E</a:t>
            </a:r>
            <a:r>
              <a:rPr lang="en-IN" dirty="0"/>
              <a:t>(</a:t>
            </a:r>
            <a:r>
              <a:rPr lang="en-IN" b="1" dirty="0"/>
              <a:t>Y</a:t>
            </a:r>
            <a:r>
              <a:rPr lang="en-IN" dirty="0"/>
              <a:t>))</a:t>
            </a:r>
            <a:r>
              <a:rPr lang="en-IN" i="1" baseline="30000" dirty="0"/>
              <a:t>T</a:t>
            </a:r>
            <a:r>
              <a:rPr lang="en-IN" baseline="30000" dirty="0"/>
              <a:t> </a:t>
            </a:r>
            <a:r>
              <a:rPr lang="en-IN" i="1" dirty="0"/>
              <a:t>]   = </a:t>
            </a:r>
            <a:r>
              <a:rPr lang="en-IN" b="1" i="1" dirty="0"/>
              <a:t>E</a:t>
            </a:r>
            <a:r>
              <a:rPr lang="en-IN" i="1" dirty="0"/>
              <a:t>{ </a:t>
            </a:r>
            <a:r>
              <a:rPr lang="en-IN" dirty="0"/>
              <a:t>[ (</a:t>
            </a:r>
            <a:r>
              <a:rPr lang="en-IN" b="1" dirty="0"/>
              <a:t>A </a:t>
            </a:r>
            <a:r>
              <a:rPr lang="en-IN" dirty="0"/>
              <a:t>- </a:t>
            </a:r>
            <a:r>
              <a:rPr lang="en-IN" b="1" i="1" dirty="0"/>
              <a:t>E</a:t>
            </a:r>
            <a:r>
              <a:rPr lang="en-IN" dirty="0"/>
              <a:t>(</a:t>
            </a:r>
            <a:r>
              <a:rPr lang="en-IN" b="1" dirty="0"/>
              <a:t>A</a:t>
            </a:r>
            <a:r>
              <a:rPr lang="en-IN" dirty="0" smtClean="0"/>
              <a:t>))</a:t>
            </a:r>
            <a:r>
              <a:rPr lang="en-IN" b="1" dirty="0" smtClean="0"/>
              <a:t>X </a:t>
            </a:r>
            <a:r>
              <a:rPr lang="en-IN" dirty="0"/>
              <a:t>] [ (</a:t>
            </a:r>
            <a:r>
              <a:rPr lang="en-IN" b="1" dirty="0"/>
              <a:t>A </a:t>
            </a:r>
            <a:r>
              <a:rPr lang="en-IN" dirty="0"/>
              <a:t>- </a:t>
            </a:r>
            <a:r>
              <a:rPr lang="en-IN" b="1" i="1" dirty="0"/>
              <a:t>E</a:t>
            </a:r>
            <a:r>
              <a:rPr lang="en-IN" dirty="0"/>
              <a:t>(</a:t>
            </a:r>
            <a:r>
              <a:rPr lang="en-IN" b="1" dirty="0"/>
              <a:t>A</a:t>
            </a:r>
            <a:r>
              <a:rPr lang="en-IN" dirty="0"/>
              <a:t>))</a:t>
            </a:r>
            <a:r>
              <a:rPr lang="en-IN" b="1" dirty="0"/>
              <a:t>X </a:t>
            </a:r>
            <a:r>
              <a:rPr lang="en-IN" dirty="0"/>
              <a:t>]</a:t>
            </a:r>
            <a:r>
              <a:rPr lang="en-IN" i="1" baseline="30000" dirty="0"/>
              <a:t>T </a:t>
            </a:r>
            <a:r>
              <a:rPr lang="en-IN" i="1" dirty="0"/>
              <a:t>}</a:t>
            </a:r>
            <a:endParaRPr lang="en-IN" dirty="0"/>
          </a:p>
          <a:p>
            <a:pPr marL="457200" lvl="1" indent="0">
              <a:buNone/>
            </a:pPr>
            <a:endParaRPr lang="en-IN" i="1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2D </a:t>
            </a:r>
            <a:r>
              <a:rPr lang="en-IN" b="1" dirty="0"/>
              <a:t>PCA   </a:t>
            </a:r>
            <a:r>
              <a:rPr lang="en-IN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83112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IN" i="1" dirty="0" smtClean="0"/>
                  <a:t>	</a:t>
                </a:r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IN" i="1" dirty="0"/>
                  <a:t>	</a:t>
                </a:r>
                <a:r>
                  <a:rPr lang="en-IN" i="1" dirty="0" smtClean="0"/>
                  <a:t>=&gt;  </a:t>
                </a:r>
                <a:r>
                  <a:rPr lang="en-IN" dirty="0" err="1" smtClean="0"/>
                  <a:t>tr</a:t>
                </a:r>
                <a:r>
                  <a:rPr lang="en-IN" b="1" dirty="0" smtClean="0"/>
                  <a:t>(</a:t>
                </a:r>
                <a:r>
                  <a:rPr lang="en-IN" b="1" dirty="0" err="1" smtClean="0"/>
                  <a:t>S</a:t>
                </a:r>
                <a:r>
                  <a:rPr lang="en-IN" b="1" baseline="-25000" dirty="0" err="1"/>
                  <a:t>y</a:t>
                </a:r>
                <a:r>
                  <a:rPr lang="en-IN" b="1" dirty="0" smtClean="0"/>
                  <a:t>) </a:t>
                </a:r>
                <a:r>
                  <a:rPr lang="en-IN" b="1" dirty="0"/>
                  <a:t>= X</a:t>
                </a:r>
                <a:r>
                  <a:rPr lang="en-IN" i="1" baseline="30000" dirty="0"/>
                  <a:t>T</a:t>
                </a:r>
                <a:r>
                  <a:rPr lang="en-IN" dirty="0"/>
                  <a:t>[</a:t>
                </a:r>
                <a:r>
                  <a:rPr lang="en-IN" b="1" i="1" dirty="0"/>
                  <a:t>E</a:t>
                </a:r>
                <a:r>
                  <a:rPr lang="en-IN" dirty="0"/>
                  <a:t>{(</a:t>
                </a:r>
                <a:r>
                  <a:rPr lang="en-IN" b="1" dirty="0"/>
                  <a:t>A </a:t>
                </a:r>
                <a:r>
                  <a:rPr lang="en-IN" dirty="0"/>
                  <a:t>- </a:t>
                </a:r>
                <a:r>
                  <a:rPr lang="en-IN" b="1" i="1" dirty="0"/>
                  <a:t>E</a:t>
                </a:r>
                <a:r>
                  <a:rPr lang="en-IN" dirty="0"/>
                  <a:t>(</a:t>
                </a:r>
                <a:r>
                  <a:rPr lang="en-IN" b="1" dirty="0"/>
                  <a:t>A</a:t>
                </a:r>
                <a:r>
                  <a:rPr lang="en-IN" dirty="0"/>
                  <a:t>))</a:t>
                </a:r>
                <a:r>
                  <a:rPr lang="en-IN" i="1" baseline="30000" dirty="0"/>
                  <a:t>T</a:t>
                </a:r>
                <a:r>
                  <a:rPr lang="en-IN" dirty="0"/>
                  <a:t> (</a:t>
                </a:r>
                <a:r>
                  <a:rPr lang="en-IN" b="1" dirty="0"/>
                  <a:t>A </a:t>
                </a:r>
                <a:r>
                  <a:rPr lang="en-IN" dirty="0"/>
                  <a:t>- </a:t>
                </a:r>
                <a:r>
                  <a:rPr lang="en-IN" b="1" i="1" dirty="0"/>
                  <a:t>E</a:t>
                </a:r>
                <a:r>
                  <a:rPr lang="en-IN" dirty="0"/>
                  <a:t>(</a:t>
                </a:r>
                <a:r>
                  <a:rPr lang="en-IN" b="1" dirty="0"/>
                  <a:t>A</a:t>
                </a:r>
                <a:r>
                  <a:rPr lang="en-IN" dirty="0"/>
                  <a:t>))}]</a:t>
                </a:r>
                <a:r>
                  <a:rPr lang="en-IN" b="1" dirty="0"/>
                  <a:t>X</a:t>
                </a:r>
                <a:r>
                  <a:rPr lang="en-IN" dirty="0"/>
                  <a:t>  </a:t>
                </a:r>
                <a:endParaRPr lang="en-IN" b="1" dirty="0" smtClean="0"/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IN" b="1" dirty="0"/>
                  <a:t>	</a:t>
                </a:r>
                <a:r>
                  <a:rPr lang="en-IN" b="1" dirty="0" smtClean="0"/>
                  <a:t>		</a:t>
                </a:r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IN" b="1" dirty="0"/>
                  <a:t>	</a:t>
                </a:r>
                <a:r>
                  <a:rPr lang="en-IN" b="1" dirty="0" smtClean="0"/>
                  <a:t>		</a:t>
                </a:r>
                <a:r>
                  <a:rPr lang="en-IN" dirty="0" smtClean="0"/>
                  <a:t>Define</a:t>
                </a:r>
                <a:r>
                  <a:rPr lang="en-IN" dirty="0"/>
                  <a:t>, </a:t>
                </a:r>
                <a:r>
                  <a:rPr lang="en-IN" b="1" dirty="0"/>
                  <a:t>G</a:t>
                </a:r>
                <a:r>
                  <a:rPr lang="en-IN" b="1" baseline="-25000" dirty="0"/>
                  <a:t>t</a:t>
                </a:r>
                <a:r>
                  <a:rPr lang="en-IN" b="1" dirty="0"/>
                  <a:t> = </a:t>
                </a:r>
                <a:r>
                  <a:rPr lang="en-IN" b="1" i="1" dirty="0"/>
                  <a:t>E</a:t>
                </a:r>
                <a:r>
                  <a:rPr lang="en-IN" dirty="0"/>
                  <a:t>{(A</a:t>
                </a:r>
                <a:r>
                  <a:rPr lang="en-IN" b="1" dirty="0"/>
                  <a:t> </a:t>
                </a:r>
                <a:r>
                  <a:rPr lang="en-IN" dirty="0"/>
                  <a:t>- </a:t>
                </a:r>
                <a:r>
                  <a:rPr lang="en-IN" b="1" i="1" dirty="0"/>
                  <a:t>E</a:t>
                </a:r>
                <a:r>
                  <a:rPr lang="en-IN" dirty="0"/>
                  <a:t>(</a:t>
                </a:r>
                <a:r>
                  <a:rPr lang="en-IN" b="1" dirty="0"/>
                  <a:t>A</a:t>
                </a:r>
                <a:r>
                  <a:rPr lang="en-IN" dirty="0"/>
                  <a:t>))</a:t>
                </a:r>
                <a:r>
                  <a:rPr lang="en-IN" i="1" baseline="30000" dirty="0"/>
                  <a:t>T</a:t>
                </a:r>
                <a:r>
                  <a:rPr lang="en-IN" dirty="0"/>
                  <a:t> (</a:t>
                </a:r>
                <a:r>
                  <a:rPr lang="en-IN" b="1" dirty="0"/>
                  <a:t>A </a:t>
                </a:r>
                <a:r>
                  <a:rPr lang="en-IN" dirty="0"/>
                  <a:t>- </a:t>
                </a:r>
                <a:r>
                  <a:rPr lang="en-IN" b="1" i="1" dirty="0"/>
                  <a:t>E</a:t>
                </a:r>
                <a:r>
                  <a:rPr lang="en-IN" dirty="0"/>
                  <a:t>(</a:t>
                </a:r>
                <a:r>
                  <a:rPr lang="en-IN" b="1" dirty="0"/>
                  <a:t>A</a:t>
                </a:r>
                <a:r>
                  <a:rPr lang="en-IN" dirty="0" smtClean="0"/>
                  <a:t>))}</a:t>
                </a:r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endParaRPr lang="en-IN" dirty="0" smtClean="0"/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=&gt;  </a:t>
                </a:r>
                <a:r>
                  <a:rPr lang="en-IN" dirty="0" err="1" smtClean="0"/>
                  <a:t>tr</a:t>
                </a:r>
                <a:r>
                  <a:rPr lang="en-IN" b="1" dirty="0" smtClean="0"/>
                  <a:t>(</a:t>
                </a:r>
                <a:r>
                  <a:rPr lang="en-IN" b="1" dirty="0" err="1" smtClean="0"/>
                  <a:t>S</a:t>
                </a:r>
                <a:r>
                  <a:rPr lang="en-IN" b="1" baseline="-25000" dirty="0" err="1"/>
                  <a:t>y</a:t>
                </a:r>
                <a:r>
                  <a:rPr lang="en-IN" b="1" dirty="0" smtClean="0"/>
                  <a:t>) </a:t>
                </a:r>
                <a:r>
                  <a:rPr lang="en-IN" b="1" dirty="0"/>
                  <a:t>= </a:t>
                </a:r>
                <a:r>
                  <a:rPr lang="en-IN" b="1" dirty="0" err="1" smtClean="0"/>
                  <a:t>X</a:t>
                </a:r>
                <a:r>
                  <a:rPr lang="en-IN" i="1" baseline="30000" dirty="0" err="1" smtClean="0"/>
                  <a:t>T</a:t>
                </a:r>
                <a:r>
                  <a:rPr lang="en-IN" b="1" dirty="0" err="1" smtClean="0"/>
                  <a:t>G</a:t>
                </a:r>
                <a:r>
                  <a:rPr lang="en-IN" b="1" baseline="-25000" dirty="0" err="1" smtClean="0"/>
                  <a:t>t</a:t>
                </a:r>
                <a:r>
                  <a:rPr lang="en-IN" b="1" dirty="0" err="1" smtClean="0"/>
                  <a:t>X</a:t>
                </a:r>
                <a:endParaRPr lang="en-IN" b="1" dirty="0" smtClean="0"/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IN" dirty="0" smtClean="0"/>
                  <a:t>		</a:t>
                </a:r>
                <a:r>
                  <a:rPr lang="en-IN" dirty="0"/>
                  <a:t>Where,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G</m:t>
                    </m:r>
                    <m:r>
                      <m:rPr>
                        <m:nor/>
                      </m:rPr>
                      <a:rPr lang="en-IN" b="1" baseline="-25000" dirty="0"/>
                      <m:t>t</m:t>
                    </m:r>
                    <m:r>
                      <m:rPr>
                        <m:nor/>
                      </m:rPr>
                      <a:rPr lang="en-IN" b="1" dirty="0"/>
                      <m:t> = </m:t>
                    </m:r>
                    <m:f>
                      <m:f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1" dirty="0"/>
                          <m:t>A</m:t>
                        </m:r>
                        <m:r>
                          <m:rPr>
                            <m:nor/>
                          </m:rPr>
                          <a:rPr lang="en-IN" b="1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IN" b="1" dirty="0"/>
                          <m:t> – Â)</m:t>
                        </m:r>
                        <m:r>
                          <m:rPr>
                            <m:nor/>
                          </m:rPr>
                          <a:rPr lang="en-IN" i="1" baseline="30000" dirty="0"/>
                          <m:t>T</m:t>
                        </m:r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1" dirty="0"/>
                          <m:t>A</m:t>
                        </m:r>
                        <m:r>
                          <m:rPr>
                            <m:nor/>
                          </m:rPr>
                          <a:rPr lang="en-IN" b="1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IN" b="1" dirty="0"/>
                          <m:t> – Â)</m:t>
                        </m:r>
                      </m:e>
                    </m:nary>
                  </m:oMath>
                </a14:m>
                <a:r>
                  <a:rPr lang="en-IN" dirty="0"/>
                  <a:t>   is </a:t>
                </a:r>
                <a:r>
                  <a:rPr lang="en-IN" i="1" dirty="0"/>
                  <a:t>image covariance matrix 							</a:t>
                </a:r>
                <a:r>
                  <a:rPr lang="en-IN" i="1" dirty="0" smtClean="0"/>
                  <a:t>	or </a:t>
                </a:r>
                <a:r>
                  <a:rPr lang="en-IN" i="1" dirty="0"/>
                  <a:t>image scatter matrix.</a:t>
                </a:r>
                <a:endParaRPr lang="en-IN" dirty="0"/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IN" i="1" dirty="0" smtClean="0"/>
                  <a:t>	=&gt; </a:t>
                </a:r>
                <a:r>
                  <a:rPr lang="en-IN" b="1" i="1" dirty="0" smtClean="0"/>
                  <a:t>J</a:t>
                </a:r>
                <a:r>
                  <a:rPr lang="en-IN" b="1" dirty="0" smtClean="0"/>
                  <a:t>(Y) </a:t>
                </a:r>
                <a:r>
                  <a:rPr lang="en-IN" b="1" dirty="0"/>
                  <a:t>= </a:t>
                </a:r>
                <a:r>
                  <a:rPr lang="en-IN" b="1" dirty="0" err="1" smtClean="0"/>
                  <a:t>X</a:t>
                </a:r>
                <a:r>
                  <a:rPr lang="en-IN" i="1" baseline="30000" dirty="0" err="1" smtClean="0"/>
                  <a:t>T</a:t>
                </a:r>
                <a:r>
                  <a:rPr lang="en-IN" b="1" dirty="0" err="1" smtClean="0"/>
                  <a:t>G</a:t>
                </a:r>
                <a:r>
                  <a:rPr lang="en-IN" b="1" baseline="-25000" dirty="0" err="1" smtClean="0"/>
                  <a:t>t</a:t>
                </a:r>
                <a:r>
                  <a:rPr lang="en-IN" b="1" dirty="0" err="1" smtClean="0"/>
                  <a:t>X</a:t>
                </a:r>
                <a:endParaRPr lang="en-IN" b="1" dirty="0" smtClean="0"/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IN" dirty="0" smtClean="0"/>
                  <a:t>	</a:t>
                </a:r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IN" dirty="0" smtClean="0"/>
                  <a:t>	Maximising J(Y) w.r.to X gives </a:t>
                </a:r>
                <a:r>
                  <a:rPr lang="en-IN" b="1" dirty="0" smtClean="0"/>
                  <a:t>GX = </a:t>
                </a:r>
                <a:r>
                  <a:rPr lang="el-GR" b="1" dirty="0" smtClean="0"/>
                  <a:t>λ</a:t>
                </a:r>
                <a:r>
                  <a:rPr lang="en-IN" b="1" dirty="0" smtClean="0"/>
                  <a:t>X</a:t>
                </a:r>
                <a:endParaRPr lang="en-IN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8311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2D PCA   </a:t>
            </a:r>
            <a:r>
              <a:rPr lang="en-IN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IN" b="1" dirty="0" smtClean="0"/>
              <a:t>	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IN" b="1" dirty="0" smtClean="0"/>
              <a:t>	=&gt; Max ( </a:t>
            </a:r>
            <a:r>
              <a:rPr lang="en-IN" b="1" dirty="0" err="1" smtClean="0"/>
              <a:t>X</a:t>
            </a:r>
            <a:r>
              <a:rPr lang="en-IN" i="1" baseline="30000" dirty="0" err="1" smtClean="0"/>
              <a:t>T</a:t>
            </a:r>
            <a:r>
              <a:rPr lang="en-IN" b="1" dirty="0" err="1" smtClean="0"/>
              <a:t>G</a:t>
            </a:r>
            <a:r>
              <a:rPr lang="en-IN" b="1" baseline="-25000" dirty="0" err="1" smtClean="0"/>
              <a:t>t</a:t>
            </a:r>
            <a:r>
              <a:rPr lang="en-IN" b="1" dirty="0" err="1" smtClean="0"/>
              <a:t>X</a:t>
            </a:r>
            <a:r>
              <a:rPr lang="en-IN" b="1" dirty="0" smtClean="0"/>
              <a:t> ) = </a:t>
            </a:r>
            <a:r>
              <a:rPr lang="en-IN" dirty="0"/>
              <a:t>Max </a:t>
            </a:r>
            <a:r>
              <a:rPr lang="el-GR" b="1" dirty="0"/>
              <a:t>λ</a:t>
            </a:r>
            <a:r>
              <a:rPr lang="en-IN" b="1" dirty="0"/>
              <a:t> </a:t>
            </a:r>
            <a:r>
              <a:rPr lang="en-IN" b="1" dirty="0" smtClean="0"/>
              <a:t>, </a:t>
            </a:r>
            <a:r>
              <a:rPr lang="en-IN" dirty="0"/>
              <a:t>where </a:t>
            </a:r>
            <a:r>
              <a:rPr lang="el-GR" b="1" dirty="0"/>
              <a:t>λ</a:t>
            </a:r>
            <a:r>
              <a:rPr lang="en-IN" dirty="0"/>
              <a:t> is Eigen </a:t>
            </a:r>
            <a:r>
              <a:rPr lang="en-IN" dirty="0" smtClean="0"/>
              <a:t>value </a:t>
            </a:r>
            <a:r>
              <a:rPr lang="en-IN" dirty="0"/>
              <a:t>of </a:t>
            </a:r>
            <a:r>
              <a:rPr lang="en-IN" b="1" dirty="0"/>
              <a:t>G</a:t>
            </a:r>
            <a:r>
              <a:rPr lang="en-IN" dirty="0" smtClean="0"/>
              <a:t>.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IN" b="1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IN" b="1" dirty="0"/>
              <a:t>	=</a:t>
            </a:r>
            <a:r>
              <a:rPr lang="en-IN" b="1" dirty="0" smtClean="0"/>
              <a:t>&gt; </a:t>
            </a:r>
            <a:r>
              <a:rPr lang="en-IN" b="1" dirty="0"/>
              <a:t>Y = </a:t>
            </a:r>
            <a:r>
              <a:rPr lang="en-IN" b="1" dirty="0" smtClean="0"/>
              <a:t>A</a:t>
            </a:r>
            <a:r>
              <a:rPr lang="en-IN" baseline="-25000" dirty="0" smtClean="0"/>
              <a:t>m</a:t>
            </a:r>
            <a:r>
              <a:rPr lang="en-IN" sz="1800" baseline="-25000" dirty="0" smtClean="0"/>
              <a:t>x</a:t>
            </a:r>
            <a:r>
              <a:rPr lang="en-IN" baseline="-25000" dirty="0" smtClean="0"/>
              <a:t>n</a:t>
            </a:r>
            <a:r>
              <a:rPr lang="en-IN" b="1" dirty="0" smtClean="0"/>
              <a:t>X</a:t>
            </a:r>
            <a:r>
              <a:rPr lang="en-IN" baseline="-25000" dirty="0" smtClean="0"/>
              <a:t>n</a:t>
            </a:r>
            <a:r>
              <a:rPr lang="en-IN" sz="1800" baseline="-25000" dirty="0" smtClean="0"/>
              <a:t>x</a:t>
            </a:r>
            <a:r>
              <a:rPr lang="en-IN" baseline="-25000" dirty="0" smtClean="0"/>
              <a:t>1	</a:t>
            </a:r>
            <a:r>
              <a:rPr lang="en-IN" dirty="0"/>
              <a:t>Where </a:t>
            </a:r>
            <a:r>
              <a:rPr lang="en-IN" b="1" dirty="0"/>
              <a:t>Y </a:t>
            </a:r>
            <a:r>
              <a:rPr lang="en-IN" dirty="0"/>
              <a:t>is m dimensional projected feature 					vector of </a:t>
            </a:r>
            <a:r>
              <a:rPr lang="en-IN" b="1" dirty="0"/>
              <a:t>A</a:t>
            </a:r>
            <a:r>
              <a:rPr lang="en-IN" dirty="0"/>
              <a:t> on to </a:t>
            </a:r>
            <a:r>
              <a:rPr lang="en-IN" b="1" dirty="0"/>
              <a:t>X</a:t>
            </a:r>
            <a:endParaRPr lang="en-IN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=&gt; Y</a:t>
            </a:r>
            <a:r>
              <a:rPr lang="en-IN" b="1" baseline="-25000" dirty="0" smtClean="0"/>
              <a:t>m</a:t>
            </a:r>
            <a:r>
              <a:rPr lang="en-IN" baseline="-25000" dirty="0" smtClean="0"/>
              <a:t>x</a:t>
            </a:r>
            <a:r>
              <a:rPr lang="en-IN" b="1" baseline="-25000" dirty="0"/>
              <a:t>1</a:t>
            </a:r>
            <a:r>
              <a:rPr lang="en-IN" dirty="0" smtClean="0"/>
              <a:t> is the feature vector of one training sample.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=&gt; </a:t>
            </a:r>
            <a:r>
              <a:rPr lang="en-IN" dirty="0" smtClean="0"/>
              <a:t>Features of all training sample --&gt; Train the classifier (SVM)</a:t>
            </a:r>
            <a:endParaRPr lang="en-IN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7" y="2956076"/>
            <a:ext cx="1359835" cy="1204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2D PCA   </a:t>
            </a:r>
            <a:r>
              <a:rPr lang="en-IN" dirty="0"/>
              <a:t>(Cont.)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599" y="1935480"/>
            <a:ext cx="3895165" cy="484991"/>
          </a:xfrm>
        </p:spPr>
        <p:txBody>
          <a:bodyPr>
            <a:normAutofit/>
          </a:bodyPr>
          <a:lstStyle/>
          <a:p>
            <a:r>
              <a:rPr lang="en-IN" b="1" dirty="0" smtClean="0"/>
              <a:t>How to Test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76" y="3287082"/>
            <a:ext cx="809625" cy="514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89412" y="2944905"/>
            <a:ext cx="2009698" cy="1215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Difference Matrix of Test Image and Mean Train Image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37" y="3332831"/>
            <a:ext cx="809625" cy="514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2922" y="2508863"/>
            <a:ext cx="1545854" cy="376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Images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72" y="3332831"/>
            <a:ext cx="809625" cy="5143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73286" y="2944905"/>
            <a:ext cx="1895018" cy="1215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 vector of Test Image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5982" y="4375165"/>
            <a:ext cx="809625" cy="5143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273286" y="5104263"/>
            <a:ext cx="1559019" cy="1048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Trained Classifier</a:t>
            </a:r>
          </a:p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SVM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40403" y="5371523"/>
            <a:ext cx="809625" cy="5143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55468" y="5104263"/>
            <a:ext cx="1573306" cy="10488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Label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2046" y="4240345"/>
            <a:ext cx="717178" cy="2199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MxN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408672" y="4227527"/>
            <a:ext cx="717178" cy="2199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MxN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181257" y="2944905"/>
            <a:ext cx="1859146" cy="1215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Difference Matrix onto </a:t>
            </a:r>
            <a:r>
              <a:rPr lang="en-IN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eigenspace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68906" y="4227527"/>
            <a:ext cx="717178" cy="2199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Mx1</a:t>
            </a:r>
            <a:endParaRPr lang="en-IN" dirty="0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2D PCA   </a:t>
            </a:r>
            <a:r>
              <a:rPr lang="en-IN" dirty="0"/>
              <a:t>(Cont.)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 smtClean="0"/>
              <a:t>Results After Classification</a:t>
            </a:r>
            <a:endParaRPr lang="en-US" sz="19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87602"/>
              </p:ext>
            </p:extLst>
          </p:nvPr>
        </p:nvGraphicFramePr>
        <p:xfrm>
          <a:off x="2032000" y="4840522"/>
          <a:ext cx="8128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Overall</a:t>
                      </a:r>
                      <a:r>
                        <a:rPr lang="en-IN" baseline="0" dirty="0" smtClean="0"/>
                        <a:t> 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SVM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88.05%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70375"/>
              </p:ext>
            </p:extLst>
          </p:nvPr>
        </p:nvGraphicFramePr>
        <p:xfrm>
          <a:off x="838200" y="2842172"/>
          <a:ext cx="6264964" cy="1456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6241"/>
                <a:gridCol w="1566241"/>
                <a:gridCol w="1566241"/>
                <a:gridCol w="1566241"/>
              </a:tblGrid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 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Samples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% of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</a:tr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60% (3360)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1120</a:t>
                      </a:r>
                      <a:endParaRPr lang="en-IN" dirty="0"/>
                    </a:p>
                  </a:txBody>
                  <a:tcPr/>
                </a:tc>
              </a:tr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331809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1% (3300)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327409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51423"/>
              </p:ext>
            </p:extLst>
          </p:nvPr>
        </p:nvGraphicFramePr>
        <p:xfrm>
          <a:off x="7672386" y="2829443"/>
          <a:ext cx="3443288" cy="14689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1644"/>
                <a:gridCol w="1721644"/>
              </a:tblGrid>
              <a:tr h="609060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Confusion Matrix for Testing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99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151</a:t>
                      </a:r>
                      <a:endParaRPr lang="en-IN" dirty="0"/>
                    </a:p>
                  </a:txBody>
                  <a:tcPr/>
                </a:tc>
              </a:tr>
              <a:tr h="4299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33078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288331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Classification using </a:t>
            </a:r>
            <a:r>
              <a:rPr lang="en-IN" sz="5400" b="1" dirty="0" smtClean="0"/>
              <a:t>Features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1" y="1452149"/>
            <a:ext cx="10813774" cy="447157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Extraction of Feature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Effective Feature extraction is key in Classification using Features.</a:t>
            </a:r>
            <a:endParaRPr lang="en-US" sz="2800" dirty="0"/>
          </a:p>
          <a:p>
            <a:pPr lvl="1"/>
            <a:r>
              <a:rPr lang="en-US" sz="2800" dirty="0" smtClean="0"/>
              <a:t>Each slide image of cells contain many cells.</a:t>
            </a:r>
          </a:p>
          <a:p>
            <a:pPr lvl="1"/>
            <a:r>
              <a:rPr lang="en-US" sz="2800" dirty="0" smtClean="0"/>
              <a:t>We should segment out each cell separately to extract features more efficiently.</a:t>
            </a:r>
          </a:p>
          <a:p>
            <a:pPr lvl="1"/>
            <a:r>
              <a:rPr lang="en-US" sz="2800" dirty="0" smtClean="0"/>
              <a:t>Features includes – Contrast, Correlation, Energy, Homogeneity, Min&amp; Max Mean, Variance and Intensity.</a:t>
            </a:r>
          </a:p>
          <a:p>
            <a:endParaRPr lang="en-US" sz="2200" dirty="0" smtClean="0"/>
          </a:p>
          <a:p>
            <a:pPr lvl="1"/>
            <a:endParaRPr lang="en-IN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Classification using </a:t>
            </a:r>
            <a:r>
              <a:rPr lang="en-IN" sz="5400" b="1" dirty="0" smtClean="0"/>
              <a:t>Features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1" y="1452149"/>
            <a:ext cx="10813774" cy="447157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Extraction of Feature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 3x3 window is used to find the min. and max. values of mean and variance.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 15x15 window is used for finding the min. and max. Intensity</a:t>
            </a:r>
          </a:p>
          <a:p>
            <a:pPr lvl="1"/>
            <a:endParaRPr lang="en-US" sz="2800" dirty="0" smtClean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Feature </a:t>
            </a:r>
            <a:r>
              <a:rPr lang="en-US" sz="5400" b="1" dirty="0" smtClean="0"/>
              <a:t>Extraction </a:t>
            </a:r>
            <a:r>
              <a:rPr lang="en-US" sz="5400" dirty="0" smtClean="0"/>
              <a:t>(Cont.)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 smtClean="0"/>
              <a:t>Results After Classification</a:t>
            </a:r>
            <a:endParaRPr lang="en-US" sz="19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82344"/>
              </p:ext>
            </p:extLst>
          </p:nvPr>
        </p:nvGraphicFramePr>
        <p:xfrm>
          <a:off x="2032000" y="4840522"/>
          <a:ext cx="8128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Overall</a:t>
                      </a:r>
                      <a:r>
                        <a:rPr lang="en-IN" baseline="0" dirty="0" smtClean="0"/>
                        <a:t> 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SVM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98.78%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03591"/>
              </p:ext>
            </p:extLst>
          </p:nvPr>
        </p:nvGraphicFramePr>
        <p:xfrm>
          <a:off x="838200" y="2842172"/>
          <a:ext cx="6264964" cy="1456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6241"/>
                <a:gridCol w="1566241"/>
                <a:gridCol w="1566241"/>
                <a:gridCol w="1566241"/>
              </a:tblGrid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 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Samples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% of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</a:tr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60% (3360)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2240</a:t>
                      </a:r>
                      <a:endParaRPr lang="en-IN" dirty="0"/>
                    </a:p>
                  </a:txBody>
                  <a:tcPr/>
                </a:tc>
              </a:tr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325101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1% (3360)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321741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15347"/>
              </p:ext>
            </p:extLst>
          </p:nvPr>
        </p:nvGraphicFramePr>
        <p:xfrm>
          <a:off x="7672386" y="2829443"/>
          <a:ext cx="3443288" cy="14689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1644"/>
                <a:gridCol w="1721644"/>
              </a:tblGrid>
              <a:tr h="609060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Confusion Matrix for Testing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99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741</a:t>
                      </a:r>
                      <a:endParaRPr lang="en-IN" dirty="0"/>
                    </a:p>
                  </a:txBody>
                  <a:tcPr/>
                </a:tc>
              </a:tr>
              <a:tr h="4299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318557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deep learning network for image classification.</a:t>
            </a:r>
          </a:p>
          <a:p>
            <a:endParaRPr lang="en-US" sz="2800" dirty="0" smtClean="0"/>
          </a:p>
          <a:p>
            <a:r>
              <a:rPr lang="en-US" sz="2800" dirty="0" smtClean="0"/>
              <a:t>Deep </a:t>
            </a:r>
            <a:r>
              <a:rPr lang="en-US" sz="2800" dirty="0"/>
              <a:t>learning – to discover multiple levels of representation  with the hope that higher level features can represent more abstract semantics.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main algorithm includes cascading two filter bank convolutions with an intermediate mean normalization </a:t>
            </a:r>
            <a:r>
              <a:rPr lang="en-IN" dirty="0" smtClean="0"/>
              <a:t>step, followed </a:t>
            </a:r>
            <a:r>
              <a:rPr lang="en-IN" dirty="0"/>
              <a:t>by a binary hashing step and a final </a:t>
            </a:r>
            <a:r>
              <a:rPr lang="en-IN" dirty="0" smtClean="0"/>
              <a:t>histogram forming step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2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PCANet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Block Diagram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" t="-2059" r="1211" b="13433"/>
          <a:stretch/>
        </p:blipFill>
        <p:spPr>
          <a:xfrm>
            <a:off x="147919" y="2312894"/>
            <a:ext cx="11793070" cy="3947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92278" y="6176963"/>
            <a:ext cx="4148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 Courtesy: IEEE Transaction on Image Processing, Vol 24, No. 12, pp. 5019, Dec 2015</a:t>
            </a:r>
            <a:endParaRPr lang="en-IN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/>
              <a:t>Classification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68"/>
            <a:ext cx="6079435" cy="672906"/>
          </a:xfrm>
        </p:spPr>
        <p:txBody>
          <a:bodyPr/>
          <a:lstStyle/>
          <a:p>
            <a:r>
              <a:rPr lang="en-IN" dirty="0" smtClean="0"/>
              <a:t>What is classification ?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72" y="2004219"/>
            <a:ext cx="6553200" cy="403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26400" y="6273800"/>
            <a:ext cx="3781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 Courtesy: www.stackexchange.com</a:t>
            </a:r>
            <a:endParaRPr lang="en-IN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PCANet </a:t>
            </a: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1" y="1572744"/>
            <a:ext cx="8388625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STAGE 1</a:t>
            </a:r>
          </a:p>
          <a:p>
            <a:r>
              <a:rPr lang="en-US" sz="2800" dirty="0" smtClean="0"/>
              <a:t>Suppose</a:t>
            </a:r>
            <a:r>
              <a:rPr lang="en-US" sz="2800" dirty="0"/>
              <a:t>, there are N input  training images of size m x n.</a:t>
            </a:r>
          </a:p>
          <a:p>
            <a:r>
              <a:rPr lang="en-US" sz="2800" dirty="0"/>
              <a:t> Consider </a:t>
            </a:r>
            <a:r>
              <a:rPr lang="en-US" sz="2800" dirty="0">
                <a:solidFill>
                  <a:srgbClr val="FF0000"/>
                </a:solidFill>
              </a:rPr>
              <a:t>‘</a:t>
            </a:r>
            <a:r>
              <a:rPr lang="en-US" sz="2800" dirty="0" err="1">
                <a:solidFill>
                  <a:srgbClr val="FF0000"/>
                </a:solidFill>
              </a:rPr>
              <a:t>i’th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image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Take all </a:t>
            </a:r>
            <a:r>
              <a:rPr lang="en-US" sz="2800" dirty="0">
                <a:solidFill>
                  <a:srgbClr val="FF0000"/>
                </a:solidFill>
              </a:rPr>
              <a:t>patches</a:t>
            </a:r>
            <a:r>
              <a:rPr lang="en-US" sz="2800" dirty="0"/>
              <a:t> of size k1 x k2  in the image.</a:t>
            </a:r>
          </a:p>
          <a:p>
            <a:r>
              <a:rPr lang="en-US" sz="2800" dirty="0"/>
              <a:t> Convert each </a:t>
            </a:r>
            <a:r>
              <a:rPr lang="en-US" sz="2800" dirty="0">
                <a:solidFill>
                  <a:srgbClr val="FF0000"/>
                </a:solidFill>
              </a:rPr>
              <a:t>patch into </a:t>
            </a:r>
            <a:r>
              <a:rPr lang="en-US" sz="2800" dirty="0" smtClean="0">
                <a:solidFill>
                  <a:srgbClr val="FF0000"/>
                </a:solidFill>
              </a:rPr>
              <a:t>vector.</a:t>
            </a:r>
          </a:p>
          <a:p>
            <a:r>
              <a:rPr lang="en-IN" dirty="0" smtClean="0"/>
              <a:t>Find the mean patch and subtract it from all patches to obtain</a:t>
            </a:r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7436" y="5617276"/>
            <a:ext cx="4462784" cy="5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  <p:pic>
        <p:nvPicPr>
          <p:cNvPr id="12" name="Picture Placeholder 6" descr="12.png"/>
          <p:cNvPicPr>
            <a:picLocks noChangeAspect="1"/>
          </p:cNvPicPr>
          <p:nvPr/>
        </p:nvPicPr>
        <p:blipFill>
          <a:blip r:embed="rId4"/>
          <a:srcRect l="16044" r="16044"/>
          <a:stretch>
            <a:fillRect/>
          </a:stretch>
        </p:blipFill>
        <p:spPr>
          <a:xfrm>
            <a:off x="347854" y="1935480"/>
            <a:ext cx="1896306" cy="2053116"/>
          </a:xfrm>
          <a:prstGeom prst="rect">
            <a:avLst/>
          </a:prstGeom>
        </p:spPr>
      </p:pic>
      <p:pic>
        <p:nvPicPr>
          <p:cNvPr id="13" name="Content Placeholder 7" descr="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10" y="4156935"/>
            <a:ext cx="1896306" cy="20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STAGE 1 </a:t>
            </a:r>
            <a:r>
              <a:rPr lang="en-IN" dirty="0" smtClean="0"/>
              <a:t>(Cont.)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140" y="2960711"/>
            <a:ext cx="9366865" cy="289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920875" y="2960711"/>
            <a:ext cx="1129553" cy="427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7x7 Patch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318746" y="5393149"/>
            <a:ext cx="2084294" cy="3152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32x32 Input Image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995675" y="2784228"/>
            <a:ext cx="2891118" cy="3529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X1 Image matrix 49x784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834063" y="3180059"/>
            <a:ext cx="1612716" cy="21188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784 = 28*28 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{ </a:t>
            </a:r>
            <a:r>
              <a:rPr lang="en-US" dirty="0"/>
              <a:t>[32-ceil(7/2</a:t>
            </a:r>
            <a:r>
              <a:rPr lang="en-US" dirty="0" smtClean="0"/>
              <a:t>)   </a:t>
            </a:r>
          </a:p>
          <a:p>
            <a:pPr algn="ctr"/>
            <a:r>
              <a:rPr lang="en-US" dirty="0" smtClean="0"/>
              <a:t>x </a:t>
            </a:r>
          </a:p>
          <a:p>
            <a:pPr algn="ctr"/>
            <a:r>
              <a:rPr lang="en-US" dirty="0" smtClean="0"/>
              <a:t>32-ceil(7/2</a:t>
            </a:r>
            <a:r>
              <a:rPr lang="en-US" dirty="0"/>
              <a:t>) }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calculate the matrix X which is </a:t>
                </a:r>
                <a:r>
                  <a:rPr lang="en-US" dirty="0" smtClean="0"/>
                  <a:t>concatenated matrix of all </a:t>
                </a:r>
                <a:r>
                  <a:rPr lang="en-US" dirty="0"/>
                  <a:t>mean normalized images.</a:t>
                </a:r>
              </a:p>
              <a:p>
                <a:r>
                  <a:rPr lang="en-IN" dirty="0"/>
                  <a:t>We perform PCA over these zero-mean </a:t>
                </a:r>
                <a:r>
                  <a:rPr lang="en-IN" dirty="0" smtClean="0"/>
                  <a:t>images and </a:t>
                </a:r>
                <a:r>
                  <a:rPr lang="en-IN" dirty="0"/>
                  <a:t>retain the top </a:t>
                </a:r>
                <a:r>
                  <a:rPr lang="en-IN" dirty="0" smtClean="0"/>
                  <a:t>eight </a:t>
                </a:r>
                <a:r>
                  <a:rPr lang="en-IN" dirty="0"/>
                  <a:t>components</a:t>
                </a:r>
                <a:r>
                  <a:rPr lang="en-IN" dirty="0" smtClean="0"/>
                  <a:t>.</a:t>
                </a:r>
              </a:p>
              <a:p>
                <a:r>
                  <a:rPr lang="en-IN" sz="2800" dirty="0"/>
                  <a:t>PCA minimizes the reconstruction error with family of orthonormal filters</a:t>
                </a:r>
                <a:r>
                  <a:rPr lang="en-IN" sz="2800" i="1" dirty="0"/>
                  <a:t> </a:t>
                </a:r>
                <a:r>
                  <a:rPr lang="en-IN" sz="2800" dirty="0"/>
                  <a:t>and the solution is </a:t>
                </a:r>
                <a:r>
                  <a:rPr lang="en-IN" sz="2800" dirty="0" smtClean="0"/>
                  <a:t>(this we can tune according to validation error) principal </a:t>
                </a:r>
                <a:r>
                  <a:rPr lang="en-IN" sz="2800" dirty="0"/>
                  <a:t>eigenvectors of </a:t>
                </a:r>
                <a:r>
                  <a:rPr lang="en-IN" sz="2800" b="1" i="1" dirty="0"/>
                  <a:t>XX</a:t>
                </a:r>
                <a:r>
                  <a:rPr lang="en-IN" sz="2800" baseline="30000" dirty="0"/>
                  <a:t>T</a:t>
                </a:r>
                <a:endParaRPr lang="en-IN" dirty="0"/>
              </a:p>
              <a:p>
                <a:r>
                  <a:rPr lang="en-IN" dirty="0" smtClean="0"/>
                  <a:t>We obtain the filters: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		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W</m:t>
                    </m:r>
                    <m:r>
                      <m:rPr>
                        <m:nor/>
                      </m:rPr>
                      <a:rPr lang="en-IN" b="1" i="1" baseline="-25000" dirty="0"/>
                      <m:t>l</m:t>
                    </m:r>
                    <m:r>
                      <m:rPr>
                        <m:nor/>
                      </m:rPr>
                      <a:rPr lang="en-IN" b="1" i="1" baseline="30000" dirty="0"/>
                      <m:t>1</m:t>
                    </m:r>
                    <m:r>
                      <m:rPr>
                        <m:nor/>
                      </m:rPr>
                      <a:rPr lang="en-IN" b="1" i="1" dirty="0"/>
                      <m:t> =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IN" b="1" dirty="0"/>
                      <m:t>q</m:t>
                    </m:r>
                    <m:r>
                      <m:rPr>
                        <m:nor/>
                      </m:rPr>
                      <a:rPr lang="en-IN" i="1" baseline="-25000" dirty="0"/>
                      <m:t>l</m:t>
                    </m:r>
                    <m:r>
                      <m:rPr>
                        <m:nor/>
                      </m:rPr>
                      <a:rPr lang="en-IN" i="1" dirty="0"/>
                      <m:t> (</m:t>
                    </m:r>
                    <m:r>
                      <m:rPr>
                        <m:nor/>
                      </m:rPr>
                      <a:rPr lang="en-IN" b="1" i="1" dirty="0"/>
                      <m:t>XX</m:t>
                    </m:r>
                    <m:r>
                      <m:rPr>
                        <m:nor/>
                      </m:rPr>
                      <a:rPr lang="en-IN" baseline="30000" dirty="0"/>
                      <m:t>T</m:t>
                    </m:r>
                    <m:r>
                      <m:rPr>
                        <m:nor/>
                      </m:rPr>
                      <a:rPr lang="en-IN" i="1" dirty="0"/>
                      <m:t>)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  Ꞓ </a:t>
                </a:r>
                <a:r>
                  <a:rPr lang="en-IN" b="1" i="1" dirty="0"/>
                  <a:t>R</a:t>
                </a:r>
                <a:r>
                  <a:rPr lang="en-IN" baseline="30000" dirty="0"/>
                  <a:t>k1 x k2</a:t>
                </a:r>
                <a:r>
                  <a:rPr lang="en-IN" dirty="0"/>
                  <a:t> ,   where </a:t>
                </a:r>
                <a:r>
                  <a:rPr lang="en-IN" i="1" dirty="0"/>
                  <a:t>l</a:t>
                </a:r>
                <a:r>
                  <a:rPr lang="en-IN" dirty="0"/>
                  <a:t> = 1,2, … L</a:t>
                </a:r>
                <a:r>
                  <a:rPr lang="en-IN" baseline="-25000" dirty="0"/>
                  <a:t>1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STAGE 1 PCA Filter bank formation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352" y="2934668"/>
            <a:ext cx="3636448" cy="347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0602783">
            <a:off x="4521776" y="3325764"/>
            <a:ext cx="2418878" cy="4681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21178037">
            <a:off x="4614302" y="4141945"/>
            <a:ext cx="2687451" cy="4681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471304">
            <a:off x="4613159" y="5146979"/>
            <a:ext cx="2727897" cy="4681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 rot="20496048">
            <a:off x="7268135" y="2367568"/>
            <a:ext cx="1143000" cy="9009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7x7 Filter Banks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 rot="21165443">
            <a:off x="7623849" y="3523810"/>
            <a:ext cx="1143000" cy="9009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7x7 Filter Banks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 rot="638881">
            <a:off x="7623849" y="5348835"/>
            <a:ext cx="1143000" cy="9009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7x7 Filter Banks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453892" y="1879618"/>
            <a:ext cx="3777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 PCA FILTER BANKS </a:t>
            </a:r>
            <a:r>
              <a:rPr lang="en-US" sz="1600" b="1" dirty="0" smtClean="0"/>
              <a:t>=&gt; </a:t>
            </a:r>
            <a:r>
              <a:rPr lang="en-US" sz="1600" b="1" dirty="0"/>
              <a:t>PB ( 7</a:t>
            </a:r>
            <a:r>
              <a:rPr lang="en-US" sz="1600" b="1" dirty="0" smtClean="0"/>
              <a:t>X </a:t>
            </a:r>
            <a:r>
              <a:rPr lang="en-US" sz="1600" b="1" dirty="0"/>
              <a:t>7</a:t>
            </a:r>
            <a:r>
              <a:rPr lang="en-US" sz="1600" b="1" dirty="0" smtClean="0"/>
              <a:t> </a:t>
            </a:r>
            <a:r>
              <a:rPr lang="en-US" sz="1600" b="1" dirty="0"/>
              <a:t>X 8</a:t>
            </a:r>
            <a:r>
              <a:rPr lang="en-US" sz="1600" b="1" dirty="0" smtClean="0"/>
              <a:t>)</a:t>
            </a:r>
            <a:endParaRPr lang="en-IN" sz="1600" b="1" dirty="0"/>
          </a:p>
        </p:txBody>
      </p:sp>
      <p:sp>
        <p:nvSpPr>
          <p:cNvPr id="20" name="Oval 19"/>
          <p:cNvSpPr/>
          <p:nvPr/>
        </p:nvSpPr>
        <p:spPr>
          <a:xfrm flipH="1">
            <a:off x="6308196" y="4634053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6315159" y="4801779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6315159" y="4983677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 flipH="1">
            <a:off x="8275947" y="4719218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8282910" y="4886944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8282910" y="5068842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206" y="5978299"/>
            <a:ext cx="3285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COVARIANCE MATRIX ( </a:t>
            </a:r>
            <a:r>
              <a:rPr lang="en-US" sz="1600" dirty="0" smtClean="0"/>
              <a:t>49X 49)</a:t>
            </a:r>
            <a:endParaRPr lang="en-IN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07502" y="2626184"/>
            <a:ext cx="328614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-25000" dirty="0" smtClean="0"/>
              <a:t>A = TT’</a:t>
            </a:r>
            <a:endParaRPr lang="en-IN" sz="4000" baseline="-25000" dirty="0"/>
          </a:p>
        </p:txBody>
      </p:sp>
      <p:sp>
        <p:nvSpPr>
          <p:cNvPr id="2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Stage 2</a:t>
            </a:r>
          </a:p>
          <a:p>
            <a:r>
              <a:rPr lang="en-IN" dirty="0"/>
              <a:t>The </a:t>
            </a:r>
            <a:r>
              <a:rPr lang="en-IN" dirty="0" smtClean="0"/>
              <a:t>2nd </a:t>
            </a:r>
            <a:r>
              <a:rPr lang="en-IN" dirty="0"/>
              <a:t>layer is constructed by iterating the algorithm from the </a:t>
            </a: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layer </a:t>
            </a:r>
            <a:r>
              <a:rPr lang="en-IN" dirty="0"/>
              <a:t>over each of the output </a:t>
            </a:r>
            <a:r>
              <a:rPr lang="en-IN" dirty="0" smtClean="0"/>
              <a:t>images obtained by convolving with</a:t>
            </a:r>
          </a:p>
          <a:p>
            <a:pPr marL="393192" lvl="1" indent="0">
              <a:buNone/>
            </a:pP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stage filters.</a:t>
            </a:r>
            <a:endParaRPr lang="en-IN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21388" y="3963618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73788" y="4116018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6188" y="4268418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11459" y="4811350"/>
            <a:ext cx="15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Images</a:t>
            </a:r>
          </a:p>
          <a:p>
            <a:r>
              <a:rPr lang="en-US" dirty="0" smtClean="0"/>
              <a:t>( 32 x32 x N)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121165" y="4098745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941888" y="3613507"/>
            <a:ext cx="957949" cy="1000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6"/>
          </p:cNvCxnSpPr>
          <p:nvPr/>
        </p:nvCxnSpPr>
        <p:spPr>
          <a:xfrm>
            <a:off x="6086683" y="4919962"/>
            <a:ext cx="817700" cy="135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62615" y="5189904"/>
            <a:ext cx="1107873" cy="1076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479" y="4384497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 1</a:t>
            </a:r>
          </a:p>
          <a:p>
            <a:r>
              <a:rPr lang="en-US" dirty="0" smtClean="0"/>
              <a:t>(32 X 32)</a:t>
            </a:r>
            <a:endParaRPr lang="en-IN" dirty="0"/>
          </a:p>
        </p:txBody>
      </p:sp>
      <p:sp>
        <p:nvSpPr>
          <p:cNvPr id="17" name="Flowchart: Summing Junction 16"/>
          <p:cNvSpPr/>
          <p:nvPr/>
        </p:nvSpPr>
        <p:spPr>
          <a:xfrm>
            <a:off x="5474035" y="4613638"/>
            <a:ext cx="612648" cy="612648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>
            <a:stCxn id="12" idx="3"/>
            <a:endCxn id="17" idx="2"/>
          </p:cNvCxnSpPr>
          <p:nvPr/>
        </p:nvCxnSpPr>
        <p:spPr>
          <a:xfrm flipV="1">
            <a:off x="4764239" y="4919962"/>
            <a:ext cx="709796" cy="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462404" y="4877096"/>
            <a:ext cx="500066" cy="15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086683" y="4457846"/>
            <a:ext cx="830207" cy="3563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41888" y="4070706"/>
            <a:ext cx="940897" cy="631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38735" y="5059846"/>
            <a:ext cx="844050" cy="328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41888" y="5185957"/>
            <a:ext cx="928600" cy="616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158880" y="3361765"/>
            <a:ext cx="867520" cy="30512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PCA Filters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>
          <a:xfrm flipV="1">
            <a:off x="8026400" y="4867909"/>
            <a:ext cx="2141548" cy="1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628943" y="3044915"/>
            <a:ext cx="992083" cy="9507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10629354" y="4250426"/>
            <a:ext cx="991673" cy="9035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10657113" y="3366066"/>
            <a:ext cx="961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V1 ( 32x32)</a:t>
            </a:r>
            <a:endParaRPr lang="en-IN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672920" y="4571391"/>
            <a:ext cx="927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V2 ( 32x 32)</a:t>
            </a:r>
            <a:endParaRPr lang="en-IN" sz="1100" dirty="0"/>
          </a:p>
        </p:txBody>
      </p:sp>
      <p:sp>
        <p:nvSpPr>
          <p:cNvPr id="52" name="Rectangle 51"/>
          <p:cNvSpPr/>
          <p:nvPr/>
        </p:nvSpPr>
        <p:spPr>
          <a:xfrm>
            <a:off x="10628943" y="5869995"/>
            <a:ext cx="991673" cy="9035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10673165" y="6187337"/>
            <a:ext cx="927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V8( 32x 32)</a:t>
            </a:r>
            <a:endParaRPr lang="en-IN" sz="1100" dirty="0"/>
          </a:p>
        </p:txBody>
      </p:sp>
      <p:sp>
        <p:nvSpPr>
          <p:cNvPr id="61" name="Oval 60"/>
          <p:cNvSpPr/>
          <p:nvPr/>
        </p:nvSpPr>
        <p:spPr>
          <a:xfrm flipH="1">
            <a:off x="11182096" y="5338473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Oval 62"/>
          <p:cNvSpPr/>
          <p:nvPr/>
        </p:nvSpPr>
        <p:spPr>
          <a:xfrm flipH="1">
            <a:off x="11189059" y="5506199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303116" y="46102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 flipH="1">
            <a:off x="11189059" y="5688097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Straight Arrow Connector 72"/>
          <p:cNvCxnSpPr>
            <a:stCxn id="42" idx="3"/>
          </p:cNvCxnSpPr>
          <p:nvPr/>
        </p:nvCxnSpPr>
        <p:spPr>
          <a:xfrm flipV="1">
            <a:off x="8026400" y="3627677"/>
            <a:ext cx="2493752" cy="1259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2" idx="3"/>
          </p:cNvCxnSpPr>
          <p:nvPr/>
        </p:nvCxnSpPr>
        <p:spPr>
          <a:xfrm>
            <a:off x="8026400" y="4887379"/>
            <a:ext cx="2430119" cy="1379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2" idx="3"/>
          </p:cNvCxnSpPr>
          <p:nvPr/>
        </p:nvCxnSpPr>
        <p:spPr>
          <a:xfrm>
            <a:off x="8026400" y="4887379"/>
            <a:ext cx="2971205" cy="6188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6" grpId="0"/>
      <p:bldP spid="17" grpId="0" animBg="1"/>
      <p:bldP spid="42" grpId="0" animBg="1"/>
      <p:bldP spid="46" grpId="0" animBg="1"/>
      <p:bldP spid="47" grpId="0" animBg="1"/>
      <p:bldP spid="49" grpId="0"/>
      <p:bldP spid="50" grpId="0"/>
      <p:bldP spid="52" grpId="0" animBg="1"/>
      <p:bldP spid="53" grpId="0"/>
      <p:bldP spid="61" grpId="0" animBg="1"/>
      <p:bldP spid="63" grpId="0" animBg="1"/>
      <p:bldP spid="6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each output image (</a:t>
            </a:r>
            <a:r>
              <a:rPr lang="en-IN" dirty="0" smtClean="0"/>
              <a:t>V1,… V8) </a:t>
            </a:r>
            <a:r>
              <a:rPr lang="en-IN" dirty="0"/>
              <a:t>we take the dense set of flattened patch vectors, remove the  mean-component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52012" y="3264683"/>
            <a:ext cx="1203752" cy="11897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36944" y="3767614"/>
            <a:ext cx="1060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V1</a:t>
            </a:r>
            <a:r>
              <a:rPr lang="en-US" sz="1100" dirty="0"/>
              <a:t> </a:t>
            </a:r>
            <a:r>
              <a:rPr lang="en-US" sz="1100" dirty="0" smtClean="0"/>
              <a:t>( 32x 32)</a:t>
            </a:r>
            <a:endParaRPr lang="en-IN" sz="11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55764" y="3859537"/>
            <a:ext cx="938299" cy="13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430303" y="38056"/>
            <a:ext cx="135732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6296" y="2887354"/>
            <a:ext cx="3416529" cy="31340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8026400" y="3767614"/>
            <a:ext cx="3461000" cy="20002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255748" y="4436886"/>
            <a:ext cx="312235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P ( 49x 784)</a:t>
            </a:r>
          </a:p>
          <a:p>
            <a:endParaRPr lang="en-US" sz="1100" dirty="0"/>
          </a:p>
          <a:p>
            <a:r>
              <a:rPr lang="en-US" sz="1300" dirty="0" smtClean="0"/>
              <a:t>784 = </a:t>
            </a:r>
            <a:r>
              <a:rPr lang="en-US" sz="1300" dirty="0"/>
              <a:t>28*28 </a:t>
            </a:r>
            <a:r>
              <a:rPr lang="en-US" sz="1300" dirty="0" smtClean="0"/>
              <a:t>{ [32-ceil(7/2)*</a:t>
            </a:r>
            <a:r>
              <a:rPr lang="en-US" sz="1300" dirty="0"/>
              <a:t>32-ceil(7/2</a:t>
            </a:r>
            <a:r>
              <a:rPr lang="en-US" sz="1300" dirty="0" smtClean="0"/>
              <a:t>) }</a:t>
            </a:r>
            <a:endParaRPr lang="en-IN" sz="13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32825" y="4719429"/>
            <a:ext cx="1196970" cy="18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15753" y="2998694"/>
            <a:ext cx="1154080" cy="3765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7x7 Patch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4155141" y="5567082"/>
            <a:ext cx="2272553" cy="3765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32x32 Input Images</a:t>
            </a:r>
            <a:endParaRPr lang="en-IN" dirty="0"/>
          </a:p>
        </p:txBody>
      </p:sp>
      <p:sp>
        <p:nvSpPr>
          <p:cNvPr id="16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/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patches produced by the different filters are then concatenated together and we estimate another set of PCA filter bank (</a:t>
            </a:r>
            <a:r>
              <a:rPr lang="en-IN" dirty="0" smtClean="0"/>
              <a:t>again eight filters</a:t>
            </a:r>
            <a:r>
              <a:rPr lang="en-IN" dirty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11142" y="3245643"/>
            <a:ext cx="1787943" cy="9880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68188" y="3552593"/>
            <a:ext cx="13043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P1 ( 49x784)</a:t>
            </a:r>
            <a:endParaRPr lang="en-IN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4304768" y="2920057"/>
            <a:ext cx="33197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Concatenate all the Resultant Matrices to form  T =[P1,P2,…, P8]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997770" y="3952028"/>
            <a:ext cx="3273137" cy="11682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95924" y="4449314"/>
            <a:ext cx="267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 = [ P1, P2, …, P8] ( 49x 6272x N) 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711142" y="5049843"/>
            <a:ext cx="1787943" cy="9880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68188" y="5220714"/>
            <a:ext cx="13043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P8 ( 49x784)</a:t>
            </a:r>
            <a:endParaRPr lang="en-IN" sz="1300" dirty="0"/>
          </a:p>
        </p:txBody>
      </p:sp>
      <p:sp>
        <p:nvSpPr>
          <p:cNvPr id="14" name="Oval 13"/>
          <p:cNvSpPr/>
          <p:nvPr/>
        </p:nvSpPr>
        <p:spPr>
          <a:xfrm flipH="1">
            <a:off x="1521039" y="4432348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 flipH="1">
            <a:off x="1528002" y="4600074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1528002" y="4781972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>
            <a:off x="2499085" y="3739680"/>
            <a:ext cx="2227426" cy="59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64912" y="4536150"/>
            <a:ext cx="2834705" cy="13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</p:cNvCxnSpPr>
          <p:nvPr/>
        </p:nvCxnSpPr>
        <p:spPr>
          <a:xfrm flipV="1">
            <a:off x="2499085" y="4777617"/>
            <a:ext cx="2200532" cy="76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17704" y="5666057"/>
            <a:ext cx="566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Now find the Covariance matrix TT’ (49x49)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8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2" grpId="0" animBg="1"/>
      <p:bldP spid="13" grpId="0"/>
      <p:bldP spid="14" grpId="0" animBg="1"/>
      <p:bldP spid="15" grpId="0" animBg="1"/>
      <p:bldP spid="16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STAGE 2 PCA Filter bank formation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352" y="2934668"/>
            <a:ext cx="3636448" cy="347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0602783">
            <a:off x="4521776" y="3325764"/>
            <a:ext cx="2418878" cy="4681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21178037">
            <a:off x="4614302" y="4141945"/>
            <a:ext cx="2687451" cy="4681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471304">
            <a:off x="4613159" y="5146979"/>
            <a:ext cx="2727897" cy="4681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 rot="20496048">
            <a:off x="7268135" y="2367568"/>
            <a:ext cx="1143000" cy="9009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7x7 Filter Banks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 rot="21165443">
            <a:off x="7623849" y="3523810"/>
            <a:ext cx="1143000" cy="9009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7x7 Filter Banks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 rot="638881">
            <a:off x="7623849" y="5348835"/>
            <a:ext cx="1143000" cy="9009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7x7 Filter Banks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453892" y="1879618"/>
            <a:ext cx="3777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 PCA FILTER BANKS </a:t>
            </a:r>
            <a:r>
              <a:rPr lang="en-US" sz="1600" b="1" dirty="0" smtClean="0"/>
              <a:t>=&gt; </a:t>
            </a:r>
            <a:r>
              <a:rPr lang="en-US" sz="1600" b="1" dirty="0"/>
              <a:t>PB ( 7</a:t>
            </a:r>
            <a:r>
              <a:rPr lang="en-US" sz="1600" b="1" dirty="0" smtClean="0"/>
              <a:t>X </a:t>
            </a:r>
            <a:r>
              <a:rPr lang="en-US" sz="1600" b="1" dirty="0"/>
              <a:t>7</a:t>
            </a:r>
            <a:r>
              <a:rPr lang="en-US" sz="1600" b="1" dirty="0" smtClean="0"/>
              <a:t> </a:t>
            </a:r>
            <a:r>
              <a:rPr lang="en-US" sz="1600" b="1" dirty="0"/>
              <a:t>X 8</a:t>
            </a:r>
            <a:r>
              <a:rPr lang="en-US" sz="1600" b="1" dirty="0" smtClean="0"/>
              <a:t>)</a:t>
            </a:r>
            <a:endParaRPr lang="en-IN" sz="1600" b="1" dirty="0"/>
          </a:p>
        </p:txBody>
      </p:sp>
      <p:sp>
        <p:nvSpPr>
          <p:cNvPr id="20" name="Oval 19"/>
          <p:cNvSpPr/>
          <p:nvPr/>
        </p:nvSpPr>
        <p:spPr>
          <a:xfrm flipH="1">
            <a:off x="6308196" y="4634053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6315159" y="4801779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6315159" y="4983677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 flipH="1">
            <a:off x="8275947" y="4719218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8282910" y="4886944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8282910" y="5068842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206" y="5978299"/>
            <a:ext cx="3285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COVARIANCE MATRIX ( </a:t>
            </a:r>
            <a:r>
              <a:rPr lang="en-US" sz="1600" dirty="0" smtClean="0"/>
              <a:t>49X 49)</a:t>
            </a:r>
            <a:endParaRPr lang="en-IN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07502" y="2626184"/>
            <a:ext cx="328614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-25000" dirty="0" smtClean="0"/>
              <a:t>A = TT’</a:t>
            </a:r>
            <a:endParaRPr lang="en-IN" sz="4000" baseline="-25000" dirty="0"/>
          </a:p>
        </p:txBody>
      </p:sp>
      <p:sp>
        <p:nvSpPr>
          <p:cNvPr id="2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8901" y="1951626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1301" y="2104026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3701" y="2256426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78972" y="2799358"/>
            <a:ext cx="15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</a:p>
          <a:p>
            <a:r>
              <a:rPr lang="en-US" dirty="0" smtClean="0"/>
              <a:t>( 32 x32)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03134" y="4526188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56325" y="3538068"/>
            <a:ext cx="957949" cy="1000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6"/>
          </p:cNvCxnSpPr>
          <p:nvPr/>
        </p:nvCxnSpPr>
        <p:spPr>
          <a:xfrm>
            <a:off x="4701120" y="4844523"/>
            <a:ext cx="817700" cy="135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77052" y="5114465"/>
            <a:ext cx="1107873" cy="1076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7448" y="48119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</a:p>
          <a:p>
            <a:r>
              <a:rPr lang="en-US" dirty="0" smtClean="0"/>
              <a:t>(32 X 32)</a:t>
            </a:r>
            <a:endParaRPr lang="en-IN" dirty="0"/>
          </a:p>
        </p:txBody>
      </p:sp>
      <p:sp>
        <p:nvSpPr>
          <p:cNvPr id="17" name="Flowchart: Summing Junction 16"/>
          <p:cNvSpPr/>
          <p:nvPr/>
        </p:nvSpPr>
        <p:spPr>
          <a:xfrm>
            <a:off x="4088472" y="4538199"/>
            <a:ext cx="612648" cy="612648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46208" y="5313268"/>
            <a:ext cx="674680" cy="28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29306" y="4051900"/>
            <a:ext cx="0" cy="401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1120" y="4382407"/>
            <a:ext cx="830207" cy="3563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6325" y="3995267"/>
            <a:ext cx="940897" cy="631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53172" y="4984407"/>
            <a:ext cx="844050" cy="328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56325" y="5110518"/>
            <a:ext cx="928600" cy="616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73317" y="3286326"/>
            <a:ext cx="867520" cy="30512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PCA Filters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6640837" y="4792470"/>
            <a:ext cx="2141548" cy="1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442434" y="3062695"/>
            <a:ext cx="992083" cy="9507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9442845" y="4268206"/>
            <a:ext cx="991673" cy="9035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9470604" y="3383846"/>
            <a:ext cx="961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V1 (1)</a:t>
            </a:r>
          </a:p>
          <a:p>
            <a:r>
              <a:rPr lang="en-US" sz="1100" dirty="0" smtClean="0"/>
              <a:t> ( 32x32)</a:t>
            </a:r>
            <a:endParaRPr lang="en-IN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9486411" y="4589171"/>
            <a:ext cx="927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V1 (2)</a:t>
            </a:r>
          </a:p>
          <a:p>
            <a:r>
              <a:rPr lang="en-US" sz="1100" dirty="0" smtClean="0"/>
              <a:t>( 32x 32)</a:t>
            </a:r>
            <a:endParaRPr lang="en-IN" sz="1100" dirty="0"/>
          </a:p>
        </p:txBody>
      </p:sp>
      <p:sp>
        <p:nvSpPr>
          <p:cNvPr id="32" name="Oval 31"/>
          <p:cNvSpPr/>
          <p:nvPr/>
        </p:nvSpPr>
        <p:spPr>
          <a:xfrm flipH="1">
            <a:off x="9995587" y="5356253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 flipH="1">
            <a:off x="9989102" y="5513295"/>
            <a:ext cx="69297" cy="840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116607" y="46280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</p:cNvCxnSpPr>
          <p:nvPr/>
        </p:nvCxnSpPr>
        <p:spPr>
          <a:xfrm flipV="1">
            <a:off x="6640837" y="3552238"/>
            <a:ext cx="2493752" cy="1259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</p:cNvCxnSpPr>
          <p:nvPr/>
        </p:nvCxnSpPr>
        <p:spPr>
          <a:xfrm>
            <a:off x="6640837" y="4811940"/>
            <a:ext cx="2430119" cy="1379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3"/>
          </p:cNvCxnSpPr>
          <p:nvPr/>
        </p:nvCxnSpPr>
        <p:spPr>
          <a:xfrm>
            <a:off x="6640837" y="4811940"/>
            <a:ext cx="2971205" cy="6188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82313" y="4702196"/>
            <a:ext cx="16025" cy="593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90325" y="4734007"/>
            <a:ext cx="781549" cy="9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0362" y="233034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of Images V1,V2, …, V8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822881" y="2064132"/>
            <a:ext cx="391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Resultant Matrices after Convolution with V1 ( 32 x 32 x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9396715" y="5872336"/>
            <a:ext cx="991673" cy="9035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9440937" y="6189678"/>
            <a:ext cx="991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V1 </a:t>
            </a:r>
            <a:r>
              <a:rPr lang="en-US" sz="1100" dirty="0" smtClean="0"/>
              <a:t>(8)</a:t>
            </a:r>
            <a:endParaRPr lang="en-US" sz="1100" dirty="0"/>
          </a:p>
          <a:p>
            <a:r>
              <a:rPr lang="en-US" sz="1100" dirty="0"/>
              <a:t>( 32x </a:t>
            </a:r>
            <a:r>
              <a:rPr lang="en-US" sz="1100" dirty="0" smtClean="0"/>
              <a:t>32</a:t>
            </a:r>
            <a:endParaRPr lang="en-IN" sz="1100" dirty="0"/>
          </a:p>
        </p:txBody>
      </p:sp>
      <p:sp>
        <p:nvSpPr>
          <p:cNvPr id="59" name="Oval 58"/>
          <p:cNvSpPr/>
          <p:nvPr/>
        </p:nvSpPr>
        <p:spPr>
          <a:xfrm flipH="1">
            <a:off x="9993586" y="5703273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24" grpId="0" animBg="1"/>
      <p:bldP spid="26" grpId="0" animBg="1"/>
      <p:bldP spid="27" grpId="0" animBg="1"/>
      <p:bldP spid="28" grpId="0"/>
      <p:bldP spid="29" grpId="0"/>
      <p:bldP spid="32" grpId="0" animBg="1"/>
      <p:bldP spid="33" grpId="0" animBg="1"/>
      <p:bldP spid="51" grpId="0"/>
      <p:bldP spid="53" grpId="0" animBg="1"/>
      <p:bldP spid="54" grpId="0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8901" y="1951626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1301" y="2104026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3701" y="2256426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78972" y="2799358"/>
            <a:ext cx="15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</a:p>
          <a:p>
            <a:r>
              <a:rPr lang="en-US" dirty="0" smtClean="0"/>
              <a:t>( 32 x32)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03134" y="4526188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56325" y="3538068"/>
            <a:ext cx="957949" cy="1000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6"/>
          </p:cNvCxnSpPr>
          <p:nvPr/>
        </p:nvCxnSpPr>
        <p:spPr>
          <a:xfrm>
            <a:off x="4701120" y="4844523"/>
            <a:ext cx="817700" cy="135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77052" y="5114465"/>
            <a:ext cx="1107873" cy="1076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7448" y="48119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</a:p>
          <a:p>
            <a:r>
              <a:rPr lang="en-US" dirty="0" smtClean="0"/>
              <a:t>(32 X 32)</a:t>
            </a:r>
            <a:endParaRPr lang="en-IN" dirty="0"/>
          </a:p>
        </p:txBody>
      </p:sp>
      <p:sp>
        <p:nvSpPr>
          <p:cNvPr id="17" name="Flowchart: Summing Junction 16"/>
          <p:cNvSpPr/>
          <p:nvPr/>
        </p:nvSpPr>
        <p:spPr>
          <a:xfrm>
            <a:off x="4088472" y="4538199"/>
            <a:ext cx="612648" cy="612648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46208" y="5313268"/>
            <a:ext cx="674680" cy="28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29306" y="4051900"/>
            <a:ext cx="0" cy="401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1120" y="4382407"/>
            <a:ext cx="830207" cy="3563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6325" y="3995267"/>
            <a:ext cx="940897" cy="631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53172" y="4984407"/>
            <a:ext cx="844050" cy="328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56325" y="5110518"/>
            <a:ext cx="928600" cy="616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73317" y="3286326"/>
            <a:ext cx="867520" cy="30512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PCA Filters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6640837" y="4792470"/>
            <a:ext cx="2141548" cy="1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442434" y="3062695"/>
            <a:ext cx="992083" cy="9507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9442845" y="4268206"/>
            <a:ext cx="991673" cy="9035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9470604" y="3383846"/>
            <a:ext cx="961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V2(1)</a:t>
            </a:r>
          </a:p>
          <a:p>
            <a:r>
              <a:rPr lang="en-US" sz="1100" dirty="0" smtClean="0"/>
              <a:t> ( 32x32)</a:t>
            </a:r>
            <a:endParaRPr lang="en-IN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9486411" y="4589171"/>
            <a:ext cx="927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V2 (2)</a:t>
            </a:r>
          </a:p>
          <a:p>
            <a:r>
              <a:rPr lang="en-US" sz="1100" dirty="0" smtClean="0"/>
              <a:t>( 32x 32)</a:t>
            </a:r>
            <a:endParaRPr lang="en-IN" sz="1100" dirty="0"/>
          </a:p>
        </p:txBody>
      </p:sp>
      <p:sp>
        <p:nvSpPr>
          <p:cNvPr id="32" name="Oval 31"/>
          <p:cNvSpPr/>
          <p:nvPr/>
        </p:nvSpPr>
        <p:spPr>
          <a:xfrm flipH="1">
            <a:off x="9995587" y="5356253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 flipH="1">
            <a:off x="9989102" y="5513295"/>
            <a:ext cx="69297" cy="840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116607" y="46280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</p:cNvCxnSpPr>
          <p:nvPr/>
        </p:nvCxnSpPr>
        <p:spPr>
          <a:xfrm flipV="1">
            <a:off x="6640837" y="3552238"/>
            <a:ext cx="2493752" cy="1259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</p:cNvCxnSpPr>
          <p:nvPr/>
        </p:nvCxnSpPr>
        <p:spPr>
          <a:xfrm>
            <a:off x="6640837" y="4811940"/>
            <a:ext cx="2430119" cy="1379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3"/>
          </p:cNvCxnSpPr>
          <p:nvPr/>
        </p:nvCxnSpPr>
        <p:spPr>
          <a:xfrm>
            <a:off x="6640837" y="4811940"/>
            <a:ext cx="2971205" cy="6188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82313" y="4702196"/>
            <a:ext cx="16025" cy="593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90325" y="4734007"/>
            <a:ext cx="781549" cy="9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0362" y="233034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of Images V1,V2, …, V8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822881" y="2064132"/>
            <a:ext cx="391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Resultant Matrices after Convolution with V2( 32 x 32 x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9396715" y="5872336"/>
            <a:ext cx="991673" cy="9035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9440937" y="6189678"/>
            <a:ext cx="991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V2 (8)</a:t>
            </a:r>
            <a:endParaRPr lang="en-US" sz="1100" dirty="0"/>
          </a:p>
          <a:p>
            <a:r>
              <a:rPr lang="en-US" sz="1100" dirty="0"/>
              <a:t>( 32x </a:t>
            </a:r>
            <a:r>
              <a:rPr lang="en-US" sz="1100" dirty="0" smtClean="0"/>
              <a:t>32</a:t>
            </a:r>
            <a:endParaRPr lang="en-IN" sz="1100" dirty="0"/>
          </a:p>
        </p:txBody>
      </p:sp>
      <p:sp>
        <p:nvSpPr>
          <p:cNvPr id="59" name="Oval 58"/>
          <p:cNvSpPr/>
          <p:nvPr/>
        </p:nvSpPr>
        <p:spPr>
          <a:xfrm flipH="1">
            <a:off x="9993586" y="5703273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24" grpId="0" animBg="1"/>
      <p:bldP spid="26" grpId="0" animBg="1"/>
      <p:bldP spid="27" grpId="0" animBg="1"/>
      <p:bldP spid="28" grpId="0"/>
      <p:bldP spid="29" grpId="0"/>
      <p:bldP spid="32" grpId="0" animBg="1"/>
      <p:bldP spid="33" grpId="0" animBg="1"/>
      <p:bldP spid="51" grpId="0"/>
      <p:bldP spid="53" grpId="0" animBg="1"/>
      <p:bldP spid="54" grpId="0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Problem of Interest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1145078" cy="4518330"/>
          </a:xfrm>
        </p:spPr>
        <p:txBody>
          <a:bodyPr>
            <a:normAutofit/>
          </a:bodyPr>
          <a:lstStyle/>
          <a:p>
            <a:pPr lvl="1"/>
            <a:endParaRPr lang="en-IN" dirty="0" smtClean="0"/>
          </a:p>
          <a:p>
            <a:endParaRPr lang="en-IN" sz="3400" dirty="0" smtClean="0"/>
          </a:p>
          <a:p>
            <a:r>
              <a:rPr lang="en-IN" sz="3400" dirty="0" smtClean="0"/>
              <a:t>Detection of </a:t>
            </a:r>
            <a:r>
              <a:rPr lang="en-IN" sz="3400" dirty="0" smtClean="0">
                <a:hlinkClick r:id="rId2" action="ppaction://hlinksldjump"/>
              </a:rPr>
              <a:t>Malaria infected RBCs </a:t>
            </a:r>
            <a:r>
              <a:rPr lang="en-IN" sz="3400" dirty="0" smtClean="0"/>
              <a:t>from the segmented slide images of Full blood.</a:t>
            </a:r>
            <a:endParaRPr lang="en-IN" sz="3400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8901" y="1951626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1301" y="2104026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3701" y="2256426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78972" y="2799358"/>
            <a:ext cx="150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</a:p>
          <a:p>
            <a:r>
              <a:rPr lang="en-US" dirty="0" smtClean="0"/>
              <a:t>( 32 x32)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03134" y="4526188"/>
            <a:ext cx="1643074" cy="1643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56325" y="3538068"/>
            <a:ext cx="957949" cy="1000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6"/>
          </p:cNvCxnSpPr>
          <p:nvPr/>
        </p:nvCxnSpPr>
        <p:spPr>
          <a:xfrm>
            <a:off x="4701120" y="4844523"/>
            <a:ext cx="817700" cy="135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77052" y="5114465"/>
            <a:ext cx="1107873" cy="1076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7448" y="48119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V8</a:t>
            </a:r>
          </a:p>
          <a:p>
            <a:r>
              <a:rPr lang="en-US" dirty="0" smtClean="0"/>
              <a:t>(32 X 32)</a:t>
            </a:r>
            <a:endParaRPr lang="en-IN" dirty="0"/>
          </a:p>
        </p:txBody>
      </p:sp>
      <p:sp>
        <p:nvSpPr>
          <p:cNvPr id="17" name="Flowchart: Summing Junction 16"/>
          <p:cNvSpPr/>
          <p:nvPr/>
        </p:nvSpPr>
        <p:spPr>
          <a:xfrm>
            <a:off x="4088472" y="4538199"/>
            <a:ext cx="612648" cy="612648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46208" y="5313268"/>
            <a:ext cx="674680" cy="28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29306" y="4051900"/>
            <a:ext cx="0" cy="401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1120" y="4382407"/>
            <a:ext cx="830207" cy="3563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6325" y="3995267"/>
            <a:ext cx="940897" cy="6314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53172" y="4984407"/>
            <a:ext cx="844050" cy="328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56325" y="5110518"/>
            <a:ext cx="928600" cy="616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73317" y="3286326"/>
            <a:ext cx="867520" cy="30512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PCA Filters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6640837" y="4792470"/>
            <a:ext cx="2141548" cy="1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442434" y="3062695"/>
            <a:ext cx="992083" cy="9507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9442845" y="4268206"/>
            <a:ext cx="991673" cy="9035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9470604" y="3383846"/>
            <a:ext cx="961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V8(1)</a:t>
            </a:r>
          </a:p>
          <a:p>
            <a:r>
              <a:rPr lang="en-US" sz="1100" dirty="0" smtClean="0"/>
              <a:t> ( 32x32)</a:t>
            </a:r>
            <a:endParaRPr lang="en-IN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9486411" y="4589171"/>
            <a:ext cx="927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V8 (2)</a:t>
            </a:r>
          </a:p>
          <a:p>
            <a:r>
              <a:rPr lang="en-US" sz="1100" dirty="0" smtClean="0"/>
              <a:t>( 32x 32)</a:t>
            </a:r>
            <a:endParaRPr lang="en-IN" sz="1100" dirty="0"/>
          </a:p>
        </p:txBody>
      </p:sp>
      <p:sp>
        <p:nvSpPr>
          <p:cNvPr id="32" name="Oval 31"/>
          <p:cNvSpPr/>
          <p:nvPr/>
        </p:nvSpPr>
        <p:spPr>
          <a:xfrm flipH="1">
            <a:off x="9995587" y="5356253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 flipH="1">
            <a:off x="9989102" y="5513295"/>
            <a:ext cx="69297" cy="840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0116607" y="46280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</p:cNvCxnSpPr>
          <p:nvPr/>
        </p:nvCxnSpPr>
        <p:spPr>
          <a:xfrm flipV="1">
            <a:off x="6640837" y="3552238"/>
            <a:ext cx="2493752" cy="1259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</p:cNvCxnSpPr>
          <p:nvPr/>
        </p:nvCxnSpPr>
        <p:spPr>
          <a:xfrm>
            <a:off x="6640837" y="4811940"/>
            <a:ext cx="2430119" cy="1379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3"/>
          </p:cNvCxnSpPr>
          <p:nvPr/>
        </p:nvCxnSpPr>
        <p:spPr>
          <a:xfrm>
            <a:off x="6640837" y="4811940"/>
            <a:ext cx="2971205" cy="6188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982313" y="4702196"/>
            <a:ext cx="16025" cy="593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90325" y="4734007"/>
            <a:ext cx="781549" cy="9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0362" y="233034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of Images V1,V2, …, V8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822881" y="2064132"/>
            <a:ext cx="391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Resultant Matrices after Convolution with V8( 32 x 32 x8)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9396715" y="5872336"/>
            <a:ext cx="991673" cy="9035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9440937" y="6189678"/>
            <a:ext cx="991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V8 (8)</a:t>
            </a:r>
            <a:endParaRPr lang="en-US" sz="1100" dirty="0"/>
          </a:p>
          <a:p>
            <a:r>
              <a:rPr lang="en-US" sz="1100" dirty="0"/>
              <a:t>( 32x </a:t>
            </a:r>
            <a:r>
              <a:rPr lang="en-US" sz="1100" dirty="0" smtClean="0"/>
              <a:t>32</a:t>
            </a:r>
            <a:endParaRPr lang="en-IN" sz="1100" dirty="0"/>
          </a:p>
        </p:txBody>
      </p:sp>
      <p:sp>
        <p:nvSpPr>
          <p:cNvPr id="59" name="Oval 58"/>
          <p:cNvSpPr/>
          <p:nvPr/>
        </p:nvSpPr>
        <p:spPr>
          <a:xfrm flipH="1">
            <a:off x="9993586" y="5703273"/>
            <a:ext cx="45719" cy="733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24" grpId="0" animBg="1"/>
      <p:bldP spid="26" grpId="0" animBg="1"/>
      <p:bldP spid="27" grpId="0" animBg="1"/>
      <p:bldP spid="28" grpId="0"/>
      <p:bldP spid="29" grpId="0"/>
      <p:bldP spid="32" grpId="0" animBg="1"/>
      <p:bldP spid="33" grpId="0" animBg="1"/>
      <p:bldP spid="51" grpId="0"/>
      <p:bldP spid="53" grpId="0" animBg="1"/>
      <p:bldP spid="54" grpId="0"/>
      <p:bldP spid="5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 smtClean="0"/>
              </a:p>
              <a:p>
                <a:r>
                  <a:rPr lang="en-IN" dirty="0" smtClean="0"/>
                  <a:t>The 64 </a:t>
                </a:r>
                <a:r>
                  <a:rPr lang="en-IN" dirty="0"/>
                  <a:t>images have the same size as the original image thus we may view the filter outputs as producing a three-dimensional array 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J</a:t>
                </a:r>
                <a:r>
                  <a:rPr lang="en-IN" dirty="0"/>
                  <a:t>∈</a:t>
                </a:r>
                <a:r>
                  <a:rPr lang="en-IN" dirty="0" smtClean="0"/>
                  <a:t>R</a:t>
                </a:r>
                <a:r>
                  <a:rPr lang="en-IN" sz="2000" i="1" baseline="-25000" dirty="0" smtClean="0"/>
                  <a:t>H</a:t>
                </a:r>
                <a:r>
                  <a:rPr lang="en-IN" sz="2000" baseline="-25000" dirty="0" smtClean="0"/>
                  <a:t>×</a:t>
                </a:r>
                <a:r>
                  <a:rPr lang="en-IN" sz="2000" i="1" baseline="-25000" dirty="0" smtClean="0"/>
                  <a:t>W</a:t>
                </a:r>
                <a:r>
                  <a:rPr lang="en-IN" sz="2000" baseline="-25000" dirty="0" smtClean="0"/>
                  <a:t>×64</a:t>
                </a:r>
                <a:r>
                  <a:rPr lang="en-IN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:r>
                  <a:rPr lang="en-IN" dirty="0" smtClean="0"/>
                  <a:t>where </a:t>
                </a:r>
                <a:r>
                  <a:rPr lang="en-IN" dirty="0"/>
                  <a:t>H×W are the dimensions of the input image after the mean removal </a:t>
                </a:r>
                <a:r>
                  <a:rPr lang="en-IN" dirty="0" smtClean="0"/>
                  <a:t>process(49x784x64).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sz="2000" dirty="0" smtClean="0"/>
                  <a:t>49 – Each Patch (7x7) is made into a column.</a:t>
                </a:r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:r>
                  <a:rPr lang="en-IN" sz="2000" dirty="0" smtClean="0"/>
                  <a:t>784 – 28x28	{ 28 is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𝒄𝒆𝒊𝒍</m:t>
                    </m:r>
                    <m:d>
                      <m:d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:r>
                  <a:rPr lang="en-IN" sz="2000" dirty="0" smtClean="0"/>
                  <a:t>64 – 8 Filters in both stages.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8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dirty="0" smtClean="0"/>
                  <a:t>Binary Hashing</a:t>
                </a:r>
              </a:p>
              <a:p>
                <a:r>
                  <a:rPr lang="en-IN" dirty="0"/>
                  <a:t>These feature vectors are converted into </a:t>
                </a:r>
                <a:r>
                  <a:rPr lang="en-IN" dirty="0" smtClean="0"/>
                  <a:t>decimals by </a:t>
                </a:r>
                <a:r>
                  <a:rPr lang="en-IN" dirty="0"/>
                  <a:t>using a Heaviside </a:t>
                </a:r>
                <a:r>
                  <a:rPr lang="en-IN" dirty="0" smtClean="0"/>
                  <a:t>step like </a:t>
                </a:r>
                <a:r>
                  <a:rPr lang="en-IN" dirty="0"/>
                  <a:t>function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dirty="0" smtClean="0"/>
                  <a:t> and then taking summation: 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{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nary>
                  </m:oMath>
                </a14:m>
                <a:r>
                  <a:rPr lang="en-IN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IN" b="1" dirty="0"/>
                  <a:t>	</a:t>
                </a:r>
                <a:r>
                  <a:rPr lang="en-I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b="1" dirty="0" smtClean="0"/>
                  <a:t> - </a:t>
                </a:r>
                <a:r>
                  <a:rPr lang="en-IN" sz="2400" dirty="0" smtClean="0"/>
                  <a:t>Binarization and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400" dirty="0" smtClean="0"/>
                  <a:t>, no. of filters in 1</a:t>
                </a:r>
                <a:r>
                  <a:rPr lang="en-IN" sz="2400" baseline="30000" dirty="0" smtClean="0"/>
                  <a:t>st</a:t>
                </a:r>
                <a:r>
                  <a:rPr lang="en-IN" sz="2400" dirty="0" smtClean="0"/>
                  <a:t> stage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0" t="-1389" r="-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36337" y="4469525"/>
                <a:ext cx="5306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={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+ … 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337" y="4469525"/>
                <a:ext cx="530637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919882" y="4746744"/>
            <a:ext cx="1094114" cy="10485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062758" y="4961058"/>
            <a:ext cx="1094114" cy="10485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205634" y="5175372"/>
            <a:ext cx="1094114" cy="10485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266209" y="5425103"/>
            <a:ext cx="890663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 </a:t>
            </a:r>
          </a:p>
          <a:p>
            <a:r>
              <a:rPr lang="en-US" sz="1400" dirty="0" smtClean="0"/>
              <a:t>( 32x32)</a:t>
            </a:r>
            <a:endParaRPr lang="en-IN" sz="1400" dirty="0"/>
          </a:p>
        </p:txBody>
      </p:sp>
      <p:sp>
        <p:nvSpPr>
          <p:cNvPr id="13" name="Right Arrow 12"/>
          <p:cNvSpPr/>
          <p:nvPr/>
        </p:nvSpPr>
        <p:spPr>
          <a:xfrm>
            <a:off x="4171364" y="5397308"/>
            <a:ext cx="621982" cy="26113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111701" y="4928473"/>
            <a:ext cx="1774999" cy="1345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366866" y="5373842"/>
            <a:ext cx="109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 ( 32 x 32 )</a:t>
            </a:r>
            <a:endParaRPr lang="en-IN" sz="1400" dirty="0"/>
          </a:p>
        </p:txBody>
      </p:sp>
      <p:sp>
        <p:nvSpPr>
          <p:cNvPr id="16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001" y="2219515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77877" y="2433829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920753" y="2648143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28462" y="3059329"/>
            <a:ext cx="724122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V1</a:t>
            </a:r>
          </a:p>
          <a:p>
            <a:r>
              <a:rPr lang="en-US" sz="1100" dirty="0" smtClean="0"/>
              <a:t>(32x32)</a:t>
            </a:r>
            <a:endParaRPr lang="en-IN" sz="1100" dirty="0"/>
          </a:p>
        </p:txBody>
      </p:sp>
      <p:sp>
        <p:nvSpPr>
          <p:cNvPr id="19" name="Right Arrow 18"/>
          <p:cNvSpPr/>
          <p:nvPr/>
        </p:nvSpPr>
        <p:spPr>
          <a:xfrm>
            <a:off x="2395815" y="2845843"/>
            <a:ext cx="520556" cy="25004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499386" y="2199056"/>
            <a:ext cx="1458689" cy="1543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806484" y="2827040"/>
            <a:ext cx="915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R1</a:t>
            </a:r>
          </a:p>
          <a:p>
            <a:r>
              <a:rPr lang="en-US" sz="1300" dirty="0" smtClean="0"/>
              <a:t>( 32 x 32 )</a:t>
            </a:r>
            <a:endParaRPr lang="en-IN" sz="1300" dirty="0"/>
          </a:p>
        </p:txBody>
      </p:sp>
      <p:sp>
        <p:nvSpPr>
          <p:cNvPr id="22" name="Rectangle 21"/>
          <p:cNvSpPr/>
          <p:nvPr/>
        </p:nvSpPr>
        <p:spPr>
          <a:xfrm>
            <a:off x="6394825" y="2307977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537701" y="2522291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680577" y="2736605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788286" y="3147791"/>
            <a:ext cx="784338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V2</a:t>
            </a:r>
          </a:p>
          <a:p>
            <a:r>
              <a:rPr lang="en-US" sz="1100" dirty="0" smtClean="0"/>
              <a:t>(32x32)</a:t>
            </a:r>
            <a:endParaRPr lang="en-IN" sz="1100" dirty="0"/>
          </a:p>
        </p:txBody>
      </p:sp>
      <p:sp>
        <p:nvSpPr>
          <p:cNvPr id="26" name="Right Arrow 25"/>
          <p:cNvSpPr/>
          <p:nvPr/>
        </p:nvSpPr>
        <p:spPr>
          <a:xfrm>
            <a:off x="8155639" y="2934305"/>
            <a:ext cx="520556" cy="25004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259210" y="2287518"/>
            <a:ext cx="1458689" cy="1543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9566308" y="2915502"/>
            <a:ext cx="915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R2</a:t>
            </a:r>
          </a:p>
          <a:p>
            <a:r>
              <a:rPr lang="en-US" sz="1300" dirty="0" smtClean="0"/>
              <a:t>( 32 x 32 )</a:t>
            </a:r>
            <a:endParaRPr lang="en-IN" sz="1300" dirty="0"/>
          </a:p>
        </p:txBody>
      </p:sp>
      <p:sp>
        <p:nvSpPr>
          <p:cNvPr id="29" name="Rectangle 28"/>
          <p:cNvSpPr/>
          <p:nvPr/>
        </p:nvSpPr>
        <p:spPr>
          <a:xfrm>
            <a:off x="748659" y="4214131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891535" y="4428445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034411" y="4642759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142119" y="5053945"/>
            <a:ext cx="694331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V3</a:t>
            </a:r>
          </a:p>
          <a:p>
            <a:r>
              <a:rPr lang="en-US" sz="1100" dirty="0" smtClean="0"/>
              <a:t>(32x32)</a:t>
            </a:r>
            <a:endParaRPr lang="en-IN" sz="1100" dirty="0"/>
          </a:p>
        </p:txBody>
      </p:sp>
      <p:sp>
        <p:nvSpPr>
          <p:cNvPr id="33" name="Right Arrow 32"/>
          <p:cNvSpPr/>
          <p:nvPr/>
        </p:nvSpPr>
        <p:spPr>
          <a:xfrm>
            <a:off x="2509473" y="4840459"/>
            <a:ext cx="520556" cy="25004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613044" y="4193672"/>
            <a:ext cx="1458689" cy="1543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920142" y="4821656"/>
            <a:ext cx="915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R3</a:t>
            </a:r>
          </a:p>
          <a:p>
            <a:r>
              <a:rPr lang="en-US" sz="1300" dirty="0" smtClean="0"/>
              <a:t>( 32 x 32 )</a:t>
            </a:r>
            <a:endParaRPr lang="en-IN" sz="1300" dirty="0"/>
          </a:p>
        </p:txBody>
      </p:sp>
      <p:sp>
        <p:nvSpPr>
          <p:cNvPr id="36" name="Rectangle 35"/>
          <p:cNvSpPr/>
          <p:nvPr/>
        </p:nvSpPr>
        <p:spPr>
          <a:xfrm>
            <a:off x="6394825" y="4568070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6537701" y="4782384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6680577" y="4996698"/>
            <a:ext cx="915698" cy="1004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788285" y="5407884"/>
            <a:ext cx="665113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V8</a:t>
            </a:r>
          </a:p>
          <a:p>
            <a:r>
              <a:rPr lang="en-US" sz="1100" dirty="0" smtClean="0"/>
              <a:t>(32x32)</a:t>
            </a:r>
            <a:endParaRPr lang="en-IN" sz="1100" dirty="0"/>
          </a:p>
        </p:txBody>
      </p:sp>
      <p:sp>
        <p:nvSpPr>
          <p:cNvPr id="40" name="Right Arrow 39"/>
          <p:cNvSpPr/>
          <p:nvPr/>
        </p:nvSpPr>
        <p:spPr>
          <a:xfrm>
            <a:off x="8155639" y="5194398"/>
            <a:ext cx="520556" cy="25004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9259210" y="4547611"/>
            <a:ext cx="1458689" cy="1543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9566308" y="5175595"/>
            <a:ext cx="915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R8</a:t>
            </a:r>
          </a:p>
          <a:p>
            <a:r>
              <a:rPr lang="en-US" sz="1300" dirty="0" smtClean="0"/>
              <a:t>( 32 x 32 )</a:t>
            </a:r>
            <a:endParaRPr lang="en-IN" sz="1300" dirty="0"/>
          </a:p>
        </p:txBody>
      </p:sp>
      <p:sp>
        <p:nvSpPr>
          <p:cNvPr id="51" name="Rectangle 50"/>
          <p:cNvSpPr/>
          <p:nvPr/>
        </p:nvSpPr>
        <p:spPr>
          <a:xfrm>
            <a:off x="5224555" y="4736560"/>
            <a:ext cx="1082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. . . .</a:t>
            </a:r>
          </a:p>
        </p:txBody>
      </p:sp>
      <p:sp>
        <p:nvSpPr>
          <p:cNvPr id="43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dirty="0" smtClean="0"/>
                  <a:t>Output Layer – Histogram</a:t>
                </a:r>
              </a:p>
              <a:p>
                <a:r>
                  <a:rPr lang="en-US" sz="2800" dirty="0"/>
                  <a:t>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images (Decimal) </a:t>
                </a:r>
                <a:r>
                  <a:rPr lang="en-US" sz="2800" dirty="0"/>
                  <a:t>at the </a:t>
                </a:r>
                <a:r>
                  <a:rPr lang="en-US" sz="2800" dirty="0" smtClean="0"/>
                  <a:t>output </a:t>
                </a:r>
                <a:r>
                  <a:rPr lang="en-US" sz="2800" dirty="0"/>
                  <a:t>is divided into B blocks.</a:t>
                </a:r>
              </a:p>
              <a:p>
                <a:r>
                  <a:rPr lang="en-US" sz="2800" dirty="0"/>
                  <a:t>Compute histogram (with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 smtClean="0"/>
                  <a:t> bins</a:t>
                </a:r>
                <a:r>
                  <a:rPr lang="en-US" sz="2800" dirty="0"/>
                  <a:t>) of decimal values in each block and </a:t>
                </a:r>
                <a:r>
                  <a:rPr lang="en-US" sz="2800" dirty="0" smtClean="0"/>
                  <a:t>concatenate </a:t>
                </a:r>
                <a:r>
                  <a:rPr lang="en-US" sz="2800" dirty="0"/>
                  <a:t>them into a single </a:t>
                </a:r>
                <a:r>
                  <a:rPr lang="en-US" sz="2800" dirty="0" smtClean="0"/>
                  <a:t>vector to form </a:t>
                </a:r>
                <a:r>
                  <a:rPr lang="en-US" sz="2800" i="1" dirty="0" smtClean="0"/>
                  <a:t>f</a:t>
                </a:r>
                <a:r>
                  <a:rPr lang="en-US" sz="2800" i="1" baseline="-25000" dirty="0" smtClean="0"/>
                  <a:t>i</a:t>
                </a:r>
                <a:r>
                  <a:rPr lang="en-US" sz="2800" i="1" dirty="0" smtClean="0"/>
                  <a:t> </a:t>
                </a:r>
                <a:r>
                  <a:rPr lang="en-US" sz="2800" dirty="0" smtClean="0"/>
                  <a:t>.</a:t>
                </a:r>
              </a:p>
              <a:p>
                <a:endParaRPr lang="en-US" sz="2800" b="1" dirty="0"/>
              </a:p>
              <a:p>
                <a:endParaRPr lang="en-US" sz="2800" b="1" dirty="0" smtClean="0"/>
              </a:p>
              <a:p>
                <a:r>
                  <a:rPr lang="en-US" sz="2800" dirty="0"/>
                  <a:t>Thus the feature of  one image from the </a:t>
                </a:r>
                <a:r>
                  <a:rPr lang="en-US" sz="2800" dirty="0" smtClean="0"/>
                  <a:t>data set </a:t>
                </a:r>
                <a:r>
                  <a:rPr lang="en-US" sz="2800" dirty="0"/>
                  <a:t>is obtained. Obtain the feature vectors for all the images </a:t>
                </a:r>
                <a:r>
                  <a:rPr lang="en-US" sz="2800" dirty="0" smtClean="0"/>
                  <a:t>and apply classifier. </a:t>
                </a:r>
                <a:r>
                  <a:rPr lang="en-US" sz="2800" b="1" dirty="0"/>
                  <a:t>	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3886" y="4001294"/>
            <a:ext cx="58007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1663" y="1824609"/>
            <a:ext cx="10972800" cy="438912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Results After Classification</a:t>
            </a:r>
            <a:endParaRPr lang="en-IN" sz="2000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Considering the large dataset used in previous cases, here a small dataset was used as per convenience.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lvl="1"/>
            <a:endParaRPr lang="en-IN" sz="2000" dirty="0" smtClean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1400" b="1" dirty="0" smtClean="0"/>
          </a:p>
          <a:p>
            <a:pPr marL="393192" lvl="1" indent="0">
              <a:buNone/>
            </a:pPr>
            <a:endParaRPr lang="en-IN" sz="20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30983"/>
              </p:ext>
            </p:extLst>
          </p:nvPr>
        </p:nvGraphicFramePr>
        <p:xfrm>
          <a:off x="838200" y="4120693"/>
          <a:ext cx="6264964" cy="1456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6241"/>
                <a:gridCol w="1566241"/>
                <a:gridCol w="1566241"/>
                <a:gridCol w="1566241"/>
              </a:tblGrid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 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Samples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% of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</a:tr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1192</a:t>
                      </a:r>
                      <a:endParaRPr lang="en-IN" dirty="0"/>
                    </a:p>
                  </a:txBody>
                  <a:tcPr/>
                </a:tc>
              </a:tr>
              <a:tr h="4080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55000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95486"/>
              </p:ext>
            </p:extLst>
          </p:nvPr>
        </p:nvGraphicFramePr>
        <p:xfrm>
          <a:off x="7910512" y="4120693"/>
          <a:ext cx="3443288" cy="14689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1644"/>
                <a:gridCol w="1721644"/>
              </a:tblGrid>
              <a:tr h="609060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Confusion Matrix for Testing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99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220</a:t>
                      </a:r>
                      <a:endParaRPr lang="en-IN" dirty="0"/>
                    </a:p>
                  </a:txBody>
                  <a:tcPr/>
                </a:tc>
              </a:tr>
              <a:tr h="4299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53215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PCANet </a:t>
            </a:r>
            <a:r>
              <a:rPr lang="en-IN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3230"/>
                <a:ext cx="10972800" cy="4389120"/>
              </a:xfrm>
            </p:spPr>
            <p:txBody>
              <a:bodyPr/>
              <a:lstStyle/>
              <a:p>
                <a:r>
                  <a:rPr lang="en-IN" sz="3200" b="1" dirty="0" smtClean="0"/>
                  <a:t>Results After Classification </a:t>
                </a:r>
                <a:r>
                  <a:rPr lang="en-IN" sz="3200" dirty="0" smtClean="0"/>
                  <a:t>(Cont.)</a:t>
                </a:r>
                <a:endParaRPr lang="en-US" sz="2200" dirty="0" smtClean="0"/>
              </a:p>
              <a:p>
                <a:pPr lvl="1"/>
                <a:endParaRPr lang="en-IN" sz="2000" dirty="0" smtClean="0"/>
              </a:p>
              <a:p>
                <a:pPr lvl="1"/>
                <a:r>
                  <a:rPr lang="en-IN" sz="2000" dirty="0" smtClean="0"/>
                  <a:t>Statistics</a:t>
                </a:r>
              </a:p>
              <a:p>
                <a:pPr lvl="2"/>
                <a:endParaRPr lang="en-IN" sz="1400" b="1" dirty="0"/>
              </a:p>
              <a:p>
                <a:pPr lvl="2"/>
                <a14:m>
                  <m:oMath xmlns:m="http://schemas.openxmlformats.org/officeDocument/2006/math"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𝑺𝒆𝒏𝒔𝒊𝒕𝒊𝒗𝒊𝒕𝒚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𝑹𝒆𝒄𝒂𝒍𝒍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𝑻𝑷𝑹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  <m:r>
                      <a:rPr lang="en-IN" sz="1400" b="1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r>
                      <a:rPr lang="en-IN" sz="14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𝒑𝒆𝒄𝒊𝒇𝒊𝒄𝒊𝒕𝒚</m:t>
                    </m:r>
                    <m:r>
                      <a:rPr lang="en-IN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1" i="1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𝑻𝒓𝒖𝒆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𝑵𝒆𝒈𝒂𝒕𝒊𝒗𝒆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𝑹𝒂𝒕𝒆</m:t>
                    </m:r>
                    <m:r>
                      <a:rPr lang="en-IN" sz="1400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IN" sz="14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IN" sz="1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</m:oMath>
                </a14:m>
                <a:endParaRPr lang="en-IN" sz="13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3230"/>
                <a:ext cx="10972800" cy="4389120"/>
              </a:xfrm>
              <a:blipFill rotWithShape="0">
                <a:blip r:embed="rId2"/>
                <a:stretch>
                  <a:fillRect l="-1278" t="-2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44609"/>
              </p:ext>
            </p:extLst>
          </p:nvPr>
        </p:nvGraphicFramePr>
        <p:xfrm>
          <a:off x="1823243" y="3721773"/>
          <a:ext cx="8128000" cy="12242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36249">
                <a:tc gridSpan="2">
                  <a:txBody>
                    <a:bodyPr/>
                    <a:lstStyle/>
                    <a:p>
                      <a:pPr algn="ctr" rtl="0"/>
                      <a:r>
                        <a:rPr lang="en-IN" dirty="0" smtClean="0"/>
                        <a:t>Statistics</a:t>
                      </a:r>
                      <a:r>
                        <a:rPr lang="en-IN" baseline="0" dirty="0" smtClean="0"/>
                        <a:t> from Confusion Matrix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926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Sensitivity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Specificity</a:t>
                      </a:r>
                      <a:endParaRPr lang="en-IN" dirty="0"/>
                    </a:p>
                  </a:txBody>
                  <a:tcPr/>
                </a:tc>
              </a:tr>
              <a:tr h="42926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02788"/>
              </p:ext>
            </p:extLst>
          </p:nvPr>
        </p:nvGraphicFramePr>
        <p:xfrm>
          <a:off x="1823243" y="5280670"/>
          <a:ext cx="8128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Overall</a:t>
                      </a:r>
                      <a:r>
                        <a:rPr lang="en-IN" baseline="0" dirty="0" smtClean="0"/>
                        <a:t> 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SVM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96.43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5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Conclusions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68601"/>
              </p:ext>
            </p:extLst>
          </p:nvPr>
        </p:nvGraphicFramePr>
        <p:xfrm>
          <a:off x="1796739" y="2126653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TNR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1D PCA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84.90%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0.79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2D PCA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88.90%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0.86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Stat. Features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98.78%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0.66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96408"/>
              </p:ext>
            </p:extLst>
          </p:nvPr>
        </p:nvGraphicFramePr>
        <p:xfrm>
          <a:off x="1796739" y="4612342"/>
          <a:ext cx="8128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TNR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PCANet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96.43%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0.81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88973" y="2504662"/>
            <a:ext cx="6016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 smtClean="0">
                <a:solidFill>
                  <a:schemeClr val="accent1"/>
                </a:solidFill>
              </a:rPr>
              <a:t>Questions?</a:t>
            </a:r>
            <a:endParaRPr lang="en-IN" sz="1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88973" y="2504662"/>
            <a:ext cx="6016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 smtClean="0">
                <a:solidFill>
                  <a:schemeClr val="accent1"/>
                </a:solidFill>
              </a:rPr>
              <a:t>Thank You</a:t>
            </a:r>
            <a:endParaRPr lang="en-IN" sz="1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352" y="693784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351" y="1924715"/>
            <a:ext cx="10081866" cy="443163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Medical image analysis and classification has great significance in the field of medicine.</a:t>
            </a:r>
          </a:p>
          <a:p>
            <a:endParaRPr lang="en-US" dirty="0" smtClean="0"/>
          </a:p>
          <a:p>
            <a:r>
              <a:rPr lang="en-US" dirty="0" smtClean="0"/>
              <a:t>The accurate interpretation and analysis of medical images are time consuming because there is much detail in such images.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 smtClean="0"/>
              <a:t>Malaria Plasmodium Falciparum Infected Cells</a:t>
            </a:r>
            <a:endParaRPr lang="en-IN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78" y="1743905"/>
            <a:ext cx="6858000" cy="4572000"/>
          </a:xfrm>
          <a:prstGeom prst="rect">
            <a:avLst/>
          </a:prstGeom>
        </p:spPr>
      </p:pic>
      <p:sp>
        <p:nvSpPr>
          <p:cNvPr id="12" name="Right Arrow 11">
            <a:hlinkClick r:id="rId3" action="ppaction://hlinksldjump"/>
          </p:cNvPr>
          <p:cNvSpPr/>
          <p:nvPr/>
        </p:nvSpPr>
        <p:spPr>
          <a:xfrm rot="10800000">
            <a:off x="9939130" y="4876800"/>
            <a:ext cx="768627" cy="6228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3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1D PCA   </a:t>
            </a:r>
            <a:r>
              <a:rPr lang="en-IN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5788" y="1885951"/>
                <a:ext cx="10996612" cy="4470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Computation Eigen images</a:t>
                </a:r>
                <a:r>
                  <a:rPr lang="en-US" dirty="0"/>
                  <a:t> </a:t>
                </a:r>
                <a:r>
                  <a:rPr lang="en-US" dirty="0" smtClean="0"/>
                  <a:t>(cont.)</a:t>
                </a:r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93192" lvl="1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6. </a:t>
                </a:r>
                <a:r>
                  <a:rPr lang="en-US" dirty="0" smtClean="0"/>
                  <a:t>Compute the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=&gt;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marL="393192" lvl="1" indent="0">
                  <a:buNone/>
                </a:pPr>
                <a:r>
                  <a:rPr lang="en-IN" dirty="0" smtClean="0"/>
                  <a:t>		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 smtClean="0"/>
                  <a:t> is  very large, then we can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pPr marL="393192" lvl="1" indent="0">
                  <a:buNone/>
                </a:pPr>
                <a:r>
                  <a:rPr lang="en-IN" dirty="0" smtClean="0"/>
                  <a:t>	Compute </a:t>
                </a:r>
                <a:r>
                  <a:rPr lang="en-US" dirty="0"/>
                  <a:t>eigenvectors </a:t>
                </a:r>
                <a:r>
                  <a:rPr lang="en-US" i="1" dirty="0"/>
                  <a:t>v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pPr marL="393192" lvl="1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393192" lvl="1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What is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dirty="0" smtClean="0"/>
                  <a:t> ?</a:t>
                </a:r>
              </a:p>
              <a:p>
                <a:pPr marL="393192" lvl="1" indent="0">
                  <a:buNone/>
                </a:pPr>
                <a:r>
                  <a:rPr lang="en-IN" dirty="0"/>
                  <a:t>	 </a:t>
                </a:r>
                <a:r>
                  <a:rPr lang="en-IN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dirty="0" smtClean="0"/>
                  <a:t>  =&gt;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dirty="0" smtClean="0"/>
                  <a:t> 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393192" lvl="1" indent="0">
                  <a:buNone/>
                </a:pPr>
                <a:r>
                  <a:rPr lang="en-IN" dirty="0"/>
                  <a:t>	</a:t>
                </a:r>
                <a:endParaRPr lang="en-IN" dirty="0" smtClean="0"/>
              </a:p>
              <a:p>
                <a:pPr marL="393192" lvl="1" indent="0">
                  <a:buNone/>
                </a:pPr>
                <a:r>
                  <a:rPr lang="en-IN" dirty="0" smtClean="0"/>
                  <a:t>Thus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have same eigen values and eigenvectors are related as follows:</a:t>
                </a: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393192" lvl="1" indent="0">
                  <a:buNone/>
                </a:pPr>
                <a:endParaRPr lang="en-IN" dirty="0" smtClean="0"/>
              </a:p>
              <a:p>
                <a:pPr marL="393192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788" y="1885951"/>
                <a:ext cx="10996612" cy="4470400"/>
              </a:xfrm>
              <a:blipFill rotWithShape="0">
                <a:blip r:embed="rId2"/>
                <a:stretch>
                  <a:fillRect l="-665" t="-1226" b="-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Method </a:t>
            </a:r>
            <a:r>
              <a:rPr lang="en-US" sz="5400" b="1" dirty="0"/>
              <a:t>of </a:t>
            </a:r>
            <a:r>
              <a:rPr lang="en-US" sz="5400" b="1" dirty="0" smtClean="0"/>
              <a:t>Classification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9794"/>
            <a:ext cx="11163300" cy="4436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1. Support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Vector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Machine (SVM)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A </a:t>
            </a:r>
            <a:r>
              <a:rPr lang="en-US" altLang="zh-CN" dirty="0"/>
              <a:t>classifier derived from statistical learning theory by </a:t>
            </a:r>
            <a:r>
              <a:rPr lang="en-IN" dirty="0" smtClean="0"/>
              <a:t>Vladimir </a:t>
            </a:r>
            <a:r>
              <a:rPr lang="en-US" altLang="zh-CN" dirty="0" smtClean="0"/>
              <a:t>N. </a:t>
            </a:r>
            <a:r>
              <a:rPr lang="en-US" altLang="zh-CN" dirty="0" err="1" smtClean="0"/>
              <a:t>Vapnik</a:t>
            </a:r>
            <a:r>
              <a:rPr lang="en-US" altLang="zh-CN" dirty="0" smtClean="0"/>
              <a:t>, Isabel M. </a:t>
            </a:r>
            <a:r>
              <a:rPr lang="en-US" altLang="zh-CN" dirty="0" err="1" smtClean="0"/>
              <a:t>Guyon</a:t>
            </a:r>
            <a:r>
              <a:rPr lang="en-US" altLang="zh-CN" dirty="0" smtClean="0"/>
              <a:t> and Bernhard E. </a:t>
            </a:r>
            <a:r>
              <a:rPr lang="en-US" altLang="zh-CN" dirty="0" err="1" smtClean="0"/>
              <a:t>Boser</a:t>
            </a:r>
            <a:r>
              <a:rPr lang="en-US" altLang="zh-CN" dirty="0" smtClean="0"/>
              <a:t> in 1992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Currently</a:t>
            </a:r>
            <a:r>
              <a:rPr lang="en-US" altLang="zh-CN" dirty="0"/>
              <a:t>, SVM is widely used in object detection &amp; recognition, content-based image retrieval, text recognition, biometrics, speech recognition, etc</a:t>
            </a:r>
            <a:r>
              <a:rPr lang="en-US" altLang="zh-CN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The goal of SVM is to find the optimal separating </a:t>
            </a:r>
            <a:r>
              <a:rPr lang="en-US" altLang="zh-CN" dirty="0" smtClean="0">
                <a:solidFill>
                  <a:schemeClr val="accent2"/>
                </a:solidFill>
              </a:rPr>
              <a:t>hyperplane</a:t>
            </a:r>
            <a:r>
              <a:rPr lang="en-US" altLang="zh-CN" dirty="0" smtClean="0"/>
              <a:t> which maximizes the margin of training data.</a:t>
            </a:r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951" y="397602"/>
            <a:ext cx="109728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Support Vector Machine (SVM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)   (Cont.)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17489" y="2648295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kumimoji="0" lang="en-US" altLang="zh-CN" sz="2000" dirty="0">
                <a:ea typeface="SimSun" panose="02010600030101010101" pitchFamily="2" charset="-122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kumimoji="0" lang="en-US" altLang="zh-CN" sz="2000" dirty="0">
                <a:ea typeface="SimSun" panose="02010600030101010101" pitchFamily="2" charset="-122"/>
              </a:rPr>
              <a:t>denotes -1</a:t>
            </a:r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 rot="4777107">
            <a:off x="701058" y="2822780"/>
            <a:ext cx="74985" cy="77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Oval 14"/>
          <p:cNvSpPr>
            <a:spLocks noChangeAspect="1" noChangeArrowheads="1"/>
          </p:cNvSpPr>
          <p:nvPr/>
        </p:nvSpPr>
        <p:spPr bwMode="auto">
          <a:xfrm rot="5895381">
            <a:off x="697890" y="3276287"/>
            <a:ext cx="83185" cy="883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22"/>
          <p:cNvSpPr>
            <a:spLocks noChangeAspect="1" noChangeArrowheads="1"/>
          </p:cNvSpPr>
          <p:nvPr/>
        </p:nvSpPr>
        <p:spPr bwMode="auto">
          <a:xfrm>
            <a:off x="3794125" y="3669316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Oval 25"/>
          <p:cNvSpPr>
            <a:spLocks noChangeAspect="1" noChangeArrowheads="1"/>
          </p:cNvSpPr>
          <p:nvPr/>
        </p:nvSpPr>
        <p:spPr bwMode="auto">
          <a:xfrm rot="20481726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Oval 26"/>
          <p:cNvSpPr>
            <a:spLocks noChangeAspect="1" noChangeArrowheads="1"/>
          </p:cNvSpPr>
          <p:nvPr/>
        </p:nvSpPr>
        <p:spPr bwMode="auto">
          <a:xfrm rot="20481726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" name="Oval 27"/>
          <p:cNvSpPr>
            <a:spLocks noChangeAspect="1" noChangeArrowheads="1"/>
          </p:cNvSpPr>
          <p:nvPr/>
        </p:nvSpPr>
        <p:spPr bwMode="auto">
          <a:xfrm rot="20481726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Oval 28"/>
          <p:cNvSpPr>
            <a:spLocks noChangeAspect="1" noChangeArrowheads="1"/>
          </p:cNvSpPr>
          <p:nvPr/>
        </p:nvSpPr>
        <p:spPr bwMode="auto">
          <a:xfrm rot="20481726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" name="Oval 29"/>
          <p:cNvSpPr>
            <a:spLocks noChangeAspect="1" noChangeArrowheads="1"/>
          </p:cNvSpPr>
          <p:nvPr/>
        </p:nvSpPr>
        <p:spPr bwMode="auto">
          <a:xfrm rot="20481726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" name="Oval 30"/>
          <p:cNvSpPr>
            <a:spLocks noChangeAspect="1" noChangeArrowheads="1"/>
          </p:cNvSpPr>
          <p:nvPr/>
        </p:nvSpPr>
        <p:spPr bwMode="auto">
          <a:xfrm rot="20481726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" name="Oval 31"/>
          <p:cNvSpPr>
            <a:spLocks noChangeAspect="1" noChangeArrowheads="1"/>
          </p:cNvSpPr>
          <p:nvPr/>
        </p:nvSpPr>
        <p:spPr bwMode="auto">
          <a:xfrm rot="20481726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Text Box 52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kumimoji="0" lang="zh-CN" altLang="en-US" sz="2000">
              <a:ea typeface="SimSun" panose="02010600030101010101" pitchFamily="2" charset="-12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101975" y="1683026"/>
            <a:ext cx="2187389" cy="3727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68415" y="2209800"/>
            <a:ext cx="3079936" cy="2489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19884" y="1948070"/>
            <a:ext cx="2767047" cy="330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8"/>
          <p:cNvSpPr>
            <a:spLocks noChangeAspect="1" noChangeArrowheads="1"/>
          </p:cNvSpPr>
          <p:nvPr/>
        </p:nvSpPr>
        <p:spPr bwMode="auto">
          <a:xfrm rot="5895381">
            <a:off x="5197890" y="2551839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" name="Oval 45"/>
          <p:cNvSpPr>
            <a:spLocks noChangeAspect="1" noChangeArrowheads="1"/>
          </p:cNvSpPr>
          <p:nvPr/>
        </p:nvSpPr>
        <p:spPr bwMode="auto">
          <a:xfrm rot="4777107">
            <a:off x="5039429" y="2327864"/>
            <a:ext cx="58738" cy="539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 animBg="1"/>
      <p:bldP spid="92" grpId="0" animBg="1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951" y="397602"/>
            <a:ext cx="109728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Support Vector Machine (SVM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)   (Cont.)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17489" y="2648295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kumimoji="0" lang="en-US" altLang="zh-CN" sz="2000" dirty="0">
                <a:ea typeface="SimSun" panose="02010600030101010101" pitchFamily="2" charset="-122"/>
              </a:rPr>
              <a:t>denotes +1</a:t>
            </a: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kumimoji="0" lang="en-US" altLang="zh-CN" sz="2000" dirty="0">
                <a:ea typeface="SimSun" panose="02010600030101010101" pitchFamily="2" charset="-122"/>
              </a:rPr>
              <a:t>denotes -1</a:t>
            </a:r>
          </a:p>
        </p:txBody>
      </p:sp>
      <p:sp>
        <p:nvSpPr>
          <p:cNvPr id="51" name="Oval 13"/>
          <p:cNvSpPr>
            <a:spLocks noChangeAspect="1" noChangeArrowheads="1"/>
          </p:cNvSpPr>
          <p:nvPr/>
        </p:nvSpPr>
        <p:spPr bwMode="auto">
          <a:xfrm rot="4777107">
            <a:off x="701058" y="2822780"/>
            <a:ext cx="74985" cy="770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Oval 14"/>
          <p:cNvSpPr>
            <a:spLocks noChangeAspect="1" noChangeArrowheads="1"/>
          </p:cNvSpPr>
          <p:nvPr/>
        </p:nvSpPr>
        <p:spPr bwMode="auto">
          <a:xfrm rot="5895381">
            <a:off x="697890" y="3276287"/>
            <a:ext cx="83185" cy="883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22"/>
          <p:cNvSpPr>
            <a:spLocks noChangeAspect="1" noChangeArrowheads="1"/>
          </p:cNvSpPr>
          <p:nvPr/>
        </p:nvSpPr>
        <p:spPr bwMode="auto">
          <a:xfrm>
            <a:off x="3794125" y="3669316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Oval 25"/>
          <p:cNvSpPr>
            <a:spLocks noChangeAspect="1" noChangeArrowheads="1"/>
          </p:cNvSpPr>
          <p:nvPr/>
        </p:nvSpPr>
        <p:spPr bwMode="auto">
          <a:xfrm rot="20481726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Oval 26"/>
          <p:cNvSpPr>
            <a:spLocks noChangeAspect="1" noChangeArrowheads="1"/>
          </p:cNvSpPr>
          <p:nvPr/>
        </p:nvSpPr>
        <p:spPr bwMode="auto">
          <a:xfrm rot="20481726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" name="Oval 27"/>
          <p:cNvSpPr>
            <a:spLocks noChangeAspect="1" noChangeArrowheads="1"/>
          </p:cNvSpPr>
          <p:nvPr/>
        </p:nvSpPr>
        <p:spPr bwMode="auto">
          <a:xfrm rot="20481726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Oval 28"/>
          <p:cNvSpPr>
            <a:spLocks noChangeAspect="1" noChangeArrowheads="1"/>
          </p:cNvSpPr>
          <p:nvPr/>
        </p:nvSpPr>
        <p:spPr bwMode="auto">
          <a:xfrm rot="20481726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" name="Oval 29"/>
          <p:cNvSpPr>
            <a:spLocks noChangeAspect="1" noChangeArrowheads="1"/>
          </p:cNvSpPr>
          <p:nvPr/>
        </p:nvSpPr>
        <p:spPr bwMode="auto">
          <a:xfrm rot="20481726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" name="Oval 30"/>
          <p:cNvSpPr>
            <a:spLocks noChangeAspect="1" noChangeArrowheads="1"/>
          </p:cNvSpPr>
          <p:nvPr/>
        </p:nvSpPr>
        <p:spPr bwMode="auto">
          <a:xfrm rot="20481726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" name="Oval 31"/>
          <p:cNvSpPr>
            <a:spLocks noChangeAspect="1" noChangeArrowheads="1"/>
          </p:cNvSpPr>
          <p:nvPr/>
        </p:nvSpPr>
        <p:spPr bwMode="auto">
          <a:xfrm rot="20481726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Text Box 52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kumimoji="0" lang="zh-CN" altLang="en-US" sz="2000">
              <a:ea typeface="SimSun" panose="02010600030101010101" pitchFamily="2" charset="-122"/>
            </a:endParaRPr>
          </a:p>
        </p:txBody>
      </p: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6508751" y="2655112"/>
            <a:ext cx="560387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altLang="zh-CN" sz="2400" dirty="0">
                <a:ea typeface="SimSun" panose="02010600030101010101" pitchFamily="2" charset="-122"/>
              </a:rPr>
              <a:t>The </a:t>
            </a:r>
            <a:r>
              <a:rPr kumimoji="0" lang="en-US" altLang="zh-CN" sz="2400" dirty="0">
                <a:solidFill>
                  <a:schemeClr val="accent2"/>
                </a:solidFill>
                <a:ea typeface="SimSun" panose="02010600030101010101" pitchFamily="2" charset="-122"/>
              </a:rPr>
              <a:t>maximum margin linear classifier</a:t>
            </a:r>
            <a:r>
              <a:rPr kumimoji="0" lang="en-US" altLang="zh-CN" sz="2400" dirty="0">
                <a:ea typeface="SimSun" panose="02010600030101010101" pitchFamily="2" charset="-122"/>
              </a:rPr>
              <a:t> is the linear classifier with the maximum margin.</a:t>
            </a: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en-US" altLang="zh-CN" sz="2400" dirty="0">
                <a:ea typeface="SimSun" panose="02010600030101010101" pitchFamily="2" charset="-122"/>
              </a:rPr>
              <a:t>This is the simplest kind of SVM (Called an LSVM)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819884" y="1948070"/>
            <a:ext cx="2767047" cy="330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8"/>
          <p:cNvSpPr>
            <a:spLocks noChangeAspect="1" noChangeArrowheads="1"/>
          </p:cNvSpPr>
          <p:nvPr/>
        </p:nvSpPr>
        <p:spPr bwMode="auto">
          <a:xfrm rot="5895381">
            <a:off x="5197890" y="2551839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" name="Oval 45"/>
          <p:cNvSpPr>
            <a:spLocks noChangeAspect="1" noChangeArrowheads="1"/>
          </p:cNvSpPr>
          <p:nvPr/>
        </p:nvSpPr>
        <p:spPr bwMode="auto">
          <a:xfrm rot="4777107">
            <a:off x="5039429" y="2327864"/>
            <a:ext cx="58738" cy="539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9928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Support Vector Machine (SVM)   (Cont.)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1200" y="15422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Summary</a:t>
            </a:r>
          </a:p>
          <a:p>
            <a:pPr lvl="1"/>
            <a:endParaRPr lang="en-US" altLang="zh-CN" dirty="0" smtClean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latin typeface="Tahoma" panose="020B0604030504040204" pitchFamily="34" charset="0"/>
                <a:ea typeface="SimSun" panose="02010600030101010101" pitchFamily="2" charset="-122"/>
              </a:rPr>
              <a:t>Maximize 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the margin between positive and negative </a:t>
            </a:r>
            <a:r>
              <a:rPr lang="en-US" altLang="zh-CN" dirty="0" smtClean="0">
                <a:latin typeface="Tahoma" panose="020B0604030504040204" pitchFamily="34" charset="0"/>
                <a:ea typeface="SimSun" panose="02010600030101010101" pitchFamily="2" charset="-122"/>
              </a:rPr>
              <a:t>samples.</a:t>
            </a:r>
          </a:p>
          <a:p>
            <a:pPr lvl="1"/>
            <a:endParaRPr lang="en-US" altLang="zh-TW" dirty="0" smtClean="0">
              <a:latin typeface="Tahoma" panose="020B0604030504040204" pitchFamily="34" charset="0"/>
            </a:endParaRPr>
          </a:p>
          <a:p>
            <a:pPr lvl="1"/>
            <a:r>
              <a:rPr lang="en-US" altLang="zh-TW" dirty="0" smtClean="0">
                <a:latin typeface="Tahoma" panose="020B0604030504040204" pitchFamily="34" charset="0"/>
              </a:rPr>
              <a:t>Non-linear Classification possible by mapping data into another space that can be separated linearly.</a:t>
            </a:r>
          </a:p>
          <a:p>
            <a:pPr lvl="1"/>
            <a:endParaRPr lang="en-US" altLang="zh-CN" dirty="0" smtClean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latin typeface="Tahoma" panose="020B0604030504040204" pitchFamily="34" charset="0"/>
                <a:ea typeface="SimSun" panose="02010600030101010101" pitchFamily="2" charset="-122"/>
              </a:rPr>
              <a:t>The 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support vectors contribute to the </a:t>
            </a:r>
            <a:r>
              <a:rPr lang="en-US" altLang="zh-CN" dirty="0" smtClean="0">
                <a:latin typeface="Tahoma" panose="020B0604030504040204" pitchFamily="34" charset="0"/>
                <a:ea typeface="SimSun" panose="02010600030101010101" pitchFamily="2" charset="-122"/>
              </a:rPr>
              <a:t>solution.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lvl="1"/>
            <a:endParaRPr lang="en-US" altLang="zh-CN" dirty="0" smtClean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latin typeface="Tahoma" panose="020B0604030504040204" pitchFamily="34" charset="0"/>
                <a:ea typeface="SimSun" panose="02010600030101010101" pitchFamily="2" charset="-122"/>
              </a:rPr>
              <a:t>Kernels 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map examples into a new, usually non-linear </a:t>
            </a:r>
            <a:r>
              <a:rPr lang="en-US" altLang="zh-CN" dirty="0" smtClean="0">
                <a:latin typeface="Tahoma" panose="020B0604030504040204" pitchFamily="34" charset="0"/>
                <a:ea typeface="SimSun" panose="02010600030101010101" pitchFamily="2" charset="-122"/>
              </a:rPr>
              <a:t>space.</a:t>
            </a: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endParaRPr lang="en-US" altLang="zh-CN" dirty="0" smtClean="0"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711200" y="6356351"/>
            <a:ext cx="73152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</a:rPr>
              <a:t>Dept. of Earth and Space Sciences, Indian Institute of Space Science and Technology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62738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2618</Words>
  <Application>Microsoft Office PowerPoint</Application>
  <PresentationFormat>Widescreen</PresentationFormat>
  <Paragraphs>543</Paragraphs>
  <Slides>51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SimSun</vt:lpstr>
      <vt:lpstr>SimSun</vt:lpstr>
      <vt:lpstr>Arial</vt:lpstr>
      <vt:lpstr>Calibri</vt:lpstr>
      <vt:lpstr>Calibri Light</vt:lpstr>
      <vt:lpstr>Cambria Math</vt:lpstr>
      <vt:lpstr>新細明體</vt:lpstr>
      <vt:lpstr>Tahoma</vt:lpstr>
      <vt:lpstr>Wingdings 2</vt:lpstr>
      <vt:lpstr>Office Theme</vt:lpstr>
      <vt:lpstr>Classification of Infected RBCs</vt:lpstr>
      <vt:lpstr>Overview</vt:lpstr>
      <vt:lpstr>Classification</vt:lpstr>
      <vt:lpstr>Problem of Interest</vt:lpstr>
      <vt:lpstr>Introduction</vt:lpstr>
      <vt:lpstr>Method of Classification</vt:lpstr>
      <vt:lpstr>Support Vector Machine (SVM)   (Cont.)</vt:lpstr>
      <vt:lpstr>Support Vector Machine (SVM)   (Cont.)</vt:lpstr>
      <vt:lpstr>Support Vector Machine (SVM)   (Cont.)</vt:lpstr>
      <vt:lpstr>Feature Extraction</vt:lpstr>
      <vt:lpstr>Feature Extraction (Cont.)</vt:lpstr>
      <vt:lpstr>Principal Component Analysis (PCA)</vt:lpstr>
      <vt:lpstr>PCA (Cont.)</vt:lpstr>
      <vt:lpstr>1D PCA</vt:lpstr>
      <vt:lpstr>1D PCA   (Cont.)</vt:lpstr>
      <vt:lpstr>1D PCA   (Cont.)</vt:lpstr>
      <vt:lpstr>1D PCA   (Cont.)</vt:lpstr>
      <vt:lpstr>1D PCA   (Cont.)</vt:lpstr>
      <vt:lpstr>1D PCA   (Cont.)</vt:lpstr>
      <vt:lpstr>2D PCA</vt:lpstr>
      <vt:lpstr>2D PCA   (Cont.)</vt:lpstr>
      <vt:lpstr>2D PCA   (Cont.)</vt:lpstr>
      <vt:lpstr>2D PCA   (Cont.)</vt:lpstr>
      <vt:lpstr>2D PCA   (Cont.)</vt:lpstr>
      <vt:lpstr>Classification using Features</vt:lpstr>
      <vt:lpstr>Classification using Features</vt:lpstr>
      <vt:lpstr>Feature Extraction (Cont.)</vt:lpstr>
      <vt:lpstr>PCANet</vt:lpstr>
      <vt:lpstr>PCANet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PCANet (Cont.)</vt:lpstr>
      <vt:lpstr>Conclusions</vt:lpstr>
      <vt:lpstr>PowerPoint Presentation</vt:lpstr>
      <vt:lpstr>PowerPoint Presentation</vt:lpstr>
      <vt:lpstr>PowerPoint Presentation</vt:lpstr>
      <vt:lpstr>1D PCA  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2016-07-03T15:54:11Z</dcterms:created>
  <dcterms:modified xsi:type="dcterms:W3CDTF">2016-11-09T03:57:23Z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