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9" r:id="rId2"/>
    <p:sldId id="265" r:id="rId3"/>
    <p:sldId id="266" r:id="rId4"/>
    <p:sldId id="268" r:id="rId5"/>
    <p:sldId id="269" r:id="rId6"/>
    <p:sldId id="267" r:id="rId7"/>
    <p:sldId id="27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9999"/>
    <a:srgbClr val="99FF66"/>
    <a:srgbClr val="292929"/>
    <a:srgbClr val="FFFF99"/>
    <a:srgbClr val="990000"/>
    <a:srgbClr val="96969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‹Nº›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30865052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‹Nº›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150226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‹Nº›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418155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‹Nº›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350343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‹Nº›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1523994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‹Nº›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36024447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‹Nº›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229427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‹Nº›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3957782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‹Nº›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286614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‹Nº›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405395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‹Nº›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143137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‹Nº›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396386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‹Nº›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66345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‹Nº›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37562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‹Nº›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1538959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vanilla-js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228600" y="6248400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1200" dirty="0">
                <a:solidFill>
                  <a:srgbClr val="DDDDDD"/>
                </a:solidFill>
                <a:latin typeface="Swis721 Ex BT" pitchFamily="34" charset="0"/>
              </a:rPr>
              <a:t>Máster SIG – 2019/2020</a:t>
            </a:r>
            <a:endParaRPr lang="fr-FR" altLang="ca-ES" sz="1200" dirty="0">
              <a:solidFill>
                <a:srgbClr val="DDDDDD"/>
              </a:solidFill>
              <a:latin typeface="Swis721 Ex BT" pitchFamily="34" charset="0"/>
            </a:endParaRPr>
          </a:p>
        </p:txBody>
      </p:sp>
      <p:sp>
        <p:nvSpPr>
          <p:cNvPr id="2051" name="Line 6"/>
          <p:cNvSpPr>
            <a:spLocks noChangeShapeType="1"/>
          </p:cNvSpPr>
          <p:nvPr/>
        </p:nvSpPr>
        <p:spPr bwMode="auto">
          <a:xfrm>
            <a:off x="755650" y="4910138"/>
            <a:ext cx="7639050" cy="4762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a-ES"/>
          </a:p>
        </p:txBody>
      </p:sp>
      <p:sp>
        <p:nvSpPr>
          <p:cNvPr id="2052" name="Text Box 10"/>
          <p:cNvSpPr txBox="1">
            <a:spLocks noChangeArrowheads="1"/>
          </p:cNvSpPr>
          <p:nvPr/>
        </p:nvSpPr>
        <p:spPr bwMode="auto">
          <a:xfrm>
            <a:off x="611188" y="962025"/>
            <a:ext cx="8064500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s-ES" sz="2400" dirty="0">
                <a:solidFill>
                  <a:srgbClr val="DDDDDD"/>
                </a:solidFill>
                <a:latin typeface="Swis721 Ex BT" pitchFamily="34" charset="0"/>
              </a:rPr>
              <a:t>MÁSTER EN SISTEMAS DE INFORMACIÓN GEOGRÁFICA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ca-ES" sz="900" dirty="0">
              <a:solidFill>
                <a:srgbClr val="FFFF99"/>
              </a:solidFill>
              <a:latin typeface="Swis721 Ex BT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ca-ES" sz="900" dirty="0">
              <a:solidFill>
                <a:srgbClr val="FFFF99"/>
              </a:solidFill>
              <a:latin typeface="Swis721 Ex BT" pitchFamily="34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ca-ES" sz="2400" dirty="0">
                <a:solidFill>
                  <a:srgbClr val="FFFF99"/>
                </a:solidFill>
                <a:latin typeface="Swis721 Ex BT" pitchFamily="34" charset="0"/>
              </a:rPr>
              <a:t>M2 – </a:t>
            </a:r>
            <a:r>
              <a:rPr lang="es-ES" altLang="es-ES" sz="2400" dirty="0">
                <a:solidFill>
                  <a:srgbClr val="FFFF99"/>
                </a:solidFill>
                <a:latin typeface="Swis721 Ex BT" pitchFamily="34" charset="0"/>
              </a:rPr>
              <a:t>MAPAS Y OPENDATA: PROGRAMACIÓN WEB-SIG, ORGANIZACIÓN Y ANÁLISIS DE GEODATOS</a:t>
            </a:r>
            <a:endParaRPr lang="ca-ES" altLang="es-ES" sz="2400" dirty="0">
              <a:solidFill>
                <a:srgbClr val="FFFF99"/>
              </a:solidFill>
              <a:latin typeface="Swis721 Ex BT" pitchFamily="34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s-ES" altLang="ca-ES" sz="1600" i="1" dirty="0">
              <a:solidFill>
                <a:srgbClr val="DDDDDD"/>
              </a:solidFill>
              <a:latin typeface="Swis721 Ex BT" pitchFamily="34" charset="0"/>
            </a:endParaRPr>
          </a:p>
        </p:txBody>
      </p:sp>
      <p:sp>
        <p:nvSpPr>
          <p:cNvPr id="2053" name="1 Rectángulo"/>
          <p:cNvSpPr>
            <a:spLocks noChangeArrowheads="1"/>
          </p:cNvSpPr>
          <p:nvPr/>
        </p:nvSpPr>
        <p:spPr bwMode="auto">
          <a:xfrm>
            <a:off x="708025" y="3933825"/>
            <a:ext cx="7734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s-ES" altLang="es-ES" sz="2400" dirty="0">
                <a:solidFill>
                  <a:srgbClr val="DDDDDD"/>
                </a:solidFill>
                <a:latin typeface="Swis721 Ex BT" pitchFamily="34" charset="0"/>
              </a:rPr>
              <a:t>Herramientas , Librerías y </a:t>
            </a:r>
            <a:r>
              <a:rPr lang="es-ES" altLang="es-ES" sz="2400" dirty="0" err="1">
                <a:solidFill>
                  <a:srgbClr val="DDDDDD"/>
                </a:solidFill>
                <a:latin typeface="Swis721 Ex BT" pitchFamily="34" charset="0"/>
              </a:rPr>
              <a:t>Javascript</a:t>
            </a:r>
            <a:endParaRPr lang="ca-ES" altLang="es-ES" sz="2400" dirty="0">
              <a:solidFill>
                <a:srgbClr val="DDDDDD"/>
              </a:solidFill>
              <a:latin typeface="Swis721 Ex BT" pitchFamily="34" charset="0"/>
            </a:endParaRP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2D970F31-BB84-4431-B792-FE62ED355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511970"/>
            <a:ext cx="280987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23528" y="404664"/>
            <a:ext cx="6310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2000" dirty="0">
                <a:solidFill>
                  <a:srgbClr val="FFFF99"/>
                </a:solidFill>
                <a:latin typeface="Swis721 Ex BT" pitchFamily="34" charset="0"/>
              </a:rPr>
              <a:t>Porque hemos seleccionado estas herramientas</a:t>
            </a:r>
          </a:p>
        </p:txBody>
      </p:sp>
      <p:pic>
        <p:nvPicPr>
          <p:cNvPr id="1026" name="Picture 2" descr="Resultat d'imatges per a &quot;vscode&quot;&quot;">
            <a:extLst>
              <a:ext uri="{FF2B5EF4-FFF2-40B4-BE49-F238E27FC236}">
                <a16:creationId xmlns:a16="http://schemas.microsoft.com/office/drawing/2014/main" id="{297036AD-0DFD-4A14-93BA-FE4581BF3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92589"/>
            <a:ext cx="1296144" cy="129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1C4F9A6-BC4D-4EC1-AAA0-7B247637B8A4}"/>
              </a:ext>
            </a:extLst>
          </p:cNvPr>
          <p:cNvSpPr txBox="1"/>
          <p:nvPr/>
        </p:nvSpPr>
        <p:spPr>
          <a:xfrm>
            <a:off x="3707904" y="1484784"/>
            <a:ext cx="41408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Visual Studio </a:t>
            </a:r>
            <a:r>
              <a:rPr lang="es-ES" dirty="0" err="1"/>
              <a:t>Code</a:t>
            </a:r>
            <a:r>
              <a:rPr lang="es-ES" dirty="0"/>
              <a:t>.</a:t>
            </a:r>
          </a:p>
          <a:p>
            <a:r>
              <a:rPr lang="es-ES" dirty="0"/>
              <a:t>Es el editor de código más utilizado</a:t>
            </a:r>
          </a:p>
          <a:p>
            <a:r>
              <a:rPr lang="es-ES" dirty="0"/>
              <a:t> actualmente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3D7E3E0-77A6-42A7-BA25-B06D76D2E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629008"/>
            <a:ext cx="1584176" cy="89109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03A68EF-C18C-4B3B-A578-949B95E77C11}"/>
              </a:ext>
            </a:extLst>
          </p:cNvPr>
          <p:cNvSpPr txBox="1"/>
          <p:nvPr/>
        </p:nvSpPr>
        <p:spPr>
          <a:xfrm>
            <a:off x="3707904" y="3596777"/>
            <a:ext cx="4506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Repositorio de código.</a:t>
            </a:r>
          </a:p>
          <a:p>
            <a:r>
              <a:rPr lang="es-ES" dirty="0"/>
              <a:t>Nos permite gestionar, enseñar y crear</a:t>
            </a:r>
          </a:p>
          <a:p>
            <a:r>
              <a:rPr lang="es-ES" dirty="0"/>
              <a:t>Páginas web con nuestro código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22EB8F-ED2D-495C-B1DA-2A3B9108D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447" y="5085948"/>
            <a:ext cx="1899368" cy="106364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9C6F009-7567-4E53-8A31-AFE0B5D1497F}"/>
              </a:ext>
            </a:extLst>
          </p:cNvPr>
          <p:cNvSpPr txBox="1"/>
          <p:nvPr/>
        </p:nvSpPr>
        <p:spPr>
          <a:xfrm>
            <a:off x="3707904" y="5294605"/>
            <a:ext cx="4796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Servicio de publicación blog, para dar a </a:t>
            </a:r>
          </a:p>
          <a:p>
            <a:r>
              <a:rPr lang="es-ES" dirty="0"/>
              <a:t>Conocer nuestro trabajo</a:t>
            </a:r>
          </a:p>
        </p:txBody>
      </p:sp>
    </p:spTree>
    <p:extLst>
      <p:ext uri="{BB962C8B-B14F-4D97-AF65-F5344CB8AC3E}">
        <p14:creationId xmlns:p14="http://schemas.microsoft.com/office/powerpoint/2010/main" val="163005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D7650AE-C4F3-47FE-B940-CE2F45073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04664"/>
            <a:ext cx="6310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2000" dirty="0">
                <a:solidFill>
                  <a:srgbClr val="FFFF99"/>
                </a:solidFill>
                <a:latin typeface="Swis721 Ex BT" pitchFamily="34" charset="0"/>
              </a:rPr>
              <a:t>Porque hemos seleccionado estas librerías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50DF2EB-C259-40F7-90E9-36793C82E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80" y="1340768"/>
            <a:ext cx="3176985" cy="84230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D25D9C8-B08B-4B81-9397-BC59254EB5B4}"/>
              </a:ext>
            </a:extLst>
          </p:cNvPr>
          <p:cNvSpPr txBox="1"/>
          <p:nvPr/>
        </p:nvSpPr>
        <p:spPr>
          <a:xfrm>
            <a:off x="4067944" y="1375949"/>
            <a:ext cx="4761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 la librería </a:t>
            </a:r>
            <a:r>
              <a:rPr lang="es-ES" dirty="0" err="1"/>
              <a:t>webmapping</a:t>
            </a:r>
            <a:r>
              <a:rPr lang="es-ES" dirty="0"/>
              <a:t> más conocida</a:t>
            </a:r>
          </a:p>
          <a:p>
            <a:r>
              <a:rPr lang="es-ES" dirty="0"/>
              <a:t>y  utilizada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07BA8D-2ED7-4484-ABF3-760C30ED4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795913"/>
            <a:ext cx="2808312" cy="147436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45EF151-FFA0-4E02-B9F4-1EA87D449E7A}"/>
              </a:ext>
            </a:extLst>
          </p:cNvPr>
          <p:cNvSpPr txBox="1"/>
          <p:nvPr/>
        </p:nvSpPr>
        <p:spPr>
          <a:xfrm>
            <a:off x="3641545" y="3163763"/>
            <a:ext cx="518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 la librería </a:t>
            </a:r>
            <a:r>
              <a:rPr lang="es-ES" dirty="0" err="1"/>
              <a:t>webmapping</a:t>
            </a:r>
            <a:r>
              <a:rPr lang="es-ES" dirty="0"/>
              <a:t> 3D por excelencia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2854E27-7826-459B-8AF3-A7AF98A70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10" y="4922221"/>
            <a:ext cx="2734857" cy="136742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2D1A428-E411-4090-BFB9-810FED560710}"/>
              </a:ext>
            </a:extLst>
          </p:cNvPr>
          <p:cNvSpPr txBox="1"/>
          <p:nvPr/>
        </p:nvSpPr>
        <p:spPr>
          <a:xfrm>
            <a:off x="4067944" y="5144755"/>
            <a:ext cx="4293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El futuro de las </a:t>
            </a:r>
            <a:r>
              <a:rPr lang="es-ES" dirty="0" err="1"/>
              <a:t>librerias</a:t>
            </a:r>
            <a:r>
              <a:rPr lang="es-ES" dirty="0"/>
              <a:t> </a:t>
            </a:r>
            <a:r>
              <a:rPr lang="es-ES" dirty="0" err="1"/>
              <a:t>webmapping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704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D7650AE-C4F3-47FE-B940-CE2F45073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04664"/>
            <a:ext cx="6310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2000" dirty="0">
                <a:solidFill>
                  <a:srgbClr val="FFFF99"/>
                </a:solidFill>
                <a:latin typeface="Swis721 Ex BT" pitchFamily="34" charset="0"/>
              </a:rPr>
              <a:t>Tendencias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2971CFB-CE8C-4CA1-AF3A-67075F426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24744"/>
            <a:ext cx="8523365" cy="512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1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D7650AE-C4F3-47FE-B940-CE2F45073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04664"/>
            <a:ext cx="6310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2000" dirty="0" err="1">
                <a:solidFill>
                  <a:srgbClr val="FFFF99"/>
                </a:solidFill>
                <a:latin typeface="Swis721 Ex BT" pitchFamily="34" charset="0"/>
              </a:rPr>
              <a:t>Javascript</a:t>
            </a:r>
            <a:r>
              <a:rPr lang="es-ES" altLang="ca-ES" sz="2000" dirty="0">
                <a:solidFill>
                  <a:srgbClr val="FFFF99"/>
                </a:solidFill>
                <a:latin typeface="Swis721 Ex BT" pitchFamily="34" charset="0"/>
              </a:rPr>
              <a:t>¿?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342A9B8-F4CF-4D64-B04B-72CB56D5E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68760"/>
            <a:ext cx="8014589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7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D7650AE-C4F3-47FE-B940-CE2F45073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04664"/>
            <a:ext cx="6310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2000" dirty="0" err="1">
                <a:solidFill>
                  <a:srgbClr val="FFFF99"/>
                </a:solidFill>
                <a:latin typeface="Swis721 Ex BT" pitchFamily="34" charset="0"/>
              </a:rPr>
              <a:t>Javascript</a:t>
            </a:r>
            <a:r>
              <a:rPr lang="es-ES" altLang="ca-ES" sz="2000" dirty="0">
                <a:solidFill>
                  <a:srgbClr val="FFFF99"/>
                </a:solidFill>
                <a:latin typeface="Swis721 Ex BT" pitchFamily="34" charset="0"/>
              </a:rPr>
              <a:t>¿?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6345476-4D35-45F9-AB66-35BB06F8B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908720"/>
            <a:ext cx="680653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6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D7650AE-C4F3-47FE-B940-CE2F45073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04664"/>
            <a:ext cx="6310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2000" dirty="0" err="1">
                <a:solidFill>
                  <a:srgbClr val="FFFF99"/>
                </a:solidFill>
                <a:latin typeface="Swis721 Ex BT" pitchFamily="34" charset="0"/>
              </a:rPr>
              <a:t>Javascript</a:t>
            </a:r>
            <a:r>
              <a:rPr lang="es-ES" altLang="ca-ES" sz="2000" dirty="0">
                <a:solidFill>
                  <a:srgbClr val="FFFF99"/>
                </a:solidFill>
                <a:latin typeface="Swis721 Ex BT" pitchFamily="34" charset="0"/>
              </a:rPr>
              <a:t> puro o </a:t>
            </a:r>
            <a:r>
              <a:rPr lang="es-ES" altLang="ca-ES" sz="2000" dirty="0" err="1">
                <a:solidFill>
                  <a:srgbClr val="FFFF99"/>
                </a:solidFill>
                <a:latin typeface="Swis721 Ex BT" pitchFamily="34" charset="0"/>
              </a:rPr>
              <a:t>Vanilla</a:t>
            </a:r>
            <a:r>
              <a:rPr lang="es-ES" altLang="ca-ES" sz="2000" dirty="0">
                <a:solidFill>
                  <a:srgbClr val="FFFF99"/>
                </a:solidFill>
                <a:latin typeface="Swis721 Ex BT" pitchFamily="34" charset="0"/>
              </a:rPr>
              <a:t> </a:t>
            </a:r>
            <a:r>
              <a:rPr lang="es-ES" altLang="ca-ES" sz="2000" dirty="0" err="1">
                <a:solidFill>
                  <a:srgbClr val="FFFF99"/>
                </a:solidFill>
                <a:latin typeface="Swis721 Ex BT" pitchFamily="34" charset="0"/>
              </a:rPr>
              <a:t>Javascript</a:t>
            </a:r>
            <a:endParaRPr lang="es-ES" altLang="ca-ES" sz="2000" dirty="0">
              <a:solidFill>
                <a:srgbClr val="FFFF99"/>
              </a:solidFill>
              <a:latin typeface="Swis721 Ex BT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20349E6-0793-4C7C-A7B9-EC587CCAA0FF}"/>
              </a:ext>
            </a:extLst>
          </p:cNvPr>
          <p:cNvSpPr/>
          <p:nvPr/>
        </p:nvSpPr>
        <p:spPr>
          <a:xfrm>
            <a:off x="3491880" y="5877272"/>
            <a:ext cx="2791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2"/>
              </a:rPr>
              <a:t>http://vanilla-js.com/</a:t>
            </a:r>
            <a:r>
              <a:rPr lang="es-ES" dirty="0"/>
              <a:t>(*)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C98AA02-7354-432A-8000-3B4E6C2DED80}"/>
              </a:ext>
            </a:extLst>
          </p:cNvPr>
          <p:cNvSpPr/>
          <p:nvPr/>
        </p:nvSpPr>
        <p:spPr>
          <a:xfrm>
            <a:off x="827584" y="1484784"/>
            <a:ext cx="7632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terms Vanilla JavaScript and Vanilla JS refer to JavaScript not extended by any frameworks or additional libraries. Scripts written in Vanilla JS are plain JavaScript code.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7812A46-27F2-44F5-943C-392D4AEA310D}"/>
              </a:ext>
            </a:extLst>
          </p:cNvPr>
          <p:cNvSpPr txBox="1"/>
          <p:nvPr/>
        </p:nvSpPr>
        <p:spPr>
          <a:xfrm>
            <a:off x="827584" y="3284984"/>
            <a:ext cx="71465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Vanilla</a:t>
            </a:r>
            <a:r>
              <a:rPr lang="es-ES" dirty="0"/>
              <a:t> JS es una iniciativa, en forma de </a:t>
            </a:r>
            <a:r>
              <a:rPr lang="es-ES" dirty="0" err="1"/>
              <a:t>framework</a:t>
            </a:r>
            <a:r>
              <a:rPr lang="es-ES" dirty="0"/>
              <a:t>(*) que</a:t>
            </a:r>
          </a:p>
          <a:p>
            <a:r>
              <a:rPr lang="es-ES" dirty="0"/>
              <a:t> intenta enseñar las grandes ventajas de no usar </a:t>
            </a:r>
            <a:r>
              <a:rPr lang="es-ES" dirty="0" err="1"/>
              <a:t>frameworks</a:t>
            </a:r>
            <a:r>
              <a:rPr lang="es-ES" dirty="0"/>
              <a:t> y</a:t>
            </a:r>
          </a:p>
          <a:p>
            <a:r>
              <a:rPr lang="es-ES" dirty="0"/>
              <a:t> potenciar nuestras aplicaciones sin necesidad </a:t>
            </a:r>
          </a:p>
          <a:p>
            <a:r>
              <a:rPr lang="es-ES" dirty="0"/>
              <a:t>de añadir grandes archivos extra.</a:t>
            </a:r>
          </a:p>
        </p:txBody>
      </p:sp>
    </p:spTree>
    <p:extLst>
      <p:ext uri="{BB962C8B-B14F-4D97-AF65-F5344CB8AC3E}">
        <p14:creationId xmlns:p14="http://schemas.microsoft.com/office/powerpoint/2010/main" val="4104276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703</TotalTime>
  <Words>180</Words>
  <Application>Microsoft Office PowerPoint</Application>
  <PresentationFormat>Presentación en pantalla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Swis721 Ex BT</vt:lpstr>
      <vt:lpstr>Wingdings 2</vt:lpstr>
      <vt:lpstr>Quotable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TAO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sroyo01</dc:creator>
  <cp:lastModifiedBy>polmaxpere</cp:lastModifiedBy>
  <cp:revision>78</cp:revision>
  <dcterms:created xsi:type="dcterms:W3CDTF">2005-10-26T06:54:45Z</dcterms:created>
  <dcterms:modified xsi:type="dcterms:W3CDTF">2019-12-15T18:08:43Z</dcterms:modified>
</cp:coreProperties>
</file>