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72" r:id="rId5"/>
    <p:sldId id="273" r:id="rId6"/>
    <p:sldId id="293" r:id="rId7"/>
    <p:sldId id="302" r:id="rId8"/>
    <p:sldId id="303" r:id="rId9"/>
    <p:sldId id="306" r:id="rId10"/>
    <p:sldId id="307" r:id="rId11"/>
    <p:sldId id="294" r:id="rId12"/>
    <p:sldId id="295" r:id="rId13"/>
    <p:sldId id="308" r:id="rId14"/>
    <p:sldId id="310" r:id="rId15"/>
    <p:sldId id="301" r:id="rId16"/>
    <p:sldId id="297" r:id="rId17"/>
    <p:sldId id="296" r:id="rId18"/>
    <p:sldId id="311" r:id="rId19"/>
    <p:sldId id="259" r:id="rId20"/>
    <p:sldId id="260" r:id="rId21"/>
    <p:sldId id="265" r:id="rId22"/>
    <p:sldId id="261" r:id="rId23"/>
    <p:sldId id="262" r:id="rId24"/>
    <p:sldId id="263" r:id="rId25"/>
    <p:sldId id="264" r:id="rId26"/>
    <p:sldId id="267" r:id="rId27"/>
    <p:sldId id="268" r:id="rId28"/>
    <p:sldId id="266" r:id="rId29"/>
    <p:sldId id="269" r:id="rId30"/>
    <p:sldId id="312" r:id="rId31"/>
    <p:sldId id="315" r:id="rId32"/>
    <p:sldId id="314" r:id="rId33"/>
    <p:sldId id="316" r:id="rId34"/>
    <p:sldId id="317" r:id="rId35"/>
    <p:sldId id="313" r:id="rId36"/>
    <p:sldId id="318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3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8CC71-A8CD-485A-BA5D-3A70F1A8A844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C6C66-D568-4542-BEBC-930DA7CA86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225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977D78D-6968-4AD7-9786-AABC63C821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28560D0-2D8A-4064-B0CE-D8CE2E74C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D222B5E-A438-454F-BC27-A4399461C2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89D808F-7B81-4D90-B3EE-8BA8B7F11B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FF27DB8-5AD2-4B43-B01B-E78336A95A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A845AF1-6775-41B4-8129-2DD90FD1B6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432D634-6B5B-40D1-9769-695BA217E6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52B33A2-B543-4076-8770-FE52478075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2A3313EA-8757-4B03-A4B6-D327AD9B76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2C5CAA8-E1E9-491F-874B-FDB8C3E177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516C618E-DD56-497D-9082-7DA27F8DF3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76D6451-C566-404C-851F-BFAFA47540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FBEBFDB-23CB-421C-A626-A4C6163DF8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5B7C1EE-4C16-472E-97C0-03F37D7F0E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14400" lvl="1" indent="-514350" algn="just" eaLnBrk="1" hangingPunct="1"/>
            <a:r>
              <a:rPr lang="pt-BR" altLang="pt-B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Aumento da expectativa de vida conjugado com declínio da fecundidade -&gt; maior longevidade com escassez de população em idade ativa -&gt; o número de contribuintes decresce na medida em que o de beneficiários aumenta.</a:t>
            </a:r>
          </a:p>
          <a:p>
            <a:pPr marL="914400" lvl="1" indent="-514350" algn="just" eaLnBrk="1" hangingPunct="1"/>
            <a:r>
              <a:rPr lang="pt-BR" altLang="pt-BR" sz="3600" b="1">
                <a:ea typeface="Calibri" panose="020F0502020204030204" pitchFamily="34" charset="0"/>
                <a:cs typeface="Times New Roman" panose="02020603050405020304" pitchFamily="18" charset="0"/>
              </a:rPr>
              <a:t>Gastos com saúde: </a:t>
            </a:r>
            <a:r>
              <a:rPr lang="pt-BR" altLang="pt-BR" sz="3200">
                <a:ea typeface="Calibri" panose="020F0502020204030204" pitchFamily="34" charset="0"/>
                <a:cs typeface="Times New Roman" panose="02020603050405020304" pitchFamily="18" charset="0"/>
              </a:rPr>
              <a:t>Utilização mais intensa da tecnologia, principalmente no grupo dos idosos mais idosos.</a:t>
            </a:r>
            <a:endParaRPr lang="pt-BR" altLang="pt-BR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3B9A849-73D5-430F-9DC6-3632539CE3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F6D0DC1-2D14-4674-A2CC-1C30149EEE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A2D3AE4-2217-4034-A845-2BFEEB780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429032B-49B6-4983-AF4A-679A7969E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pt-BR">
                <a:latin typeface="Calibri" panose="020F0502020204030204" pitchFamily="34" charset="0"/>
                <a:cs typeface="Arial" panose="020B0604020202020204" pitchFamily="34" charset="0"/>
              </a:rPr>
              <a:t> ytk é uma simples interpolação linear dos logitos no tempo entre as tábuas inicial e limite</a:t>
            </a:r>
            <a:r>
              <a:rPr lang="pt-BR" altLang="pt-BR">
                <a:latin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pt-BR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B706C00-EC56-4F58-97C3-226C750364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320C3C6-366B-49EF-9B01-D76283268B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1EFC70B-CEEB-434A-ADD9-8AD52FE82F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DFC2914-6596-406A-A726-F0C164F04E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5B55B68-2198-4C2A-BE9C-4857977AEA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D7FE709-5E01-4DCD-B35F-875BE04C66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2003C19-0EC2-4D1F-9980-ADC4BB7224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436E2F1-1930-40E7-A204-AADFC3E9ED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/>
            <a:r>
              <a:rPr lang="pt-BR" altLang="pt-BR">
                <a:cs typeface="Arial" panose="020B0604020202020204" pitchFamily="34" charset="0"/>
                <a:sym typeface="Symbol" panose="05050102010706020507" pitchFamily="18" charset="2"/>
              </a:rPr>
              <a:t>Tendências por causas de mortes  as causas podem não ser independentes  importância do padrão geral.</a:t>
            </a:r>
          </a:p>
          <a:p>
            <a:pPr eaLnBrk="1" hangingPunct="1"/>
            <a:endParaRPr lang="en-US" altLang="pt-BR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E407061-7EF3-4091-B200-116340DEC1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56BC49F-0815-4EE5-BE96-F72593D754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67BBE-5658-4637-A998-CF1174D8F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E4DBCE-7A9E-4491-933D-F6B76444F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9018D6-F64B-4A28-866F-22FCDFE6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5156-02A1-40F6-91C2-531D13BA4D3D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1F3BA4-905F-4D8F-A2DA-C744A4F71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C8FF5A-E4E6-4309-84A9-08FB57C2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5670-048A-4F9C-84BB-203654C2A3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15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3612C-0D9F-4F2C-996B-69FFC766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F405A6-BBC7-40D8-8504-50414E5DF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CC78C6-62B9-4974-B7E8-BF287D9D5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5156-02A1-40F6-91C2-531D13BA4D3D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505EBF-DFBA-4F78-916E-D8EA135D9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912C56-90D9-4B9F-A0F2-AFB7D644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5670-048A-4F9C-84BB-203654C2A3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18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5041D1-D2FD-4554-A530-1A407F932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C1A27F-7C04-46E3-9D79-0CEDCDE09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24B4B8-8FCA-4340-9800-A85A48AE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5156-02A1-40F6-91C2-531D13BA4D3D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DC6AD0-5D40-45D1-B875-9AF98829C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2F9A86-2A99-460A-96C4-8EF31DF3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5670-048A-4F9C-84BB-203654C2A3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02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6D2B5-06FF-4BEA-90D5-8E523466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A64B46-2E4B-4729-B535-5790B95BE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A76474-721E-4EE7-B329-7902E604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5156-02A1-40F6-91C2-531D13BA4D3D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D416AF-5FB3-40B2-A2D6-B82EAC11F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BA1706-834E-442B-A22E-27FBE243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5670-048A-4F9C-84BB-203654C2A3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51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129EB-FFFA-4309-BDA6-C4321D20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A0F61A-F806-4906-9068-262DD0EF0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D67246-BF75-422D-99FD-8EFEE4F0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5156-02A1-40F6-91C2-531D13BA4D3D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B04897-B715-433B-B8B0-8A01D7B17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0B0F7A-64E1-4A2F-91B3-C45C34FE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5670-048A-4F9C-84BB-203654C2A3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13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62332-73E9-4459-A7FF-81EC40FF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4E822D-04CE-4BBA-B84E-08125544F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79C498-1364-4DFE-9431-F91F5E2CF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20399C-612C-4531-928A-8362C80C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5156-02A1-40F6-91C2-531D13BA4D3D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A221D1-B527-4C3C-924D-8B19E358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8C038D-1D3E-48CB-9819-9EFEE530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5670-048A-4F9C-84BB-203654C2A3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12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6C525-67CF-4B91-8F00-1C88673A3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A8F4F0-09D7-49C6-8214-A04B6871B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666DB4-12C1-4576-B202-BEF5B1709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845515-81F1-4CF7-A5FB-E405F1DC5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0ECAC8-E3EF-4F01-A1D4-264098453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C795AB-DDE3-4FD4-9030-D073272E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5156-02A1-40F6-91C2-531D13BA4D3D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545E912-8758-4D47-AF0F-AB47CC32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ABFBA87-4580-4A94-8C3B-B9E32E6B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5670-048A-4F9C-84BB-203654C2A3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96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FC495-17D7-42FB-8ED4-158AA361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060683F-DE22-420E-9448-E905B175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5156-02A1-40F6-91C2-531D13BA4D3D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76A6BD9-61E4-4712-B530-E09D2DF5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39901B-4166-4D4F-90A2-67097A52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5670-048A-4F9C-84BB-203654C2A3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522420C-4BA2-41B5-B819-6D635E32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5156-02A1-40F6-91C2-531D13BA4D3D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81180E2-4BBF-4A51-ACCB-57EB64F0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868AA4-9890-42F5-B349-836B7BCA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5670-048A-4F9C-84BB-203654C2A3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01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82681-9CE3-401D-844A-E0F97D747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BB8F0B-0BE2-47AE-9124-B643A8E8D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08D597-EADB-4D24-B5F5-71DDE3F2A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2CD9D0-D60C-426A-9DE3-E3B07A094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5156-02A1-40F6-91C2-531D13BA4D3D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9EFB28-0AD3-45DA-892C-639ABCF6E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83620A-75A4-4F15-A701-28375E1D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5670-048A-4F9C-84BB-203654C2A3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02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59E6F-E72A-496B-AF22-EDDB260E5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5ECF0C-7716-4088-ACDB-2074160F1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B898B3-A2CA-4747-AD1D-B3F539620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4C3056-F2A8-490C-92F5-CE84FE7B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5156-02A1-40F6-91C2-531D13BA4D3D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B3C428-4D87-4040-8EB8-D3B679A0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E3CA2D-30EE-4EC6-BA51-7D44B28C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5670-048A-4F9C-84BB-203654C2A3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14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B9A3633-565C-47AB-A6D3-0A47FB2FB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9FF9AF-AF09-4CE5-BE1F-1D9166D5C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862871-58E2-4820-9ABF-0BCE8FB29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15156-02A1-40F6-91C2-531D13BA4D3D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C980B8-3E76-4090-8F36-EF49DC990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126745-C6AB-482F-B774-50BF9237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25670-048A-4F9C-84BB-203654C2A3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804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lifecontingencies/vignettes/mortality_projection.pdf" TargetMode="External"/><Relationship Id="rId2" Type="http://schemas.openxmlformats.org/officeDocument/2006/relationships/hyperlink" Target="https://cran.r-project.org/web/packages/StMoMo/StMoMo.pdf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80861-1C23-4728-AAF2-8BBC20316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Projeção da mortalidade : o que projetar e como projetar?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6EEFB9-B04E-4F16-91EF-4F4452E9E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439275" cy="1979612"/>
          </a:xfrm>
        </p:spPr>
        <p:txBody>
          <a:bodyPr>
            <a:normAutofit fontScale="92500" lnSpcReduction="20000"/>
          </a:bodyPr>
          <a:lstStyle/>
          <a:p>
            <a:r>
              <a:rPr lang="pt-BR" sz="3200" b="1" dirty="0"/>
              <a:t>Bernardo Lanza Queiroz</a:t>
            </a:r>
          </a:p>
          <a:p>
            <a:r>
              <a:rPr lang="pt-BR" dirty="0" err="1"/>
              <a:t>Depto</a:t>
            </a:r>
            <a:r>
              <a:rPr lang="pt-BR" dirty="0"/>
              <a:t> de Demografia – UFMG</a:t>
            </a:r>
          </a:p>
          <a:p>
            <a:endParaRPr lang="pt-BR" dirty="0"/>
          </a:p>
          <a:p>
            <a:r>
              <a:rPr lang="pt-BR" dirty="0"/>
              <a:t>Métodos Computacionais aplicados às Ciências </a:t>
            </a:r>
            <a:r>
              <a:rPr lang="pt-BR" dirty="0" err="1"/>
              <a:t>Atuairais</a:t>
            </a:r>
            <a:r>
              <a:rPr lang="pt-BR" dirty="0"/>
              <a:t> </a:t>
            </a:r>
          </a:p>
          <a:p>
            <a:r>
              <a:rPr lang="pt-BR" dirty="0"/>
              <a:t>Disciplina da Profa. Thais Paiva</a:t>
            </a:r>
          </a:p>
        </p:txBody>
      </p:sp>
    </p:spTree>
    <p:extLst>
      <p:ext uri="{BB962C8B-B14F-4D97-AF65-F5344CB8AC3E}">
        <p14:creationId xmlns:p14="http://schemas.microsoft.com/office/powerpoint/2010/main" val="3157363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32">
            <a:extLst>
              <a:ext uri="{FF2B5EF4-FFF2-40B4-BE49-F238E27FC236}">
                <a16:creationId xmlns:a16="http://schemas.microsoft.com/office/drawing/2014/main" id="{CB3B9E57-E50C-467B-AC95-1F246DCFF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1209676"/>
            <a:ext cx="9067800" cy="85725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dist="80322" dir="1106097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200">
              <a:solidFill>
                <a:schemeClr val="tx2"/>
              </a:solidFill>
            </a:endParaRPr>
          </a:p>
        </p:txBody>
      </p:sp>
      <p:sp>
        <p:nvSpPr>
          <p:cNvPr id="20483" name="Espaço Reservado para Conteúdo 2">
            <a:extLst>
              <a:ext uri="{FF2B5EF4-FFF2-40B4-BE49-F238E27FC236}">
                <a16:creationId xmlns:a16="http://schemas.microsoft.com/office/drawing/2014/main" id="{091C343D-2CE6-4C4E-AE05-BF8278441E47}"/>
              </a:ext>
            </a:extLst>
          </p:cNvPr>
          <p:cNvSpPr txBox="1">
            <a:spLocks/>
          </p:cNvSpPr>
          <p:nvPr/>
        </p:nvSpPr>
        <p:spPr bwMode="auto">
          <a:xfrm>
            <a:off x="1751014" y="1485900"/>
            <a:ext cx="8809037" cy="443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3300"/>
              </a:lnSpc>
              <a:spcBef>
                <a:spcPct val="0"/>
              </a:spcBef>
              <a:buNone/>
            </a:pPr>
            <a:r>
              <a:rPr lang="pt-BR" alt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2ª Alternativa: </a:t>
            </a:r>
          </a:p>
          <a:p>
            <a:pPr>
              <a:lnSpc>
                <a:spcPts val="3300"/>
              </a:lnSpc>
              <a:spcBef>
                <a:spcPct val="0"/>
              </a:spcBef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Não se tem uma data única para alcançar a tábua limite.</a:t>
            </a:r>
          </a:p>
          <a:p>
            <a:pPr>
              <a:lnSpc>
                <a:spcPts val="3300"/>
              </a:lnSpc>
              <a:spcBef>
                <a:spcPct val="0"/>
              </a:spcBef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Supõe-se esperanças de vida a serem alcançadas em cada quinquênio de projeção.</a:t>
            </a:r>
          </a:p>
          <a:p>
            <a:pPr>
              <a:lnSpc>
                <a:spcPts val="3300"/>
              </a:lnSpc>
              <a:spcBef>
                <a:spcPct val="0"/>
              </a:spcBef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Ao calcular a tábua em cada quinquênio varia-se a data limite em que se alcança a mortalidade limite (meta).</a:t>
            </a:r>
          </a:p>
          <a:p>
            <a:pPr>
              <a:lnSpc>
                <a:spcPts val="3300"/>
              </a:lnSpc>
              <a:spcBef>
                <a:spcPct val="0"/>
              </a:spcBef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Semelhante à 2ª alternativa, porém, aplicada a cada período quinquenal reiteradamente.</a:t>
            </a:r>
          </a:p>
        </p:txBody>
      </p:sp>
      <p:sp>
        <p:nvSpPr>
          <p:cNvPr id="20484" name="Espaço Reservado para Número de Slide 3">
            <a:extLst>
              <a:ext uri="{FF2B5EF4-FFF2-40B4-BE49-F238E27FC236}">
                <a16:creationId xmlns:a16="http://schemas.microsoft.com/office/drawing/2014/main" id="{4CF3BE70-C946-41EC-89D9-94B07515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647CC9-B062-4003-969A-609534E53714}" type="slidenum">
              <a:rPr lang="pt-BR" altLang="pt-BR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pt-BR" altLang="pt-BR" sz="1400"/>
          </a:p>
        </p:txBody>
      </p:sp>
      <p:sp>
        <p:nvSpPr>
          <p:cNvPr id="10" name="Rectangle 1034">
            <a:extLst>
              <a:ext uri="{FF2B5EF4-FFF2-40B4-BE49-F238E27FC236}">
                <a16:creationId xmlns:a16="http://schemas.microsoft.com/office/drawing/2014/main" id="{77B5BE30-7FE4-49C9-9F5C-62AD3389A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300" y="319088"/>
            <a:ext cx="8661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Modelo Relacional: alternativas para projeção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32">
            <a:extLst>
              <a:ext uri="{FF2B5EF4-FFF2-40B4-BE49-F238E27FC236}">
                <a16:creationId xmlns:a16="http://schemas.microsoft.com/office/drawing/2014/main" id="{82E7988E-3D21-40FD-985C-06CB40B9C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1209676"/>
            <a:ext cx="9067800" cy="85725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dist="80322" dir="1106097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200">
              <a:solidFill>
                <a:schemeClr val="tx2"/>
              </a:solidFill>
            </a:endParaRPr>
          </a:p>
        </p:txBody>
      </p:sp>
      <p:sp>
        <p:nvSpPr>
          <p:cNvPr id="3082" name="Rectangle 1034">
            <a:extLst>
              <a:ext uri="{FF2B5EF4-FFF2-40B4-BE49-F238E27FC236}">
                <a16:creationId xmlns:a16="http://schemas.microsoft.com/office/drawing/2014/main" id="{10FC9E65-4B0B-4C9A-AD20-346CDE4A7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264" y="298450"/>
            <a:ext cx="8353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Limitações</a:t>
            </a:r>
            <a:endParaRPr lang="pt-BR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ctr">
              <a:spcBef>
                <a:spcPct val="20000"/>
              </a:spcBef>
              <a:defRPr/>
            </a:pPr>
            <a:endParaRPr lang="pt-BR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4580" name="Espaço Reservado para Número de Slide 1">
            <a:extLst>
              <a:ext uri="{FF2B5EF4-FFF2-40B4-BE49-F238E27FC236}">
                <a16:creationId xmlns:a16="http://schemas.microsoft.com/office/drawing/2014/main" id="{173B62F2-BFF2-4DE2-8E1E-CE964B84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302DC8-777E-4332-A94B-6ED879BC24FE}" type="slidenum">
              <a:rPr lang="pt-BR" altLang="pt-BR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pt-BR" altLang="pt-BR" sz="1400"/>
          </a:p>
        </p:txBody>
      </p:sp>
      <p:sp>
        <p:nvSpPr>
          <p:cNvPr id="24581" name="Rectangle 1033">
            <a:extLst>
              <a:ext uri="{FF2B5EF4-FFF2-40B4-BE49-F238E27FC236}">
                <a16:creationId xmlns:a16="http://schemas.microsoft.com/office/drawing/2014/main" id="{4F42290E-7EEE-4AE0-955B-BB2885902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1" y="1557338"/>
            <a:ext cx="85185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pt-BR" sz="2400">
                <a:latin typeface="Arial" panose="020B0604020202020204" pitchFamily="34" charset="0"/>
                <a:sym typeface="Symbol" panose="05050102010706020507" pitchFamily="18" charset="2"/>
              </a:rPr>
              <a:t>Não incorpora diferencial de ganhos por grupos de idade.</a:t>
            </a:r>
          </a:p>
          <a:p>
            <a:pPr marL="0"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pt-BR" sz="2400">
                <a:latin typeface="Arial" panose="020B0604020202020204" pitchFamily="34" charset="0"/>
                <a:sym typeface="Symbol" panose="05050102010706020507" pitchFamily="18" charset="2"/>
              </a:rPr>
              <a:t>Fontes de incerteza: qualidade dos dados, opinião do analista, etc.</a:t>
            </a:r>
          </a:p>
          <a:p>
            <a:pPr marL="0"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pt-BR" sz="2400">
                <a:latin typeface="Arial" panose="020B0604020202020204" pitchFamily="34" charset="0"/>
                <a:sym typeface="Symbol" panose="05050102010706020507" pitchFamily="18" charset="2"/>
              </a:rPr>
              <a:t>A incerteza é incorporada com base em cenários (alto, médio e baixo)  nível de confiança???</a:t>
            </a:r>
          </a:p>
          <a:p>
            <a:pPr marL="0"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pt-BR" sz="2400">
                <a:latin typeface="Arial" panose="020B0604020202020204" pitchFamily="34" charset="0"/>
                <a:sym typeface="Symbol" panose="05050102010706020507" pitchFamily="18" charset="2"/>
              </a:rPr>
              <a:t>A incerteza aumenta em pequenas  necessidade de se mensurar estatisticamente a incerteza na estimação dos parâmetros.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32">
            <a:extLst>
              <a:ext uri="{FF2B5EF4-FFF2-40B4-BE49-F238E27FC236}">
                <a16:creationId xmlns:a16="http://schemas.microsoft.com/office/drawing/2014/main" id="{F39B0C15-DFF9-47F4-B7D7-4277BEEB8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1209676"/>
            <a:ext cx="9067800" cy="85725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dist="80322" dir="1106097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200">
              <a:solidFill>
                <a:schemeClr val="tx2"/>
              </a:solidFill>
            </a:endParaRPr>
          </a:p>
        </p:txBody>
      </p:sp>
      <p:sp>
        <p:nvSpPr>
          <p:cNvPr id="26627" name="Espaço Reservado para Número de Slide 1">
            <a:extLst>
              <a:ext uri="{FF2B5EF4-FFF2-40B4-BE49-F238E27FC236}">
                <a16:creationId xmlns:a16="http://schemas.microsoft.com/office/drawing/2014/main" id="{9A97E0FC-5A23-43A6-894F-7545B5BC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86766B-B6B3-4344-8D49-3F9F88979CB8}" type="slidenum">
              <a:rPr lang="pt-BR" altLang="pt-BR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pt-BR" altLang="pt-BR" sz="1400"/>
          </a:p>
        </p:txBody>
      </p:sp>
      <p:sp>
        <p:nvSpPr>
          <p:cNvPr id="6" name="Rectangle 1034">
            <a:extLst>
              <a:ext uri="{FF2B5EF4-FFF2-40B4-BE49-F238E27FC236}">
                <a16:creationId xmlns:a16="http://schemas.microsoft.com/office/drawing/2014/main" id="{4612FC94-BB3B-46F8-99B4-AE0B7BE3E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6" y="404813"/>
            <a:ext cx="8353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Método estocástico: Lee-Carter (1992)</a:t>
            </a:r>
            <a:endParaRPr lang="pt-BR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ctr">
              <a:spcBef>
                <a:spcPct val="20000"/>
              </a:spcBef>
              <a:defRPr/>
            </a:pPr>
            <a:endParaRPr lang="pt-BR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" name="Rectangle 1033">
            <a:extLst>
              <a:ext uri="{FF2B5EF4-FFF2-40B4-BE49-F238E27FC236}">
                <a16:creationId xmlns:a16="http://schemas.microsoft.com/office/drawing/2014/main" id="{8A53963F-B316-41CE-AD33-B847B9D6C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88" y="2311400"/>
            <a:ext cx="8520112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lnSpc>
                <a:spcPct val="130000"/>
              </a:lnSpc>
              <a:spcBef>
                <a:spcPct val="20000"/>
              </a:spcBef>
              <a:defRPr/>
            </a:pPr>
            <a:r>
              <a:rPr lang="pt-BR" altLang="pt-BR" dirty="0">
                <a:latin typeface="Arial" charset="0"/>
                <a:sym typeface="Symbol"/>
              </a:rPr>
              <a:t>Onde:</a:t>
            </a:r>
          </a:p>
          <a:p>
            <a:pPr marL="0" lvl="1" indent="-457200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pt-BR" altLang="pt-BR" dirty="0">
              <a:latin typeface="Arial" charset="0"/>
              <a:sym typeface="Symbol"/>
            </a:endParaRPr>
          </a:p>
          <a:p>
            <a:pPr marL="0" lvl="1" indent="-457200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pt-BR" altLang="pt-BR" dirty="0">
              <a:latin typeface="Arial" charset="0"/>
              <a:sym typeface="Symbol"/>
            </a:endParaRPr>
          </a:p>
        </p:txBody>
      </p:sp>
      <p:graphicFrame>
        <p:nvGraphicFramePr>
          <p:cNvPr id="26630" name="Objeto 1">
            <a:extLst>
              <a:ext uri="{FF2B5EF4-FFF2-40B4-BE49-F238E27FC236}">
                <a16:creationId xmlns:a16="http://schemas.microsoft.com/office/drawing/2014/main" id="{D662AFED-67D3-4351-A8D7-530C8E2F53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5300" y="1628775"/>
          <a:ext cx="62293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3" imgW="1739900" imgH="241300" progId="Equation.3">
                  <p:embed/>
                </p:oleObj>
              </mc:Choice>
              <mc:Fallback>
                <p:oleObj name="Equação" r:id="rId3" imgW="1739900" imgH="241300" progId="Equation.3">
                  <p:embed/>
                  <p:pic>
                    <p:nvPicPr>
                      <p:cNvPr id="26630" name="Objeto 1">
                        <a:extLst>
                          <a:ext uri="{FF2B5EF4-FFF2-40B4-BE49-F238E27FC236}">
                            <a16:creationId xmlns:a16="http://schemas.microsoft.com/office/drawing/2014/main" id="{D662AFED-67D3-4351-A8D7-530C8E2F53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1628775"/>
                        <a:ext cx="62293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to 2">
            <a:extLst>
              <a:ext uri="{FF2B5EF4-FFF2-40B4-BE49-F238E27FC236}">
                <a16:creationId xmlns:a16="http://schemas.microsoft.com/office/drawing/2014/main" id="{4A0CA178-EE09-41B8-87F3-D5DA9C8A44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4514" y="3227388"/>
          <a:ext cx="1258887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5" imgW="457002" imgH="215806" progId="Equation.3">
                  <p:embed/>
                </p:oleObj>
              </mc:Choice>
              <mc:Fallback>
                <p:oleObj name="Equação" r:id="rId5" imgW="457002" imgH="215806" progId="Equation.3">
                  <p:embed/>
                  <p:pic>
                    <p:nvPicPr>
                      <p:cNvPr id="26631" name="Objeto 2">
                        <a:extLst>
                          <a:ext uri="{FF2B5EF4-FFF2-40B4-BE49-F238E27FC236}">
                            <a16:creationId xmlns:a16="http://schemas.microsoft.com/office/drawing/2014/main" id="{4A0CA178-EE09-41B8-87F3-D5DA9C8A44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4" y="3227388"/>
                        <a:ext cx="1258887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to 3">
            <a:extLst>
              <a:ext uri="{FF2B5EF4-FFF2-40B4-BE49-F238E27FC236}">
                <a16:creationId xmlns:a16="http://schemas.microsoft.com/office/drawing/2014/main" id="{6A018B46-B082-4508-863B-52C44BB609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6101" y="3840164"/>
          <a:ext cx="5238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7" imgW="190335" imgH="215713" progId="Equation.3">
                  <p:embed/>
                </p:oleObj>
              </mc:Choice>
              <mc:Fallback>
                <p:oleObj name="Equação" r:id="rId7" imgW="190335" imgH="215713" progId="Equation.3">
                  <p:embed/>
                  <p:pic>
                    <p:nvPicPr>
                      <p:cNvPr id="26632" name="Objeto 3">
                        <a:extLst>
                          <a:ext uri="{FF2B5EF4-FFF2-40B4-BE49-F238E27FC236}">
                            <a16:creationId xmlns:a16="http://schemas.microsoft.com/office/drawing/2014/main" id="{6A018B46-B082-4508-863B-52C44BB609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1" y="3840164"/>
                        <a:ext cx="5238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to 4">
            <a:extLst>
              <a:ext uri="{FF2B5EF4-FFF2-40B4-BE49-F238E27FC236}">
                <a16:creationId xmlns:a16="http://schemas.microsoft.com/office/drawing/2014/main" id="{C04046A5-6CEC-4B01-A0F9-844424252B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5625" y="4483101"/>
          <a:ext cx="5588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9" imgW="203024" imgH="215713" progId="Equation.3">
                  <p:embed/>
                </p:oleObj>
              </mc:Choice>
              <mc:Fallback>
                <p:oleObj name="Equação" r:id="rId9" imgW="203024" imgH="215713" progId="Equation.3">
                  <p:embed/>
                  <p:pic>
                    <p:nvPicPr>
                      <p:cNvPr id="26633" name="Objeto 4">
                        <a:extLst>
                          <a:ext uri="{FF2B5EF4-FFF2-40B4-BE49-F238E27FC236}">
                            <a16:creationId xmlns:a16="http://schemas.microsoft.com/office/drawing/2014/main" id="{C04046A5-6CEC-4B01-A0F9-844424252B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5" y="4483101"/>
                        <a:ext cx="5588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to 8">
            <a:extLst>
              <a:ext uri="{FF2B5EF4-FFF2-40B4-BE49-F238E27FC236}">
                <a16:creationId xmlns:a16="http://schemas.microsoft.com/office/drawing/2014/main" id="{26F41ABA-0936-4CEC-8874-0F0A2E4E49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4513" y="5175250"/>
          <a:ext cx="4889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1" imgW="177646" imgH="228402" progId="Equation.3">
                  <p:embed/>
                </p:oleObj>
              </mc:Choice>
              <mc:Fallback>
                <p:oleObj name="Equação" r:id="rId11" imgW="177646" imgH="228402" progId="Equation.3">
                  <p:embed/>
                  <p:pic>
                    <p:nvPicPr>
                      <p:cNvPr id="26634" name="Objeto 8">
                        <a:extLst>
                          <a:ext uri="{FF2B5EF4-FFF2-40B4-BE49-F238E27FC236}">
                            <a16:creationId xmlns:a16="http://schemas.microsoft.com/office/drawing/2014/main" id="{26F41ABA-0936-4CEC-8874-0F0A2E4E49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5175250"/>
                        <a:ext cx="48895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to 9">
            <a:extLst>
              <a:ext uri="{FF2B5EF4-FFF2-40B4-BE49-F238E27FC236}">
                <a16:creationId xmlns:a16="http://schemas.microsoft.com/office/drawing/2014/main" id="{9ABC50C7-D09F-473A-BD35-470B28E55E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5626" y="5805489"/>
          <a:ext cx="69691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3" imgW="253890" imgH="241195" progId="Equation.3">
                  <p:embed/>
                </p:oleObj>
              </mc:Choice>
              <mc:Fallback>
                <p:oleObj name="Equação" r:id="rId13" imgW="253890" imgH="241195" progId="Equation.3">
                  <p:embed/>
                  <p:pic>
                    <p:nvPicPr>
                      <p:cNvPr id="26635" name="Objeto 9">
                        <a:extLst>
                          <a:ext uri="{FF2B5EF4-FFF2-40B4-BE49-F238E27FC236}">
                            <a16:creationId xmlns:a16="http://schemas.microsoft.com/office/drawing/2014/main" id="{9ABC50C7-D09F-473A-BD35-470B28E55E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6" y="5805489"/>
                        <a:ext cx="696913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033">
            <a:extLst>
              <a:ext uri="{FF2B5EF4-FFF2-40B4-BE49-F238E27FC236}">
                <a16:creationId xmlns:a16="http://schemas.microsoft.com/office/drawing/2014/main" id="{2F7ED477-4C29-4EDE-B166-18CC8FEAE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3284539"/>
            <a:ext cx="61468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lnSpc>
                <a:spcPct val="130000"/>
              </a:lnSpc>
              <a:spcBef>
                <a:spcPct val="20000"/>
              </a:spcBef>
              <a:defRPr/>
            </a:pPr>
            <a:r>
              <a:rPr lang="pt-BR" altLang="pt-BR" dirty="0">
                <a:latin typeface="Arial" charset="0"/>
                <a:sym typeface="Symbol"/>
              </a:rPr>
              <a:t> Taxas centrais de mortalidade no ano t</a:t>
            </a:r>
          </a:p>
          <a:p>
            <a:pPr marL="0" lvl="1" indent="-457200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pt-BR" altLang="pt-BR" dirty="0">
              <a:latin typeface="Arial" charset="0"/>
              <a:sym typeface="Symbol"/>
            </a:endParaRPr>
          </a:p>
          <a:p>
            <a:pPr marL="0" lvl="1" indent="-457200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pt-BR" altLang="pt-BR" dirty="0">
              <a:latin typeface="Arial" charset="0"/>
              <a:sym typeface="Symbol"/>
            </a:endParaRPr>
          </a:p>
        </p:txBody>
      </p:sp>
      <p:sp>
        <p:nvSpPr>
          <p:cNvPr id="16" name="Rectangle 1033">
            <a:extLst>
              <a:ext uri="{FF2B5EF4-FFF2-40B4-BE49-F238E27FC236}">
                <a16:creationId xmlns:a16="http://schemas.microsoft.com/office/drawing/2014/main" id="{315A57EC-56CD-4004-BE27-28B21F3DF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714" y="3932239"/>
            <a:ext cx="8231187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lnSpc>
                <a:spcPct val="130000"/>
              </a:lnSpc>
              <a:spcBef>
                <a:spcPct val="20000"/>
              </a:spcBef>
              <a:defRPr/>
            </a:pPr>
            <a:r>
              <a:rPr lang="pt-BR" altLang="pt-BR" dirty="0">
                <a:latin typeface="Arial" charset="0"/>
                <a:sym typeface="Symbol"/>
              </a:rPr>
              <a:t> Forma geral (média) da curva de mortalidade do modelo</a:t>
            </a:r>
          </a:p>
          <a:p>
            <a:pPr marL="0" lvl="1" indent="-457200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pt-BR" altLang="pt-BR" dirty="0">
              <a:latin typeface="Arial" charset="0"/>
              <a:sym typeface="Symbol"/>
            </a:endParaRPr>
          </a:p>
          <a:p>
            <a:pPr marL="0" lvl="1" indent="-457200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pt-BR" altLang="pt-BR" dirty="0">
              <a:latin typeface="Arial" charset="0"/>
              <a:sym typeface="Symbol"/>
            </a:endParaRPr>
          </a:p>
        </p:txBody>
      </p:sp>
      <p:sp>
        <p:nvSpPr>
          <p:cNvPr id="17" name="Rectangle 1033">
            <a:extLst>
              <a:ext uri="{FF2B5EF4-FFF2-40B4-BE49-F238E27FC236}">
                <a16:creationId xmlns:a16="http://schemas.microsoft.com/office/drawing/2014/main" id="{2FFF8901-3EBC-4684-89A8-5352BDF74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825" y="4579939"/>
            <a:ext cx="78628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lnSpc>
                <a:spcPct val="130000"/>
              </a:lnSpc>
              <a:spcBef>
                <a:spcPct val="20000"/>
              </a:spcBef>
              <a:defRPr/>
            </a:pPr>
            <a:r>
              <a:rPr lang="pt-BR" altLang="pt-BR" dirty="0">
                <a:latin typeface="Arial" charset="0"/>
                <a:sym typeface="Symbol"/>
              </a:rPr>
              <a:t> Diferença entre o log[m(x)] entre t</a:t>
            </a:r>
            <a:r>
              <a:rPr lang="pt-BR" altLang="pt-BR" baseline="-25000" dirty="0">
                <a:latin typeface="Arial" charset="0"/>
                <a:sym typeface="Symbol"/>
              </a:rPr>
              <a:t>1</a:t>
            </a:r>
            <a:r>
              <a:rPr lang="pt-BR" altLang="pt-BR" dirty="0">
                <a:latin typeface="Arial" charset="0"/>
                <a:sym typeface="Symbol"/>
              </a:rPr>
              <a:t> e t</a:t>
            </a:r>
            <a:r>
              <a:rPr lang="pt-BR" altLang="pt-BR" baseline="-25000" dirty="0">
                <a:latin typeface="Arial" charset="0"/>
                <a:sym typeface="Symbol"/>
              </a:rPr>
              <a:t>2</a:t>
            </a:r>
          </a:p>
          <a:p>
            <a:pPr marL="0" lvl="1" indent="-457200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pt-BR" altLang="pt-BR" dirty="0">
              <a:latin typeface="Arial" charset="0"/>
              <a:sym typeface="Symbol"/>
            </a:endParaRPr>
          </a:p>
          <a:p>
            <a:pPr marL="0" lvl="1" indent="-457200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pt-BR" altLang="pt-BR" dirty="0">
              <a:latin typeface="Arial" charset="0"/>
              <a:sym typeface="Symbol"/>
            </a:endParaRPr>
          </a:p>
        </p:txBody>
      </p:sp>
      <p:sp>
        <p:nvSpPr>
          <p:cNvPr id="26639" name="Rectangle 1033">
            <a:extLst>
              <a:ext uri="{FF2B5EF4-FFF2-40B4-BE49-F238E27FC236}">
                <a16:creationId xmlns:a16="http://schemas.microsoft.com/office/drawing/2014/main" id="{5047D1DB-B1F4-45C7-8EF8-10728A89F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825" y="5227639"/>
            <a:ext cx="78628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lvl="1">
              <a:lnSpc>
                <a:spcPct val="130000"/>
              </a:lnSpc>
              <a:buNone/>
            </a:pPr>
            <a:r>
              <a:rPr lang="pt-BR" altLang="pt-BR" sz="2400">
                <a:latin typeface="Arial" panose="020B0604020202020204" pitchFamily="34" charset="0"/>
                <a:sym typeface="Symbol" panose="05050102010706020507" pitchFamily="18" charset="2"/>
              </a:rPr>
              <a:t> Índice do nível geral de mortalidade no tempo</a:t>
            </a:r>
            <a:endParaRPr lang="pt-BR" altLang="pt-BR" sz="2400" baseline="-25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9" name="Rectangle 1033">
            <a:extLst>
              <a:ext uri="{FF2B5EF4-FFF2-40B4-BE49-F238E27FC236}">
                <a16:creationId xmlns:a16="http://schemas.microsoft.com/office/drawing/2014/main" id="{9015295A-8F72-4B5E-8215-9E6A2FB83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5948364"/>
            <a:ext cx="78628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lnSpc>
                <a:spcPct val="130000"/>
              </a:lnSpc>
              <a:spcBef>
                <a:spcPct val="20000"/>
              </a:spcBef>
              <a:defRPr/>
            </a:pPr>
            <a:r>
              <a:rPr lang="pt-BR" altLang="pt-BR" dirty="0">
                <a:latin typeface="Arial" charset="0"/>
                <a:sym typeface="Symbol"/>
              </a:rPr>
              <a:t> Resíduo</a:t>
            </a:r>
            <a:endParaRPr lang="pt-BR" altLang="pt-BR" baseline="-25000" dirty="0">
              <a:latin typeface="Arial" charset="0"/>
              <a:sym typeface="Symbol"/>
            </a:endParaRPr>
          </a:p>
          <a:p>
            <a:pPr marL="0" lvl="1" indent="-457200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pt-BR" altLang="pt-BR" dirty="0">
              <a:latin typeface="Arial" charset="0"/>
              <a:sym typeface="Symbol"/>
            </a:endParaRPr>
          </a:p>
          <a:p>
            <a:pPr marL="0" lvl="1" indent="-457200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pt-BR" altLang="pt-BR" dirty="0">
              <a:latin typeface="Arial" charset="0"/>
              <a:sym typeface="Symbo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32">
            <a:extLst>
              <a:ext uri="{FF2B5EF4-FFF2-40B4-BE49-F238E27FC236}">
                <a16:creationId xmlns:a16="http://schemas.microsoft.com/office/drawing/2014/main" id="{5BC827A4-2D73-4A65-9367-E0331193F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1209676"/>
            <a:ext cx="9067800" cy="85725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dist="80322" dir="1106097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200">
              <a:solidFill>
                <a:schemeClr val="tx2"/>
              </a:solidFill>
            </a:endParaRPr>
          </a:p>
        </p:txBody>
      </p:sp>
      <p:sp>
        <p:nvSpPr>
          <p:cNvPr id="28675" name="Espaço Reservado para Número de Slide 1">
            <a:extLst>
              <a:ext uri="{FF2B5EF4-FFF2-40B4-BE49-F238E27FC236}">
                <a16:creationId xmlns:a16="http://schemas.microsoft.com/office/drawing/2014/main" id="{0FC0C504-2108-47B9-AD8B-76325232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8F9142-1BC4-42B3-9575-0546D7E778D3}" type="slidenum">
              <a:rPr lang="pt-BR" altLang="pt-BR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pt-BR" altLang="pt-BR" sz="1400"/>
          </a:p>
        </p:txBody>
      </p:sp>
      <p:sp>
        <p:nvSpPr>
          <p:cNvPr id="6" name="Rectangle 1034">
            <a:extLst>
              <a:ext uri="{FF2B5EF4-FFF2-40B4-BE49-F238E27FC236}">
                <a16:creationId xmlns:a16="http://schemas.microsoft.com/office/drawing/2014/main" id="{1AE2FB89-7A9C-47AA-B232-D7E074D1F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6" y="404813"/>
            <a:ext cx="8353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Método estocástico: Lee-Carter (1992)</a:t>
            </a:r>
            <a:endParaRPr lang="pt-BR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ctr">
              <a:spcBef>
                <a:spcPct val="20000"/>
              </a:spcBef>
              <a:defRPr/>
            </a:pPr>
            <a:endParaRPr lang="pt-BR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8" name="Rectangle 1033">
            <a:extLst>
              <a:ext uri="{FF2B5EF4-FFF2-40B4-BE49-F238E27FC236}">
                <a16:creationId xmlns:a16="http://schemas.microsoft.com/office/drawing/2014/main" id="{C747DF41-8BF7-4F64-95E1-905564BF3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1" y="1341438"/>
            <a:ext cx="85185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lvl="1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pt-BR" b="1" dirty="0" err="1">
                <a:latin typeface="Arial" panose="020B0604020202020204" pitchFamily="34" charset="0"/>
                <a:sym typeface="Symbol" panose="05050102010706020507" pitchFamily="18" charset="2"/>
              </a:rPr>
              <a:t>Estimação</a:t>
            </a:r>
            <a:r>
              <a:rPr lang="en-US" altLang="pt-BR" b="1" dirty="0">
                <a:latin typeface="Arial" panose="020B0604020202020204" pitchFamily="34" charset="0"/>
                <a:sym typeface="Symbol" panose="05050102010706020507" pitchFamily="18" charset="2"/>
              </a:rPr>
              <a:t> dos </a:t>
            </a:r>
            <a:r>
              <a:rPr lang="en-US" altLang="pt-BR" b="1" dirty="0" err="1">
                <a:latin typeface="Arial" panose="020B0604020202020204" pitchFamily="34" charset="0"/>
                <a:sym typeface="Symbol" panose="05050102010706020507" pitchFamily="18" charset="2"/>
              </a:rPr>
              <a:t>parâmetros</a:t>
            </a:r>
            <a:r>
              <a:rPr lang="pt-BR" altLang="pt-BR" b="1" dirty="0">
                <a:latin typeface="Arial" panose="020B0604020202020204" pitchFamily="34" charset="0"/>
                <a:sym typeface="Symbol" panose="05050102010706020507" pitchFamily="18" charset="2"/>
              </a:rPr>
              <a:t> → Dois problemas</a:t>
            </a:r>
          </a:p>
          <a:p>
            <a:pPr lvl="1">
              <a:lnSpc>
                <a:spcPct val="130000"/>
              </a:lnSpc>
              <a:buFontTx/>
              <a:buAutoNum type="arabicParenR"/>
              <a:defRPr/>
            </a:pPr>
            <a:r>
              <a:rPr lang="en-US" altLang="pt-BR" sz="2400" dirty="0" err="1">
                <a:latin typeface="Arial" panose="020B0604020202020204" pitchFamily="34" charset="0"/>
                <a:sym typeface="Symbol" panose="05050102010706020507" pitchFamily="18" charset="2"/>
              </a:rPr>
              <a:t>Precisamos</a:t>
            </a:r>
            <a:r>
              <a:rPr lang="en-US" altLang="pt-BR" sz="2400" dirty="0">
                <a:latin typeface="Arial" panose="020B0604020202020204" pitchFamily="34" charset="0"/>
                <a:sym typeface="Symbol" panose="05050102010706020507" pitchFamily="18" charset="2"/>
              </a:rPr>
              <a:t> de um </a:t>
            </a:r>
            <a:r>
              <a:rPr lang="en-US" altLang="pt-BR" sz="2400" dirty="0" err="1">
                <a:latin typeface="Arial" panose="020B0604020202020204" pitchFamily="34" charset="0"/>
                <a:sym typeface="Symbol" panose="05050102010706020507" pitchFamily="18" charset="2"/>
              </a:rPr>
              <a:t>conjunto</a:t>
            </a:r>
            <a:r>
              <a:rPr lang="en-US" altLang="pt-BR" sz="2400" dirty="0">
                <a:latin typeface="Arial" panose="020B0604020202020204" pitchFamily="34" charset="0"/>
                <a:sym typeface="Symbol" panose="05050102010706020507" pitchFamily="18" charset="2"/>
              </a:rPr>
              <a:t> de m(x) </a:t>
            </a:r>
            <a:r>
              <a:rPr lang="en-US" altLang="pt-BR" sz="2400" dirty="0" err="1">
                <a:latin typeface="Arial" panose="020B0604020202020204" pitchFamily="34" charset="0"/>
                <a:sym typeface="Symbol" panose="05050102010706020507" pitchFamily="18" charset="2"/>
              </a:rPr>
              <a:t>observadas</a:t>
            </a:r>
            <a:r>
              <a:rPr lang="en-US" altLang="pt-BR" sz="2400" dirty="0">
                <a:latin typeface="Arial" panose="020B0604020202020204" pitchFamily="34" charset="0"/>
                <a:sym typeface="Symbol" panose="05050102010706020507" pitchFamily="18" charset="2"/>
              </a:rPr>
              <a:t> no </a:t>
            </a:r>
            <a:r>
              <a:rPr lang="en-US" altLang="pt-BR" sz="2400" dirty="0" err="1">
                <a:latin typeface="Arial" panose="020B0604020202020204" pitchFamily="34" charset="0"/>
                <a:sym typeface="Symbol" panose="05050102010706020507" pitchFamily="18" charset="2"/>
              </a:rPr>
              <a:t>passado</a:t>
            </a:r>
            <a:r>
              <a:rPr lang="en-US" altLang="pt-BR" sz="2400" dirty="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marL="0" lvl="1" indent="0">
              <a:lnSpc>
                <a:spcPct val="130000"/>
              </a:lnSpc>
              <a:buNone/>
              <a:defRPr/>
            </a:pPr>
            <a:r>
              <a:rPr lang="en-US" altLang="pt-BR" sz="2400" dirty="0" err="1">
                <a:latin typeface="Arial" panose="020B0604020202020204" pitchFamily="34" charset="0"/>
                <a:sym typeface="Symbol" panose="05050102010706020507" pitchFamily="18" charset="2"/>
              </a:rPr>
              <a:t>Soluções</a:t>
            </a:r>
            <a:r>
              <a:rPr lang="en-US" altLang="pt-BR" sz="2400" dirty="0">
                <a:latin typeface="Arial" panose="020B0604020202020204" pitchFamily="34" charset="0"/>
                <a:sym typeface="Symbol" panose="05050102010706020507" pitchFamily="18" charset="2"/>
              </a:rPr>
              <a:t>:</a:t>
            </a:r>
          </a:p>
          <a:p>
            <a:pPr lvl="1">
              <a:lnSpc>
                <a:spcPct val="130000"/>
              </a:lnSpc>
              <a:buFontTx/>
              <a:buAutoNum type="alphaLcParenR"/>
              <a:defRPr/>
            </a:pPr>
            <a:r>
              <a:rPr lang="en-US" altLang="pt-BR" sz="2400" dirty="0" err="1">
                <a:latin typeface="Arial" panose="020B0604020202020204" pitchFamily="34" charset="0"/>
                <a:sym typeface="Symbol" panose="05050102010706020507" pitchFamily="18" charset="2"/>
              </a:rPr>
              <a:t>Utilizar</a:t>
            </a:r>
            <a:r>
              <a:rPr lang="en-US" altLang="pt-BR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pt-BR" sz="2400" dirty="0" err="1">
                <a:latin typeface="Arial" panose="020B0604020202020204" pitchFamily="34" charset="0"/>
                <a:sym typeface="Symbol" panose="05050102010706020507" pitchFamily="18" charset="2"/>
              </a:rPr>
              <a:t>tábuas</a:t>
            </a:r>
            <a:r>
              <a:rPr lang="en-US" altLang="pt-BR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pt-BR" sz="2400" dirty="0" err="1">
                <a:latin typeface="Arial" panose="020B0604020202020204" pitchFamily="34" charset="0"/>
                <a:sym typeface="Symbol" panose="05050102010706020507" pitchFamily="18" charset="2"/>
              </a:rPr>
              <a:t>modelos</a:t>
            </a:r>
            <a:r>
              <a:rPr lang="en-US" altLang="pt-BR" sz="2400" dirty="0">
                <a:latin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n-US" altLang="pt-BR" sz="2400" dirty="0" err="1">
                <a:latin typeface="Arial" panose="020B0604020202020204" pitchFamily="34" charset="0"/>
                <a:sym typeface="Symbol" panose="05050102010706020507" pitchFamily="18" charset="2"/>
              </a:rPr>
              <a:t>Coale-Demeny</a:t>
            </a:r>
            <a:r>
              <a:rPr lang="en-US" altLang="pt-BR" sz="2400" dirty="0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pt-BR" sz="2400" dirty="0" err="1">
                <a:latin typeface="Arial" panose="020B0604020202020204" pitchFamily="34" charset="0"/>
                <a:sym typeface="Symbol" panose="05050102010706020507" pitchFamily="18" charset="2"/>
              </a:rPr>
              <a:t>Nações</a:t>
            </a:r>
            <a:r>
              <a:rPr lang="en-US" altLang="pt-BR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pt-BR" sz="2400" dirty="0" err="1">
                <a:latin typeface="Arial" panose="020B0604020202020204" pitchFamily="34" charset="0"/>
                <a:sym typeface="Symbol" panose="05050102010706020507" pitchFamily="18" charset="2"/>
              </a:rPr>
              <a:t>Unidas</a:t>
            </a:r>
            <a:r>
              <a:rPr lang="en-US" altLang="pt-BR" sz="2400" dirty="0">
                <a:latin typeface="Arial" panose="020B0604020202020204" pitchFamily="34" charset="0"/>
                <a:sym typeface="Symbol" panose="05050102010706020507" pitchFamily="18" charset="2"/>
              </a:rPr>
              <a:t>, HMD, etc.</a:t>
            </a:r>
          </a:p>
          <a:p>
            <a:pPr lvl="1">
              <a:lnSpc>
                <a:spcPct val="130000"/>
              </a:lnSpc>
              <a:buFontTx/>
              <a:buAutoNum type="alphaLcParenR"/>
              <a:defRPr/>
            </a:pPr>
            <a:r>
              <a:rPr lang="en-US" altLang="pt-BR" sz="2400" dirty="0" err="1">
                <a:latin typeface="Arial" panose="020B0604020202020204" pitchFamily="34" charset="0"/>
                <a:sym typeface="Symbol" panose="05050102010706020507" pitchFamily="18" charset="2"/>
              </a:rPr>
              <a:t>Utilizar</a:t>
            </a:r>
            <a:r>
              <a:rPr lang="en-US" altLang="pt-BR" sz="2400" dirty="0">
                <a:latin typeface="Arial" panose="020B0604020202020204" pitchFamily="34" charset="0"/>
                <a:sym typeface="Symbol" panose="05050102010706020507" pitchFamily="18" charset="2"/>
              </a:rPr>
              <a:t> o </a:t>
            </a:r>
            <a:r>
              <a:rPr lang="en-US" altLang="pt-BR" sz="2400" dirty="0" err="1">
                <a:latin typeface="Arial" panose="020B0604020202020204" pitchFamily="34" charset="0"/>
                <a:sym typeface="Symbol" panose="05050102010706020507" pitchFamily="18" charset="2"/>
              </a:rPr>
              <a:t>próprio</a:t>
            </a:r>
            <a:r>
              <a:rPr lang="en-US" altLang="pt-BR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pt-BR" sz="2400" dirty="0" err="1">
                <a:latin typeface="Arial" panose="020B0604020202020204" pitchFamily="34" charset="0"/>
                <a:sym typeface="Symbol" panose="05050102010706020507" pitchFamily="18" charset="2"/>
              </a:rPr>
              <a:t>modelo</a:t>
            </a:r>
            <a:r>
              <a:rPr lang="en-US" altLang="pt-BR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pt-BR" sz="2400" b="1" dirty="0">
                <a:latin typeface="Arial" panose="020B0604020202020204" pitchFamily="34" charset="0"/>
                <a:sym typeface="Symbol" panose="05050102010706020507" pitchFamily="18" charset="2"/>
              </a:rPr>
              <a:t>→</a:t>
            </a:r>
            <a:r>
              <a:rPr lang="en-US" altLang="pt-BR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pt-BR" sz="2400" dirty="0" err="1">
                <a:latin typeface="Arial" panose="020B0604020202020204" pitchFamily="34" charset="0"/>
                <a:sym typeface="Symbol" panose="05050102010706020507" pitchFamily="18" charset="2"/>
              </a:rPr>
              <a:t>fixar</a:t>
            </a:r>
            <a:r>
              <a:rPr lang="en-US" altLang="pt-BR" sz="2400" dirty="0">
                <a:latin typeface="Arial" panose="020B0604020202020204" pitchFamily="34" charset="0"/>
                <a:sym typeface="Symbol" panose="05050102010706020507" pitchFamily="18" charset="2"/>
              </a:rPr>
              <a:t> k=0 e k=1 e </a:t>
            </a:r>
            <a:r>
              <a:rPr lang="en-US" altLang="pt-BR" sz="2400" dirty="0" err="1">
                <a:latin typeface="Arial" panose="020B0604020202020204" pitchFamily="34" charset="0"/>
                <a:sym typeface="Symbol" panose="05050102010706020507" pitchFamily="18" charset="2"/>
              </a:rPr>
              <a:t>estimar</a:t>
            </a:r>
            <a:r>
              <a:rPr lang="en-US" altLang="pt-BR" sz="2400" dirty="0">
                <a:latin typeface="Arial" panose="020B0604020202020204" pitchFamily="34" charset="0"/>
                <a:sym typeface="Symbol" panose="05050102010706020507" pitchFamily="18" charset="2"/>
              </a:rPr>
              <a:t>:</a:t>
            </a:r>
          </a:p>
          <a:p>
            <a:pPr marL="0" lvl="1" indent="0">
              <a:lnSpc>
                <a:spcPct val="130000"/>
              </a:lnSpc>
              <a:buNone/>
              <a:defRPr/>
            </a:pPr>
            <a:endParaRPr lang="en-US" altLang="pt-BR" sz="24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28678" name="Objeto 3">
            <a:extLst>
              <a:ext uri="{FF2B5EF4-FFF2-40B4-BE49-F238E27FC236}">
                <a16:creationId xmlns:a16="http://schemas.microsoft.com/office/drawing/2014/main" id="{DA5D99EB-3761-43CE-8321-F37F12956B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4114" y="5248275"/>
          <a:ext cx="25495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3" imgW="927100" imgH="228600" progId="Equation.3">
                  <p:embed/>
                </p:oleObj>
              </mc:Choice>
              <mc:Fallback>
                <p:oleObj name="Equação" r:id="rId3" imgW="927100" imgH="228600" progId="Equation.3">
                  <p:embed/>
                  <p:pic>
                    <p:nvPicPr>
                      <p:cNvPr id="28678" name="Objeto 3">
                        <a:extLst>
                          <a:ext uri="{FF2B5EF4-FFF2-40B4-BE49-F238E27FC236}">
                            <a16:creationId xmlns:a16="http://schemas.microsoft.com/office/drawing/2014/main" id="{DA5D99EB-3761-43CE-8321-F37F12956B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5248275"/>
                        <a:ext cx="254952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to 3">
            <a:extLst>
              <a:ext uri="{FF2B5EF4-FFF2-40B4-BE49-F238E27FC236}">
                <a16:creationId xmlns:a16="http://schemas.microsoft.com/office/drawing/2014/main" id="{CDC8AE47-B1A6-46B7-A08D-0026E38C4D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1101" y="5973763"/>
          <a:ext cx="44354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5" imgW="1612900" imgH="228600" progId="Equation.3">
                  <p:embed/>
                </p:oleObj>
              </mc:Choice>
              <mc:Fallback>
                <p:oleObj name="Equação" r:id="rId5" imgW="1612900" imgH="228600" progId="Equation.3">
                  <p:embed/>
                  <p:pic>
                    <p:nvPicPr>
                      <p:cNvPr id="28679" name="Objeto 3">
                        <a:extLst>
                          <a:ext uri="{FF2B5EF4-FFF2-40B4-BE49-F238E27FC236}">
                            <a16:creationId xmlns:a16="http://schemas.microsoft.com/office/drawing/2014/main" id="{CDC8AE47-B1A6-46B7-A08D-0026E38C4D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1" y="5973763"/>
                        <a:ext cx="44354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32">
            <a:extLst>
              <a:ext uri="{FF2B5EF4-FFF2-40B4-BE49-F238E27FC236}">
                <a16:creationId xmlns:a16="http://schemas.microsoft.com/office/drawing/2014/main" id="{7501B1D8-4F5E-433F-B472-DA52F0C8E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1209676"/>
            <a:ext cx="9067800" cy="85725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dist="80322" dir="1106097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200">
              <a:solidFill>
                <a:schemeClr val="tx2"/>
              </a:solidFill>
            </a:endParaRPr>
          </a:p>
        </p:txBody>
      </p:sp>
      <p:sp>
        <p:nvSpPr>
          <p:cNvPr id="30723" name="Espaço Reservado para Número de Slide 1">
            <a:extLst>
              <a:ext uri="{FF2B5EF4-FFF2-40B4-BE49-F238E27FC236}">
                <a16:creationId xmlns:a16="http://schemas.microsoft.com/office/drawing/2014/main" id="{91E660B9-CBC6-4B9D-AD1F-377DB95A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4B9770-74DB-4780-A486-5A6EB8187E25}" type="slidenum">
              <a:rPr lang="pt-BR" altLang="pt-BR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pt-BR" altLang="pt-BR" sz="1400"/>
          </a:p>
        </p:txBody>
      </p:sp>
      <p:sp>
        <p:nvSpPr>
          <p:cNvPr id="6" name="Rectangle 1034">
            <a:extLst>
              <a:ext uri="{FF2B5EF4-FFF2-40B4-BE49-F238E27FC236}">
                <a16:creationId xmlns:a16="http://schemas.microsoft.com/office/drawing/2014/main" id="{B1A0AD7A-E7DA-4DBF-995D-4CBB32409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6" y="404813"/>
            <a:ext cx="8353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Método estocástico: Lee-Carter (1992)</a:t>
            </a:r>
            <a:endParaRPr lang="pt-BR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ctr">
              <a:spcBef>
                <a:spcPct val="20000"/>
              </a:spcBef>
              <a:defRPr/>
            </a:pPr>
            <a:endParaRPr lang="pt-BR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8" name="Rectangle 1033">
            <a:extLst>
              <a:ext uri="{FF2B5EF4-FFF2-40B4-BE49-F238E27FC236}">
                <a16:creationId xmlns:a16="http://schemas.microsoft.com/office/drawing/2014/main" id="{3380D6E6-E699-429E-93A2-4F4687F0B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1" y="1341438"/>
            <a:ext cx="85185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lvl="1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pt-BR" b="1" dirty="0" err="1">
                <a:latin typeface="Arial" panose="020B0604020202020204" pitchFamily="34" charset="0"/>
                <a:sym typeface="Symbol" panose="05050102010706020507" pitchFamily="18" charset="2"/>
              </a:rPr>
              <a:t>Estimação</a:t>
            </a:r>
            <a:r>
              <a:rPr lang="en-US" altLang="pt-BR" b="1" dirty="0">
                <a:latin typeface="Arial" panose="020B0604020202020204" pitchFamily="34" charset="0"/>
                <a:sym typeface="Symbol" panose="05050102010706020507" pitchFamily="18" charset="2"/>
              </a:rPr>
              <a:t> dos </a:t>
            </a:r>
            <a:r>
              <a:rPr lang="en-US" altLang="pt-BR" b="1" dirty="0" err="1">
                <a:latin typeface="Arial" panose="020B0604020202020204" pitchFamily="34" charset="0"/>
                <a:sym typeface="Symbol" panose="05050102010706020507" pitchFamily="18" charset="2"/>
              </a:rPr>
              <a:t>parâmetros</a:t>
            </a:r>
            <a:r>
              <a:rPr lang="pt-BR" altLang="pt-BR" b="1" dirty="0">
                <a:latin typeface="Arial" panose="020B0604020202020204" pitchFamily="34" charset="0"/>
                <a:sym typeface="Symbol" panose="05050102010706020507" pitchFamily="18" charset="2"/>
              </a:rPr>
              <a:t> → Dois problemas</a:t>
            </a:r>
          </a:p>
          <a:p>
            <a:pPr lvl="1">
              <a:lnSpc>
                <a:spcPct val="130000"/>
              </a:lnSpc>
              <a:buFont typeface="+mj-lt"/>
              <a:buAutoNum type="arabicParenR" startAt="2"/>
              <a:defRPr/>
            </a:pPr>
            <a:r>
              <a:rPr lang="en-US" altLang="pt-BR" sz="2400" dirty="0">
                <a:latin typeface="Arial" panose="020B0604020202020204" pitchFamily="34" charset="0"/>
                <a:sym typeface="Symbol" panose="05050102010706020507" pitchFamily="18" charset="2"/>
              </a:rPr>
              <a:t>O </a:t>
            </a:r>
            <a:r>
              <a:rPr lang="en-US" altLang="pt-BR" sz="2400" dirty="0" err="1">
                <a:latin typeface="Arial" panose="020B0604020202020204" pitchFamily="34" charset="0"/>
                <a:sym typeface="Symbol" panose="05050102010706020507" pitchFamily="18" charset="2"/>
              </a:rPr>
              <a:t>lado</a:t>
            </a:r>
            <a:r>
              <a:rPr lang="en-US" altLang="pt-BR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pt-BR" sz="2400" dirty="0" err="1">
                <a:latin typeface="Arial" panose="020B0604020202020204" pitchFamily="34" charset="0"/>
                <a:sym typeface="Symbol" panose="05050102010706020507" pitchFamily="18" charset="2"/>
              </a:rPr>
              <a:t>direito</a:t>
            </a:r>
            <a:r>
              <a:rPr lang="en-US" altLang="pt-BR" sz="2400" dirty="0">
                <a:latin typeface="Arial" panose="020B0604020202020204" pitchFamily="34" charset="0"/>
                <a:sym typeface="Symbol" panose="05050102010706020507" pitchFamily="18" charset="2"/>
              </a:rPr>
              <a:t> da </a:t>
            </a:r>
            <a:r>
              <a:rPr lang="en-US" altLang="pt-BR" sz="2400" dirty="0" err="1">
                <a:latin typeface="Arial" panose="020B0604020202020204" pitchFamily="34" charset="0"/>
                <a:sym typeface="Symbol" panose="05050102010706020507" pitchFamily="18" charset="2"/>
              </a:rPr>
              <a:t>equação</a:t>
            </a:r>
            <a:r>
              <a:rPr lang="en-US" altLang="pt-BR" sz="2400" dirty="0">
                <a:latin typeface="Arial" panose="020B0604020202020204" pitchFamily="34" charset="0"/>
                <a:sym typeface="Symbol" panose="05050102010706020507" pitchFamily="18" charset="2"/>
              </a:rPr>
              <a:t> é </a:t>
            </a:r>
            <a:r>
              <a:rPr lang="en-US" altLang="pt-BR" sz="2400" dirty="0" err="1">
                <a:latin typeface="Arial" panose="020B0604020202020204" pitchFamily="34" charset="0"/>
                <a:sym typeface="Symbol" panose="05050102010706020507" pitchFamily="18" charset="2"/>
              </a:rPr>
              <a:t>composto</a:t>
            </a:r>
            <a:r>
              <a:rPr lang="en-US" altLang="pt-BR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pt-BR" sz="2400" dirty="0" err="1">
                <a:latin typeface="Arial" panose="020B0604020202020204" pitchFamily="34" charset="0"/>
                <a:sym typeface="Symbol" panose="05050102010706020507" pitchFamily="18" charset="2"/>
              </a:rPr>
              <a:t>apenas</a:t>
            </a:r>
            <a:r>
              <a:rPr lang="en-US" altLang="pt-BR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pt-BR" sz="2400" dirty="0" err="1">
                <a:latin typeface="Arial" panose="020B0604020202020204" pitchFamily="34" charset="0"/>
                <a:sym typeface="Symbol" panose="05050102010706020507" pitchFamily="18" charset="2"/>
              </a:rPr>
              <a:t>por</a:t>
            </a:r>
            <a:r>
              <a:rPr lang="en-US" altLang="pt-BR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pt-BR" sz="2400" dirty="0" err="1">
                <a:latin typeface="Arial" panose="020B0604020202020204" pitchFamily="34" charset="0"/>
                <a:sym typeface="Symbol" panose="05050102010706020507" pitchFamily="18" charset="2"/>
              </a:rPr>
              <a:t>parâmetros</a:t>
            </a:r>
            <a:r>
              <a:rPr lang="en-US" altLang="pt-BR" sz="2400" dirty="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marL="0" lvl="1" indent="0">
              <a:lnSpc>
                <a:spcPct val="130000"/>
              </a:lnSpc>
              <a:buNone/>
              <a:defRPr/>
            </a:pPr>
            <a:r>
              <a:rPr lang="en-US" altLang="pt-BR" sz="2400" dirty="0" err="1">
                <a:latin typeface="Arial" panose="020B0604020202020204" pitchFamily="34" charset="0"/>
                <a:sym typeface="Symbol" panose="05050102010706020507" pitchFamily="18" charset="2"/>
              </a:rPr>
              <a:t>Solução</a:t>
            </a:r>
            <a:r>
              <a:rPr lang="en-US" altLang="pt-BR" sz="2400" dirty="0">
                <a:latin typeface="Arial" panose="020B0604020202020204" pitchFamily="34" charset="0"/>
                <a:sym typeface="Symbol" panose="05050102010706020507" pitchFamily="18" charset="2"/>
              </a:rPr>
              <a:t>:</a:t>
            </a:r>
          </a:p>
          <a:p>
            <a:pPr marL="0" lvl="1" indent="0">
              <a:lnSpc>
                <a:spcPct val="130000"/>
              </a:lnSpc>
              <a:buNone/>
              <a:defRPr/>
            </a:pPr>
            <a:r>
              <a:rPr lang="en-US" altLang="pt-BR" sz="2000" dirty="0" err="1">
                <a:latin typeface="Arial" panose="020B0604020202020204" pitchFamily="34" charset="0"/>
                <a:sym typeface="Symbol" panose="05050102010706020507" pitchFamily="18" charset="2"/>
              </a:rPr>
              <a:t>Mínimos</a:t>
            </a:r>
            <a:r>
              <a:rPr lang="en-US" altLang="pt-BR" sz="20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pt-BR" sz="2000" dirty="0" err="1">
                <a:latin typeface="Arial" panose="020B0604020202020204" pitchFamily="34" charset="0"/>
                <a:sym typeface="Symbol" panose="05050102010706020507" pitchFamily="18" charset="2"/>
              </a:rPr>
              <a:t>quadrados</a:t>
            </a:r>
            <a:r>
              <a:rPr lang="en-US" altLang="pt-BR" sz="2000" dirty="0">
                <a:latin typeface="Arial" panose="020B0604020202020204" pitchFamily="34" charset="0"/>
                <a:sym typeface="Symbol" panose="05050102010706020507" pitchFamily="18" charset="2"/>
              </a:rPr>
              <a:t> com </a:t>
            </a:r>
            <a:r>
              <a:rPr lang="en-US" altLang="pt-BR" sz="2000" dirty="0" err="1">
                <a:latin typeface="Arial" panose="020B0604020202020204" pitchFamily="34" charset="0"/>
                <a:sym typeface="Symbol" panose="05050102010706020507" pitchFamily="18" charset="2"/>
              </a:rPr>
              <a:t>aplicação</a:t>
            </a:r>
            <a:r>
              <a:rPr lang="en-US" altLang="pt-BR" sz="2000" dirty="0">
                <a:latin typeface="Arial" panose="020B0604020202020204" pitchFamily="34" charset="0"/>
                <a:sym typeface="Symbol" panose="05050102010706020507" pitchFamily="18" charset="2"/>
              </a:rPr>
              <a:t> do </a:t>
            </a:r>
            <a:r>
              <a:rPr lang="en-US" altLang="pt-BR" sz="2000" dirty="0" err="1">
                <a:latin typeface="Arial" panose="020B0604020202020204" pitchFamily="34" charset="0"/>
                <a:sym typeface="Symbol" panose="05050102010706020507" pitchFamily="18" charset="2"/>
              </a:rPr>
              <a:t>método</a:t>
            </a:r>
            <a:r>
              <a:rPr lang="en-US" altLang="pt-BR" sz="2000" dirty="0">
                <a:latin typeface="Arial" panose="020B0604020202020204" pitchFamily="34" charset="0"/>
                <a:sym typeface="Symbol" panose="05050102010706020507" pitchFamily="18" charset="2"/>
              </a:rPr>
              <a:t> de </a:t>
            </a:r>
            <a:r>
              <a:rPr lang="en-US" altLang="pt-BR" sz="2000" dirty="0" err="1">
                <a:latin typeface="Arial" panose="020B0604020202020204" pitchFamily="34" charset="0"/>
                <a:sym typeface="Symbol" panose="05050102010706020507" pitchFamily="18" charset="2"/>
              </a:rPr>
              <a:t>Decomposição</a:t>
            </a:r>
            <a:r>
              <a:rPr lang="en-US" altLang="pt-BR" sz="20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pt-BR" sz="2000" dirty="0" err="1">
                <a:latin typeface="Arial" panose="020B0604020202020204" pitchFamily="34" charset="0"/>
                <a:sym typeface="Symbol" panose="05050102010706020507" pitchFamily="18" charset="2"/>
              </a:rPr>
              <a:t>Valores</a:t>
            </a:r>
            <a:r>
              <a:rPr lang="en-US" altLang="pt-BR" sz="20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pt-BR" sz="2000" dirty="0" err="1">
                <a:latin typeface="Arial" panose="020B0604020202020204" pitchFamily="34" charset="0"/>
                <a:sym typeface="Symbol" panose="05050102010706020507" pitchFamily="18" charset="2"/>
              </a:rPr>
              <a:t>Singulares</a:t>
            </a:r>
            <a:r>
              <a:rPr lang="en-US" altLang="pt-BR" sz="2000" dirty="0">
                <a:latin typeface="Arial" panose="020B0604020202020204" pitchFamily="34" charset="0"/>
                <a:sym typeface="Symbol" panose="05050102010706020507" pitchFamily="18" charset="2"/>
              </a:rPr>
              <a:t> (DVS).</a:t>
            </a:r>
          </a:p>
          <a:p>
            <a:pPr marL="0" lvl="1" indent="0">
              <a:lnSpc>
                <a:spcPct val="130000"/>
              </a:lnSpc>
              <a:buNone/>
              <a:defRPr/>
            </a:pPr>
            <a:r>
              <a:rPr lang="en-US" altLang="pt-BR" sz="2000" dirty="0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pt-BR" sz="20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pt-BR" sz="2000" dirty="0">
                <a:latin typeface="Arial" panose="020B0604020202020204" pitchFamily="34" charset="0"/>
                <a:sym typeface="Symbol" panose="05050102010706020507" pitchFamily="18" charset="2"/>
              </a:rPr>
              <a:t> → media do valor de ln[m(</a:t>
            </a:r>
            <a:r>
              <a:rPr lang="en-US" altLang="pt-BR" sz="2000" dirty="0" err="1">
                <a:latin typeface="Arial" panose="020B0604020202020204" pitchFamily="34" charset="0"/>
                <a:sym typeface="Symbol" panose="05050102010706020507" pitchFamily="18" charset="2"/>
              </a:rPr>
              <a:t>x,t</a:t>
            </a:r>
            <a:r>
              <a:rPr lang="en-US" altLang="pt-BR" sz="2000" dirty="0">
                <a:latin typeface="Arial" panose="020B0604020202020204" pitchFamily="34" charset="0"/>
                <a:sym typeface="Symbol" panose="05050102010706020507" pitchFamily="18" charset="2"/>
              </a:rPr>
              <a:t>)] no tempo.</a:t>
            </a:r>
          </a:p>
          <a:p>
            <a:pPr marL="0" lvl="1" indent="0">
              <a:lnSpc>
                <a:spcPct val="130000"/>
              </a:lnSpc>
              <a:buNone/>
              <a:defRPr/>
            </a:pPr>
            <a:r>
              <a:rPr lang="en-US" altLang="pt-BR" sz="2000" dirty="0" err="1">
                <a:latin typeface="Arial" panose="020B0604020202020204" pitchFamily="34" charset="0"/>
                <a:sym typeface="Symbol" panose="05050102010706020507" pitchFamily="18" charset="2"/>
              </a:rPr>
              <a:t>Subtraímos</a:t>
            </a:r>
            <a:r>
              <a:rPr lang="en-US" altLang="pt-BR" sz="20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pt-BR" sz="2000" dirty="0" err="1">
                <a:latin typeface="Arial" panose="020B0604020202020204" pitchFamily="34" charset="0"/>
                <a:sym typeface="Symbol" panose="05050102010706020507" pitchFamily="18" charset="2"/>
              </a:rPr>
              <a:t>isso</a:t>
            </a:r>
            <a:r>
              <a:rPr lang="en-US" altLang="pt-BR" sz="2000" dirty="0">
                <a:latin typeface="Arial" panose="020B0604020202020204" pitchFamily="34" charset="0"/>
                <a:sym typeface="Symbol" panose="05050102010706020507" pitchFamily="18" charset="2"/>
              </a:rPr>
              <a:t> do ln[m(</a:t>
            </a:r>
            <a:r>
              <a:rPr lang="en-US" altLang="pt-BR" sz="2000" dirty="0" err="1">
                <a:latin typeface="Arial" panose="020B0604020202020204" pitchFamily="34" charset="0"/>
                <a:sym typeface="Symbol" panose="05050102010706020507" pitchFamily="18" charset="2"/>
              </a:rPr>
              <a:t>x,t</a:t>
            </a:r>
            <a:r>
              <a:rPr lang="en-US" altLang="pt-BR" sz="2000" dirty="0">
                <a:latin typeface="Arial" panose="020B0604020202020204" pitchFamily="34" charset="0"/>
                <a:sym typeface="Symbol" panose="05050102010706020507" pitchFamily="18" charset="2"/>
              </a:rPr>
              <a:t>)] e </a:t>
            </a:r>
            <a:r>
              <a:rPr lang="en-US" altLang="pt-BR" sz="2000" dirty="0" err="1">
                <a:latin typeface="Arial" panose="020B0604020202020204" pitchFamily="34" charset="0"/>
                <a:sym typeface="Symbol" panose="05050102010706020507" pitchFamily="18" charset="2"/>
              </a:rPr>
              <a:t>temos</a:t>
            </a:r>
            <a:r>
              <a:rPr lang="en-US" altLang="pt-BR" sz="20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pt-BR" sz="2000" dirty="0" err="1">
                <a:latin typeface="Arial" panose="020B0604020202020204" pitchFamily="34" charset="0"/>
                <a:sym typeface="Symbol" panose="05050102010706020507" pitchFamily="18" charset="2"/>
              </a:rPr>
              <a:t>os</a:t>
            </a:r>
            <a:r>
              <a:rPr lang="en-US" altLang="pt-BR" sz="20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pt-BR" sz="2000" dirty="0" err="1">
                <a:latin typeface="Arial" panose="020B0604020202020204" pitchFamily="34" charset="0"/>
                <a:sym typeface="Symbol" panose="05050102010706020507" pitchFamily="18" charset="2"/>
              </a:rPr>
              <a:t>resíduos</a:t>
            </a:r>
            <a:r>
              <a:rPr lang="en-US" altLang="pt-BR" sz="2000" dirty="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marL="0" lvl="1" indent="0">
              <a:lnSpc>
                <a:spcPct val="130000"/>
              </a:lnSpc>
              <a:buNone/>
              <a:defRPr/>
            </a:pPr>
            <a:r>
              <a:rPr lang="en-US" altLang="pt-BR" sz="2000" dirty="0" err="1">
                <a:latin typeface="Arial" panose="020B0604020202020204" pitchFamily="34" charset="0"/>
                <a:sym typeface="Symbol" panose="05050102010706020507" pitchFamily="18" charset="2"/>
              </a:rPr>
              <a:t>Utilizamos</a:t>
            </a:r>
            <a:r>
              <a:rPr lang="en-US" altLang="pt-BR" sz="2000" dirty="0">
                <a:latin typeface="Arial" panose="020B0604020202020204" pitchFamily="34" charset="0"/>
                <a:sym typeface="Symbol" panose="05050102010706020507" pitchFamily="18" charset="2"/>
              </a:rPr>
              <a:t> DVS </a:t>
            </a:r>
            <a:r>
              <a:rPr lang="en-US" altLang="pt-BR" sz="2000" dirty="0" err="1">
                <a:latin typeface="Arial" panose="020B0604020202020204" pitchFamily="34" charset="0"/>
                <a:sym typeface="Symbol" panose="05050102010706020507" pitchFamily="18" charset="2"/>
              </a:rPr>
              <a:t>nos</a:t>
            </a:r>
            <a:r>
              <a:rPr lang="en-US" altLang="pt-BR" sz="20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pt-BR" sz="2000" dirty="0" err="1">
                <a:latin typeface="Arial" panose="020B0604020202020204" pitchFamily="34" charset="0"/>
                <a:sym typeface="Symbol" panose="05050102010706020507" pitchFamily="18" charset="2"/>
              </a:rPr>
              <a:t>resíduos</a:t>
            </a:r>
            <a:r>
              <a:rPr lang="en-US" altLang="pt-BR" sz="2000" dirty="0">
                <a:latin typeface="Arial" panose="020B0604020202020204" pitchFamily="34" charset="0"/>
                <a:sym typeface="Symbol" panose="05050102010706020507" pitchFamily="18" charset="2"/>
              </a:rPr>
              <a:t> para </a:t>
            </a:r>
            <a:r>
              <a:rPr lang="en-US" altLang="pt-BR" sz="2000" dirty="0" err="1">
                <a:latin typeface="Arial" panose="020B0604020202020204" pitchFamily="34" charset="0"/>
                <a:sym typeface="Symbol" panose="05050102010706020507" pitchFamily="18" charset="2"/>
              </a:rPr>
              <a:t>encontrar</a:t>
            </a:r>
            <a:r>
              <a:rPr lang="en-US" altLang="pt-BR" sz="20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pt-BR" sz="2000" dirty="0" err="1">
                <a:latin typeface="Arial" panose="020B0604020202020204" pitchFamily="34" charset="0"/>
                <a:sym typeface="Symbol" panose="05050102010706020507" pitchFamily="18" charset="2"/>
              </a:rPr>
              <a:t>os</a:t>
            </a:r>
            <a:r>
              <a:rPr lang="en-US" altLang="pt-BR" sz="20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pt-BR" sz="2000" dirty="0" err="1">
                <a:latin typeface="Arial" panose="020B0604020202020204" pitchFamily="34" charset="0"/>
                <a:sym typeface="Symbol" panose="05050102010706020507" pitchFamily="18" charset="2"/>
              </a:rPr>
              <a:t>valores</a:t>
            </a:r>
            <a:r>
              <a:rPr lang="en-US" altLang="pt-BR" sz="2000" dirty="0">
                <a:latin typeface="Arial" panose="020B0604020202020204" pitchFamily="34" charset="0"/>
                <a:sym typeface="Symbol" panose="05050102010706020507" pitchFamily="18" charset="2"/>
              </a:rPr>
              <a:t> de </a:t>
            </a:r>
            <a:r>
              <a:rPr lang="en-US" altLang="pt-BR" sz="2000" dirty="0" err="1"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pt-BR" sz="2000" baseline="-25000" dirty="0" err="1"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pt-BR" sz="2000" dirty="0">
                <a:latin typeface="Arial" panose="020B0604020202020204" pitchFamily="34" charset="0"/>
                <a:sym typeface="Symbol" panose="05050102010706020507" pitchFamily="18" charset="2"/>
              </a:rPr>
              <a:t> e </a:t>
            </a:r>
            <a:r>
              <a:rPr lang="en-US" altLang="pt-BR" sz="2000" dirty="0" err="1">
                <a:latin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pt-BR" sz="2000" baseline="-25000" dirty="0" err="1"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pt-BR" sz="2000" dirty="0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pt-BR" sz="2000" dirty="0" err="1">
                <a:latin typeface="Arial" panose="020B0604020202020204" pitchFamily="34" charset="0"/>
                <a:sym typeface="Symbol" panose="05050102010706020507" pitchFamily="18" charset="2"/>
              </a:rPr>
              <a:t>que</a:t>
            </a:r>
            <a:r>
              <a:rPr lang="en-US" altLang="pt-BR" sz="20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pt-BR" sz="2000" dirty="0" err="1">
                <a:latin typeface="Arial" panose="020B0604020202020204" pitchFamily="34" charset="0"/>
                <a:sym typeface="Symbol" panose="05050102010706020507" pitchFamily="18" charset="2"/>
              </a:rPr>
              <a:t>juntos</a:t>
            </a:r>
            <a:r>
              <a:rPr lang="en-US" altLang="pt-BR" sz="2000" dirty="0">
                <a:latin typeface="Arial" panose="020B0604020202020204" pitchFamily="34" charset="0"/>
                <a:sym typeface="Symbol" panose="05050102010706020507" pitchFamily="18" charset="2"/>
              </a:rPr>
              <a:t> com a</a:t>
            </a:r>
            <a:r>
              <a:rPr lang="en-US" altLang="pt-BR" sz="20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pt-BR" sz="20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pt-BR" sz="2000" dirty="0" err="1">
                <a:latin typeface="Arial" panose="020B0604020202020204" pitchFamily="34" charset="0"/>
                <a:sym typeface="Symbol" panose="05050102010706020507" pitchFamily="18" charset="2"/>
              </a:rPr>
              <a:t>minimizam</a:t>
            </a:r>
            <a:r>
              <a:rPr lang="en-US" altLang="pt-BR" sz="20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pt-BR" sz="2000" dirty="0" err="1">
                <a:latin typeface="Arial" panose="020B0604020202020204" pitchFamily="34" charset="0"/>
                <a:sym typeface="Symbol" panose="05050102010706020507" pitchFamily="18" charset="2"/>
              </a:rPr>
              <a:t>os</a:t>
            </a:r>
            <a:r>
              <a:rPr lang="en-US" altLang="pt-BR" sz="20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pt-BR" sz="2000" dirty="0" err="1">
                <a:latin typeface="Arial" panose="020B0604020202020204" pitchFamily="34" charset="0"/>
                <a:sym typeface="Symbol" panose="05050102010706020507" pitchFamily="18" charset="2"/>
              </a:rPr>
              <a:t>erros</a:t>
            </a:r>
            <a:r>
              <a:rPr lang="en-US" altLang="pt-BR" sz="2000" dirty="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32">
            <a:extLst>
              <a:ext uri="{FF2B5EF4-FFF2-40B4-BE49-F238E27FC236}">
                <a16:creationId xmlns:a16="http://schemas.microsoft.com/office/drawing/2014/main" id="{ACAA267B-D67B-40F7-A821-D95372EFB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1209676"/>
            <a:ext cx="9067800" cy="85725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dist="80322" dir="1106097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200">
              <a:solidFill>
                <a:schemeClr val="tx2"/>
              </a:solidFill>
            </a:endParaRPr>
          </a:p>
        </p:txBody>
      </p:sp>
      <p:sp>
        <p:nvSpPr>
          <p:cNvPr id="32771" name="Espaço Reservado para Número de Slide 1">
            <a:extLst>
              <a:ext uri="{FF2B5EF4-FFF2-40B4-BE49-F238E27FC236}">
                <a16:creationId xmlns:a16="http://schemas.microsoft.com/office/drawing/2014/main" id="{837D8D1C-EC06-4790-B4A7-A5A5A0EE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359C52-4125-4442-93B6-B8C9A82D4F91}" type="slidenum">
              <a:rPr lang="pt-BR" altLang="pt-BR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pt-BR" altLang="pt-BR" sz="1400"/>
          </a:p>
        </p:txBody>
      </p:sp>
      <p:sp>
        <p:nvSpPr>
          <p:cNvPr id="6" name="Rectangle 1034">
            <a:extLst>
              <a:ext uri="{FF2B5EF4-FFF2-40B4-BE49-F238E27FC236}">
                <a16:creationId xmlns:a16="http://schemas.microsoft.com/office/drawing/2014/main" id="{D2FF2BA2-B5B9-4691-A553-725A799FE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6" y="404813"/>
            <a:ext cx="8353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Método estocástico: Lee-Carter (1992)</a:t>
            </a:r>
            <a:endParaRPr lang="pt-BR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ctr">
              <a:spcBef>
                <a:spcPct val="20000"/>
              </a:spcBef>
              <a:defRPr/>
            </a:pPr>
            <a:endParaRPr lang="pt-BR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" name="Rectangle 1033">
            <a:extLst>
              <a:ext uri="{FF2B5EF4-FFF2-40B4-BE49-F238E27FC236}">
                <a16:creationId xmlns:a16="http://schemas.microsoft.com/office/drawing/2014/main" id="{4EA46D4A-1AFC-4D9F-ACB8-C81CA9E4A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8" y="1557339"/>
            <a:ext cx="8642350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 b="1" dirty="0">
                <a:latin typeface="Arial" charset="0"/>
              </a:rPr>
              <a:t>Projeção de </a:t>
            </a:r>
            <a:r>
              <a:rPr lang="pt-BR" b="1" dirty="0" err="1">
                <a:latin typeface="Arial" charset="0"/>
              </a:rPr>
              <a:t>k</a:t>
            </a:r>
            <a:r>
              <a:rPr lang="pt-BR" b="1" baseline="-25000" dirty="0" err="1">
                <a:latin typeface="Arial" charset="0"/>
              </a:rPr>
              <a:t>t</a:t>
            </a:r>
            <a:r>
              <a:rPr lang="pt-BR" b="1" dirty="0">
                <a:latin typeface="Arial" charset="0"/>
              </a:rPr>
              <a:t>:</a:t>
            </a:r>
          </a:p>
          <a:p>
            <a:pPr>
              <a:defRPr/>
            </a:pPr>
            <a:endParaRPr lang="pt-BR" altLang="pt-BR" dirty="0">
              <a:latin typeface="Arial" charset="0"/>
              <a:sym typeface="Symbol"/>
            </a:endParaRPr>
          </a:p>
          <a:p>
            <a:pPr marL="342900" indent="-342900">
              <a:buFontTx/>
              <a:buChar char="-"/>
              <a:defRPr/>
            </a:pPr>
            <a:r>
              <a:rPr lang="pt-BR" altLang="pt-BR" dirty="0">
                <a:latin typeface="Arial" charset="0"/>
                <a:sym typeface="Symbol"/>
              </a:rPr>
              <a:t>Tem características de um processo estocástico  modelos de séries temporais;</a:t>
            </a: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pt-BR" altLang="pt-BR" dirty="0">
                <a:latin typeface="Arial" charset="0"/>
                <a:sym typeface="Symbol"/>
              </a:rPr>
              <a:t>Modelo escolhido: passeio aleatório com tendência</a:t>
            </a: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endParaRPr lang="pt-BR" altLang="pt-BR" dirty="0">
              <a:latin typeface="Arial" charset="0"/>
              <a:sym typeface="Symbol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endParaRPr lang="pt-BR" altLang="pt-BR" dirty="0">
              <a:latin typeface="Arial" charset="0"/>
              <a:sym typeface="Symbol"/>
            </a:endParaRPr>
          </a:p>
          <a:p>
            <a:pPr>
              <a:lnSpc>
                <a:spcPct val="150000"/>
              </a:lnSpc>
              <a:defRPr/>
            </a:pPr>
            <a:r>
              <a:rPr lang="pt-BR" altLang="pt-BR" dirty="0">
                <a:latin typeface="Arial" charset="0"/>
                <a:sym typeface="Symbol"/>
              </a:rPr>
              <a:t>Onde:</a:t>
            </a:r>
          </a:p>
          <a:p>
            <a:pPr>
              <a:lnSpc>
                <a:spcPct val="150000"/>
              </a:lnSpc>
              <a:defRPr/>
            </a:pPr>
            <a:r>
              <a:rPr lang="pt-BR" altLang="pt-BR" dirty="0">
                <a:latin typeface="Arial" charset="0"/>
                <a:sym typeface="Symbol"/>
              </a:rPr>
              <a:t>c  incorpora a tendência linear decrescente de </a:t>
            </a:r>
            <a:r>
              <a:rPr lang="pt-BR" altLang="pt-BR" dirty="0" err="1">
                <a:latin typeface="Arial" charset="0"/>
                <a:sym typeface="Symbol"/>
              </a:rPr>
              <a:t>k</a:t>
            </a:r>
            <a:r>
              <a:rPr lang="pt-BR" altLang="pt-BR" baseline="-25000" dirty="0" err="1">
                <a:latin typeface="Arial" charset="0"/>
                <a:sym typeface="Symbol"/>
              </a:rPr>
              <a:t>t</a:t>
            </a:r>
            <a:endParaRPr lang="pt-BR" altLang="pt-BR" baseline="-25000" dirty="0">
              <a:latin typeface="Arial" charset="0"/>
              <a:sym typeface="Symbol"/>
            </a:endParaRPr>
          </a:p>
          <a:p>
            <a:pPr>
              <a:lnSpc>
                <a:spcPct val="150000"/>
              </a:lnSpc>
              <a:defRPr/>
            </a:pPr>
            <a:r>
              <a:rPr lang="pt-BR" altLang="pt-BR" dirty="0">
                <a:latin typeface="Arial" charset="0"/>
                <a:sym typeface="Symbol"/>
              </a:rPr>
              <a:t>e</a:t>
            </a:r>
            <a:r>
              <a:rPr lang="pt-BR" altLang="pt-BR" baseline="-25000" dirty="0">
                <a:latin typeface="Arial" charset="0"/>
                <a:sym typeface="Symbol"/>
              </a:rPr>
              <a:t>i</a:t>
            </a:r>
            <a:r>
              <a:rPr lang="pt-BR" altLang="pt-BR" dirty="0">
                <a:latin typeface="Arial" charset="0"/>
                <a:sym typeface="Symbol"/>
              </a:rPr>
              <a:t>  incorpora a incerteza na trajetória de </a:t>
            </a:r>
            <a:r>
              <a:rPr lang="pt-BR" altLang="pt-BR" dirty="0" err="1">
                <a:latin typeface="Arial" charset="0"/>
                <a:sym typeface="Symbol"/>
              </a:rPr>
              <a:t>k</a:t>
            </a:r>
            <a:r>
              <a:rPr lang="pt-BR" altLang="pt-BR" baseline="-25000" dirty="0" err="1">
                <a:latin typeface="Arial" charset="0"/>
                <a:sym typeface="Symbol"/>
              </a:rPr>
              <a:t>t</a:t>
            </a:r>
            <a:endParaRPr lang="pt-BR" altLang="pt-BR" baseline="-25000" dirty="0">
              <a:latin typeface="Arial" charset="0"/>
              <a:sym typeface="Symbol"/>
            </a:endParaRPr>
          </a:p>
        </p:txBody>
      </p:sp>
      <p:graphicFrame>
        <p:nvGraphicFramePr>
          <p:cNvPr id="32774" name="Objeto 2">
            <a:extLst>
              <a:ext uri="{FF2B5EF4-FFF2-40B4-BE49-F238E27FC236}">
                <a16:creationId xmlns:a16="http://schemas.microsoft.com/office/drawing/2014/main" id="{E4A290F2-3EDB-45F3-B696-A42503C440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9876" y="3860800"/>
          <a:ext cx="3597275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3" imgW="1040948" imgH="228501" progId="Equation.3">
                  <p:embed/>
                </p:oleObj>
              </mc:Choice>
              <mc:Fallback>
                <p:oleObj name="Equação" r:id="rId3" imgW="1040948" imgH="228501" progId="Equation.3">
                  <p:embed/>
                  <p:pic>
                    <p:nvPicPr>
                      <p:cNvPr id="32774" name="Objeto 2">
                        <a:extLst>
                          <a:ext uri="{FF2B5EF4-FFF2-40B4-BE49-F238E27FC236}">
                            <a16:creationId xmlns:a16="http://schemas.microsoft.com/office/drawing/2014/main" id="{E4A290F2-3EDB-45F3-B696-A42503C440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6" y="3860800"/>
                        <a:ext cx="3597275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32">
            <a:extLst>
              <a:ext uri="{FF2B5EF4-FFF2-40B4-BE49-F238E27FC236}">
                <a16:creationId xmlns:a16="http://schemas.microsoft.com/office/drawing/2014/main" id="{503AFD67-AB92-40F0-9DFC-BFDC2CF56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1209676"/>
            <a:ext cx="9067800" cy="85725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dist="80322" dir="1106097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200">
              <a:solidFill>
                <a:schemeClr val="tx2"/>
              </a:solidFill>
            </a:endParaRPr>
          </a:p>
        </p:txBody>
      </p:sp>
      <p:sp>
        <p:nvSpPr>
          <p:cNvPr id="38915" name="Espaço Reservado para Número de Slide 1">
            <a:extLst>
              <a:ext uri="{FF2B5EF4-FFF2-40B4-BE49-F238E27FC236}">
                <a16:creationId xmlns:a16="http://schemas.microsoft.com/office/drawing/2014/main" id="{BE7FCDA6-A7CE-4536-9A18-32788676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FFED51-2F09-402F-92F0-64A58B70B8F4}" type="slidenum">
              <a:rPr lang="pt-BR" altLang="pt-BR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pt-BR" altLang="pt-BR" sz="1400"/>
          </a:p>
        </p:txBody>
      </p:sp>
      <p:sp>
        <p:nvSpPr>
          <p:cNvPr id="6" name="Rectangle 1034">
            <a:extLst>
              <a:ext uri="{FF2B5EF4-FFF2-40B4-BE49-F238E27FC236}">
                <a16:creationId xmlns:a16="http://schemas.microsoft.com/office/drawing/2014/main" id="{7F7626EF-CCD2-485D-9120-F9FAA165D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6" y="404813"/>
            <a:ext cx="8353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Variações do método Lee-Carter</a:t>
            </a:r>
            <a:endParaRPr lang="pt-BR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" name="Rectangle 1033">
            <a:extLst>
              <a:ext uri="{FF2B5EF4-FFF2-40B4-BE49-F238E27FC236}">
                <a16:creationId xmlns:a16="http://schemas.microsoft.com/office/drawing/2014/main" id="{CE87B7BF-6CCE-499A-9CEC-72EF5DC14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1" y="1412875"/>
            <a:ext cx="85185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lnSpc>
                <a:spcPct val="130000"/>
              </a:lnSpc>
              <a:spcBef>
                <a:spcPct val="20000"/>
              </a:spcBef>
              <a:defRPr/>
            </a:pPr>
            <a:r>
              <a:rPr lang="pt-BR" altLang="pt-BR" sz="2800" dirty="0">
                <a:latin typeface="Arial" charset="0"/>
                <a:sym typeface="Symbol"/>
              </a:rPr>
              <a:t>Lee-Miller (2001):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pt-BR" dirty="0" err="1">
                <a:latin typeface="Arial" charset="0"/>
              </a:rPr>
              <a:t>K</a:t>
            </a:r>
            <a:r>
              <a:rPr lang="pt-BR" sz="1400" dirty="0" err="1">
                <a:latin typeface="Arial" charset="0"/>
              </a:rPr>
              <a:t>t</a:t>
            </a:r>
            <a:r>
              <a:rPr lang="pt-BR" sz="1400" dirty="0">
                <a:latin typeface="Arial" charset="0"/>
              </a:rPr>
              <a:t>  </a:t>
            </a:r>
            <a:r>
              <a:rPr lang="pt-BR" dirty="0">
                <a:latin typeface="Arial" charset="0"/>
              </a:rPr>
              <a:t>é </a:t>
            </a:r>
            <a:r>
              <a:rPr lang="pt-BR" dirty="0" err="1">
                <a:latin typeface="Arial" charset="0"/>
              </a:rPr>
              <a:t>re-estimado</a:t>
            </a:r>
            <a:r>
              <a:rPr lang="pt-BR" dirty="0">
                <a:latin typeface="Arial" charset="0"/>
              </a:rPr>
              <a:t> para se ajustar a e</a:t>
            </a:r>
            <a:r>
              <a:rPr lang="pt-BR" sz="1400" dirty="0">
                <a:latin typeface="Arial" charset="0"/>
              </a:rPr>
              <a:t>0 </a:t>
            </a:r>
            <a:r>
              <a:rPr lang="pt-BR" dirty="0">
                <a:latin typeface="Arial" charset="0"/>
              </a:rPr>
              <a:t>no ano t.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pt-BR" dirty="0">
                <a:latin typeface="Arial" charset="0"/>
              </a:rPr>
              <a:t>As taxas específicas de mortalidade por idade do último ano de ajuste do modelo são as taxas observadas nesse ano;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pt-BR" dirty="0">
                <a:latin typeface="Arial" charset="0"/>
              </a:rPr>
              <a:t>O período base da projeção tem início em 1950.</a:t>
            </a:r>
            <a:endParaRPr lang="pt-BR" altLang="pt-BR" dirty="0">
              <a:latin typeface="Arial" charset="0"/>
              <a:sym typeface="Symbol"/>
            </a:endParaRPr>
          </a:p>
          <a:p>
            <a:pPr marL="0" lvl="1">
              <a:lnSpc>
                <a:spcPct val="130000"/>
              </a:lnSpc>
              <a:spcBef>
                <a:spcPct val="20000"/>
              </a:spcBef>
              <a:defRPr/>
            </a:pPr>
            <a:endParaRPr lang="pt-BR" altLang="pt-BR" dirty="0">
              <a:latin typeface="Arial" charset="0"/>
              <a:sym typeface="Symbol"/>
            </a:endParaRPr>
          </a:p>
          <a:p>
            <a:pPr marL="0" lvl="1">
              <a:lnSpc>
                <a:spcPct val="130000"/>
              </a:lnSpc>
              <a:spcBef>
                <a:spcPct val="20000"/>
              </a:spcBef>
              <a:defRPr/>
            </a:pPr>
            <a:r>
              <a:rPr lang="pt-BR" altLang="pt-BR" dirty="0" err="1">
                <a:latin typeface="Arial" charset="0"/>
                <a:sym typeface="Symbol"/>
              </a:rPr>
              <a:t>Wilmoth</a:t>
            </a:r>
            <a:r>
              <a:rPr lang="pt-BR" altLang="pt-BR" dirty="0">
                <a:latin typeface="Arial" charset="0"/>
                <a:sym typeface="Symbol"/>
              </a:rPr>
              <a:t> (1993):</a:t>
            </a:r>
          </a:p>
          <a:p>
            <a:pPr marL="342900" lvl="1" indent="-342900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altLang="pt-BR" dirty="0">
                <a:latin typeface="Arial" charset="0"/>
                <a:sym typeface="Symbol"/>
              </a:rPr>
              <a:t>Ajuste do modelo por MQO e MV</a:t>
            </a:r>
          </a:p>
          <a:p>
            <a:pPr marL="0" lvl="1">
              <a:lnSpc>
                <a:spcPct val="130000"/>
              </a:lnSpc>
              <a:spcBef>
                <a:spcPct val="20000"/>
              </a:spcBef>
              <a:defRPr/>
            </a:pPr>
            <a:endParaRPr lang="pt-BR" altLang="pt-BR" dirty="0">
              <a:latin typeface="Arial" charset="0"/>
              <a:sym typeface="Symbo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2">
            <a:extLst>
              <a:ext uri="{FF2B5EF4-FFF2-40B4-BE49-F238E27FC236}">
                <a16:creationId xmlns:a16="http://schemas.microsoft.com/office/drawing/2014/main" id="{E455BFAC-B12D-460A-B0FB-749EAB136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1209676"/>
            <a:ext cx="9067800" cy="85725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dist="80322" dir="1106097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200">
              <a:solidFill>
                <a:schemeClr val="tx2"/>
              </a:solidFill>
            </a:endParaRPr>
          </a:p>
        </p:txBody>
      </p:sp>
      <p:sp>
        <p:nvSpPr>
          <p:cNvPr id="40963" name="Espaço Reservado para Número de Slide 1">
            <a:extLst>
              <a:ext uri="{FF2B5EF4-FFF2-40B4-BE49-F238E27FC236}">
                <a16:creationId xmlns:a16="http://schemas.microsoft.com/office/drawing/2014/main" id="{91580B09-DF6A-4AF5-9EC6-1AA9CB64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AD456E-9D20-4E1D-B11A-A25247B8C8E0}" type="slidenum">
              <a:rPr lang="pt-BR" altLang="pt-BR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pt-BR" altLang="pt-BR" sz="1400"/>
          </a:p>
        </p:txBody>
      </p:sp>
      <p:sp>
        <p:nvSpPr>
          <p:cNvPr id="6" name="Rectangle 1034">
            <a:extLst>
              <a:ext uri="{FF2B5EF4-FFF2-40B4-BE49-F238E27FC236}">
                <a16:creationId xmlns:a16="http://schemas.microsoft.com/office/drawing/2014/main" id="{55795923-65A0-41D5-BA34-534FD5ABD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6" y="115889"/>
            <a:ext cx="835342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Vantagens/limitações do Método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Lee-Carter</a:t>
            </a:r>
            <a:endParaRPr lang="pt-BR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ctr">
              <a:spcBef>
                <a:spcPct val="20000"/>
              </a:spcBef>
              <a:defRPr/>
            </a:pPr>
            <a:endParaRPr lang="pt-BR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6869" name="Rectangle 1033">
            <a:extLst>
              <a:ext uri="{FF2B5EF4-FFF2-40B4-BE49-F238E27FC236}">
                <a16:creationId xmlns:a16="http://schemas.microsoft.com/office/drawing/2014/main" id="{CD642765-1775-43B1-B5F9-238C851E9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739" y="1628775"/>
            <a:ext cx="85185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lvl="1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pt-BR" altLang="pt-BR" dirty="0">
                <a:latin typeface="Arial" panose="020B0604020202020204" pitchFamily="34" charset="0"/>
                <a:sym typeface="Symbol" panose="05050102010706020507" pitchFamily="18" charset="2"/>
              </a:rPr>
              <a:t>Várias aplicações têm demonstrado maior precisão nas projeções realizadas pelo método Lee-Carter comparativamente a outros modelos (Lee &amp; Miller, 2001; </a:t>
            </a:r>
            <a:r>
              <a:rPr lang="pt-BR" altLang="pt-BR" dirty="0" err="1">
                <a:latin typeface="Arial" panose="020B0604020202020204" pitchFamily="34" charset="0"/>
              </a:rPr>
              <a:t>Girosi</a:t>
            </a:r>
            <a:r>
              <a:rPr lang="pt-BR" altLang="pt-BR" dirty="0">
                <a:latin typeface="Arial" panose="020B0604020202020204" pitchFamily="34" charset="0"/>
              </a:rPr>
              <a:t> &amp; King (2007</a:t>
            </a:r>
            <a:r>
              <a:rPr lang="pt-BR" altLang="pt-BR" dirty="0">
                <a:latin typeface="Arial" panose="020B0604020202020204" pitchFamily="34" charset="0"/>
                <a:sym typeface="Symbol" panose="05050102010706020507" pitchFamily="18" charset="2"/>
              </a:rPr>
              <a:t>).</a:t>
            </a:r>
          </a:p>
          <a:p>
            <a:pPr marL="0" lvl="1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pt-BR" dirty="0" err="1">
                <a:latin typeface="Arial" panose="020B0604020202020204" pitchFamily="34" charset="0"/>
                <a:sym typeface="Symbol" panose="05050102010706020507" pitchFamily="18" charset="2"/>
              </a:rPr>
              <a:t>Limitação</a:t>
            </a:r>
            <a:r>
              <a:rPr lang="en-US" altLang="pt-BR" dirty="0">
                <a:latin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n-US" altLang="pt-BR" dirty="0" err="1">
                <a:latin typeface="Arial" panose="020B0604020202020204" pitchFamily="34" charset="0"/>
                <a:sym typeface="Symbol" panose="05050102010706020507" pitchFamily="18" charset="2"/>
              </a:rPr>
              <a:t>necessidade</a:t>
            </a:r>
            <a:r>
              <a:rPr lang="en-US" altLang="pt-BR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sym typeface="Symbol" panose="05050102010706020507" pitchFamily="18" charset="2"/>
              </a:rPr>
              <a:t>série</a:t>
            </a:r>
            <a:r>
              <a:rPr lang="en-US" altLang="pt-BR" dirty="0">
                <a:latin typeface="Arial" panose="020B0604020202020204" pitchFamily="34" charset="0"/>
                <a:sym typeface="Symbol" panose="05050102010706020507" pitchFamily="18" charset="2"/>
              </a:rPr>
              <a:t> longa de dados.</a:t>
            </a:r>
          </a:p>
          <a:p>
            <a:pPr marL="0" lvl="1" indent="0">
              <a:lnSpc>
                <a:spcPct val="130000"/>
              </a:lnSpc>
              <a:buNone/>
              <a:defRPr/>
            </a:pPr>
            <a:endParaRPr lang="en-US" altLang="pt-BR" sz="8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457200" lvl="2" indent="0">
              <a:lnSpc>
                <a:spcPct val="130000"/>
              </a:lnSpc>
              <a:buNone/>
              <a:defRPr/>
            </a:pPr>
            <a:r>
              <a:rPr lang="en-US" altLang="pt-BR" sz="1800" dirty="0">
                <a:latin typeface="Arial" panose="020B0604020202020204" pitchFamily="34" charset="0"/>
                <a:sym typeface="Symbol" panose="05050102010706020507" pitchFamily="18" charset="2"/>
              </a:rPr>
              <a:t>Li, N., Lee, R., &amp; </a:t>
            </a:r>
            <a:r>
              <a:rPr lang="en-US" altLang="pt-BR" sz="1800" dirty="0" err="1">
                <a:latin typeface="Arial" panose="020B0604020202020204" pitchFamily="34" charset="0"/>
                <a:sym typeface="Symbol" panose="05050102010706020507" pitchFamily="18" charset="2"/>
              </a:rPr>
              <a:t>Tuljapurkar</a:t>
            </a:r>
            <a:r>
              <a:rPr lang="en-US" altLang="pt-BR" sz="1800" dirty="0">
                <a:latin typeface="Arial" panose="020B0604020202020204" pitchFamily="34" charset="0"/>
                <a:sym typeface="Symbol" panose="05050102010706020507" pitchFamily="18" charset="2"/>
              </a:rPr>
              <a:t>, S. (2004). Using the Lee–Carter Method to Forecast Mortality for Populations with Limited Data*. International Statistical Review, 72(1), 19-36.</a:t>
            </a:r>
            <a:endParaRPr lang="pt-BR" altLang="pt-BR" sz="18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4E002-0FA0-41E9-AFBB-EDD97FF8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/>
              <a:t>Alguns exemplos de </a:t>
            </a:r>
            <a:r>
              <a:rPr lang="pt-BR" dirty="0" err="1"/>
              <a:t>aplicaçãoes</a:t>
            </a:r>
            <a:br>
              <a:rPr lang="pt-BR" dirty="0"/>
            </a:br>
            <a:r>
              <a:rPr lang="pt-BR" dirty="0"/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05684F-2659-4EEA-A593-D1CBA1861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a colaboração de diversos egressos do curso</a:t>
            </a:r>
          </a:p>
          <a:p>
            <a:pPr lvl="1"/>
            <a:r>
              <a:rPr lang="pt-BR" dirty="0"/>
              <a:t>Matheus</a:t>
            </a:r>
          </a:p>
          <a:p>
            <a:pPr lvl="1"/>
            <a:r>
              <a:rPr lang="pt-BR" dirty="0"/>
              <a:t>Bruno Lopes</a:t>
            </a:r>
          </a:p>
          <a:p>
            <a:pPr lvl="1"/>
            <a:r>
              <a:rPr lang="pt-BR" dirty="0" err="1"/>
              <a:t>Luis</a:t>
            </a:r>
            <a:r>
              <a:rPr lang="pt-BR" dirty="0"/>
              <a:t> Henrique</a:t>
            </a:r>
          </a:p>
          <a:p>
            <a:pPr lvl="1"/>
            <a:r>
              <a:rPr lang="pt-BR" dirty="0"/>
              <a:t>Fernanda</a:t>
            </a:r>
          </a:p>
          <a:p>
            <a:pPr lvl="1"/>
            <a:r>
              <a:rPr lang="pt-BR" dirty="0" err="1"/>
              <a:t>Sedami</a:t>
            </a:r>
            <a:endParaRPr lang="pt-BR" dirty="0"/>
          </a:p>
          <a:p>
            <a:pPr lvl="1"/>
            <a:r>
              <a:rPr lang="pt-BR" dirty="0"/>
              <a:t>Thais Melo 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568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5D61B-87B4-498C-B276-46E5C12D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A1EBB0-07CF-45E3-A5CC-BD55DC1D4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estimativas de mortalidade para o Brasil, por sexo, realizados pelo </a:t>
            </a:r>
            <a:r>
              <a:rPr lang="pt-BR" i="1" dirty="0" err="1"/>
              <a:t>Institute</a:t>
            </a:r>
            <a:r>
              <a:rPr lang="pt-BR" i="1" dirty="0"/>
              <a:t> </a:t>
            </a:r>
            <a:r>
              <a:rPr lang="pt-BR" i="1" dirty="0" err="1"/>
              <a:t>of</a:t>
            </a:r>
            <a:r>
              <a:rPr lang="pt-BR" i="1" dirty="0"/>
              <a:t> Health </a:t>
            </a:r>
            <a:r>
              <a:rPr lang="pt-BR" i="1" dirty="0" err="1"/>
              <a:t>Metrics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Evaluation</a:t>
            </a:r>
            <a:r>
              <a:rPr lang="pt-BR" i="1" dirty="0"/>
              <a:t> </a:t>
            </a:r>
            <a:r>
              <a:rPr lang="pt-BR" dirty="0"/>
              <a:t>(IHME)</a:t>
            </a:r>
          </a:p>
          <a:p>
            <a:r>
              <a:rPr lang="pt-BR" dirty="0"/>
              <a:t>O IHME gera tabelas de vida completas, por sexo, entre 1950 e 2017. </a:t>
            </a:r>
          </a:p>
          <a:p>
            <a:r>
              <a:rPr lang="pt-BR" dirty="0"/>
              <a:t>Dados estão disponíveis publicamente em: </a:t>
            </a:r>
          </a:p>
          <a:p>
            <a:pPr lvl="1"/>
            <a:r>
              <a:rPr lang="pt-BR" dirty="0"/>
              <a:t>http://www.healthdata.org/ 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459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168B8-DAB9-48AE-80E8-59A1FEBC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056"/>
            <a:ext cx="10515600" cy="1325563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30BD3-82FA-42F1-8F8F-741DB6447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185"/>
            <a:ext cx="10515600" cy="486677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As grandes melhorias nas condições sociais e econômicas, que refletem nas melhores das condições de vida, explicam o aumento do número médio de anos vividos pela população do mundo como um todo;</a:t>
            </a:r>
          </a:p>
          <a:p>
            <a:r>
              <a:rPr lang="pt-BR" dirty="0"/>
              <a:t> aumento da esperança de vida é mudança positiva de indivíduos e uma substancial realização social, mas leva a uma preocupação sobre suas implicações para gastos públicos e privados de apoio à velhice;</a:t>
            </a:r>
          </a:p>
          <a:p>
            <a:r>
              <a:rPr lang="pt-BR" dirty="0"/>
              <a:t> a redução da mortalidade e aumento da esperança de vida traz</a:t>
            </a:r>
            <a:br>
              <a:rPr lang="pt-BR" dirty="0"/>
            </a:br>
            <a:r>
              <a:rPr lang="pt-BR" dirty="0"/>
              <a:t>consigo uma discussão sobre as tendências da morbidade ao longo do ciclo de vida e no tempo. 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1620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B082B-470C-4113-9810-BA94CAD08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78"/>
            <a:ext cx="10515600" cy="1325563"/>
          </a:xfrm>
        </p:spPr>
        <p:txBody>
          <a:bodyPr/>
          <a:lstStyle/>
          <a:p>
            <a:r>
              <a:rPr lang="pt-BR" dirty="0"/>
              <a:t>Evolução da esperança de vida ao nascer, Brasil, homens e mulheres, 1950-2017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F445B1-BB4E-4228-A69C-A8DFFD367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97" y="1690688"/>
            <a:ext cx="9347553" cy="497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84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BB5EF-0F50-401F-BA12-1BE14211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Suavização das curvas de mortalidade passadas via Log-</a:t>
            </a:r>
            <a:r>
              <a:rPr lang="pt-BR" dirty="0" err="1"/>
              <a:t>Quad</a:t>
            </a:r>
            <a:r>
              <a:rPr lang="pt-BR" dirty="0"/>
              <a:t> (</a:t>
            </a:r>
            <a:r>
              <a:rPr lang="pt-BR" dirty="0" err="1"/>
              <a:t>Wilmoth</a:t>
            </a:r>
            <a:r>
              <a:rPr lang="pt-BR" dirty="0"/>
              <a:t>, et.al, 2012)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A6D7239-64B3-49C3-9E3D-AFF505F67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903" y="1690688"/>
            <a:ext cx="7726193" cy="496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79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13315-E538-44AA-9F5A-75B79643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058"/>
            <a:ext cx="10515600" cy="713048"/>
          </a:xfrm>
        </p:spPr>
        <p:txBody>
          <a:bodyPr/>
          <a:lstStyle/>
          <a:p>
            <a:r>
              <a:rPr lang="pt-BR" dirty="0"/>
              <a:t>Métodos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582E0A-7416-4390-9A13-8BBC8F5BE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470"/>
            <a:ext cx="10515600" cy="5071494"/>
          </a:xfrm>
        </p:spPr>
        <p:txBody>
          <a:bodyPr>
            <a:normAutofit fontScale="47500" lnSpcReduction="20000"/>
          </a:bodyPr>
          <a:lstStyle/>
          <a:p>
            <a:r>
              <a:rPr lang="pt-BR" sz="4200" b="1" dirty="0"/>
              <a:t>Lee-Carter – Lee </a:t>
            </a:r>
            <a:r>
              <a:rPr lang="pt-BR" sz="4200" b="1" dirty="0" err="1"/>
              <a:t>and</a:t>
            </a:r>
            <a:r>
              <a:rPr lang="pt-BR" sz="4200" b="1" dirty="0"/>
              <a:t> Carter (1992)</a:t>
            </a:r>
          </a:p>
          <a:p>
            <a:endParaRPr lang="pt-BR" sz="3600" b="1" dirty="0"/>
          </a:p>
          <a:p>
            <a:pPr lvl="1"/>
            <a:r>
              <a:rPr lang="pt-BR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Lee-Carter (1992) introduziram um novo modelo de projeção e</a:t>
            </a:r>
            <a:br>
              <a:rPr lang="pt-BR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construção de tabelas de vida. O interesse principal dos autores era modelar as mudanças ao longo do tempo na mortalidade de um país ou populações ao invés de estudar mudanças no perfil de mortalidade entre países;</a:t>
            </a:r>
          </a:p>
          <a:p>
            <a:pPr lvl="1"/>
            <a:endParaRPr lang="pt-BR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modelo é estimado a partir da série histórica de mortalidade do país (ou região em estudo). O modelo de Lee-Carter é dado por:</a:t>
            </a:r>
          </a:p>
          <a:p>
            <a:pPr lvl="1"/>
            <a:endParaRPr lang="pt-BR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/>
            <a:r>
              <a:rPr lang="pt-BR" sz="5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</a:t>
            </a:r>
            <a:r>
              <a:rPr lang="pt-BR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5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nmx</a:t>
            </a:r>
            <a:r>
              <a:rPr lang="pt-BR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pt-BR" sz="5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pt-BR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5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bxkt</a:t>
            </a:r>
            <a:r>
              <a:rPr lang="pt-BR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erro (1) </a:t>
            </a:r>
          </a:p>
          <a:p>
            <a:pPr lvl="1"/>
            <a:endParaRPr lang="pt-BR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</a:t>
            </a:r>
            <a:r>
              <a:rPr lang="pt-BR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mx</a:t>
            </a:r>
            <a:r>
              <a:rPr lang="pt-BR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logaritmo da taxa de mortalidade por todas as causas na idade</a:t>
            </a:r>
            <a:br>
              <a:rPr lang="pt-BR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no momento t; </a:t>
            </a:r>
            <a:r>
              <a:rPr lang="pt-BR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pt-BR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o perfil etário médio das taxas de mortalidade por todas as causas,</a:t>
            </a:r>
            <a:br>
              <a:rPr lang="pt-BR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seja, captura diferenças nas taxas por idade; </a:t>
            </a:r>
            <a:r>
              <a:rPr lang="pt-BR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  <a:r>
              <a:rPr lang="pt-BR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 variação por idade do nível médio,</a:t>
            </a:r>
            <a:br>
              <a:rPr lang="pt-BR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dado o nível geral de mortalidade, ou seja, captura diferenças nas taxas relativas de</a:t>
            </a:r>
            <a:br>
              <a:rPr lang="pt-BR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mudança por idade; </a:t>
            </a:r>
            <a:r>
              <a:rPr lang="pt-BR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r>
              <a:rPr lang="pt-BR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o nível geral de mortalidade no momento t e captura mudanças</a:t>
            </a:r>
            <a:br>
              <a:rPr lang="pt-BR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mortalidade geral. </a:t>
            </a:r>
            <a:br>
              <a:rPr lang="pt-BR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405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ABCED-032C-47E1-9919-94CE5336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6D84D4-288E-459C-AD53-D1199C1D0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310"/>
            <a:ext cx="10515600" cy="481766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Pattern of mortality decline – PMD - (Andreev et al. 2013)</a:t>
            </a:r>
          </a:p>
          <a:p>
            <a:pPr lvl="1"/>
            <a:r>
              <a:rPr lang="pt-BR" dirty="0"/>
              <a:t> Pressupõe que o futuro declínio na mortalidade por idade seguirá um certo padrão com o aumento da expectativa de vida ao nascer (e0)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     </a:t>
            </a:r>
          </a:p>
          <a:p>
            <a:pPr lvl="1"/>
            <a:r>
              <a:rPr lang="pt-BR" dirty="0"/>
              <a:t>    é o padrão de idade específico de declínio da mortalidade do tempo t1 para o tempo t2</a:t>
            </a:r>
          </a:p>
          <a:p>
            <a:pPr lvl="1"/>
            <a:r>
              <a:rPr lang="pt-BR" dirty="0"/>
              <a:t>Os valores do padrão de declínio da mortalidade são derivados de forma empírica a partir dos dados da </a:t>
            </a:r>
            <a:r>
              <a:rPr lang="pt-BR" dirty="0" err="1"/>
              <a:t>Human</a:t>
            </a:r>
            <a:r>
              <a:rPr lang="pt-BR" dirty="0"/>
              <a:t> </a:t>
            </a:r>
            <a:r>
              <a:rPr lang="pt-BR" dirty="0" err="1"/>
              <a:t>Mortality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. </a:t>
            </a:r>
          </a:p>
          <a:p>
            <a:pPr lvl="1"/>
            <a:r>
              <a:rPr lang="pt-BR" dirty="0"/>
              <a:t>O termo </a:t>
            </a:r>
            <a:r>
              <a:rPr lang="pt-BR" dirty="0" err="1"/>
              <a:t>ρx</a:t>
            </a:r>
            <a:r>
              <a:rPr lang="pt-BR" dirty="0"/>
              <a:t> refere-se a mediana do declínio em todos os países do HMD para uma dada idade x e para um determinado nível de e0</a:t>
            </a:r>
          </a:p>
          <a:p>
            <a:pPr lvl="1"/>
            <a:r>
              <a:rPr lang="pt-BR" dirty="0"/>
              <a:t>Ritmo de variação da mortalidade depende do nível de mortalidade, dado pelo esperança de vida, em cada período de tempo 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D5648E3-2BEF-4316-910A-97AEF2A81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883" y="2516022"/>
            <a:ext cx="4670234" cy="91297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EA99946-DFF5-43CC-8794-870AED681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661" y="3571945"/>
            <a:ext cx="658998" cy="29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35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74AF8-D5AA-44DA-9D61-72B4EFA10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650"/>
            <a:ext cx="10515600" cy="1325563"/>
          </a:xfrm>
        </p:spPr>
        <p:txBody>
          <a:bodyPr/>
          <a:lstStyle/>
          <a:p>
            <a:r>
              <a:rPr lang="pt-BR" dirty="0"/>
              <a:t>Resultados: método Lee-Carter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258F0BA-71EC-4220-AD99-04A53BFCE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64" y="2762103"/>
            <a:ext cx="5525784" cy="32223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83899B5-2AF3-4B43-96F4-39A499207907}"/>
              </a:ext>
            </a:extLst>
          </p:cNvPr>
          <p:cNvSpPr txBox="1"/>
          <p:nvPr/>
        </p:nvSpPr>
        <p:spPr>
          <a:xfrm>
            <a:off x="1569492" y="2115403"/>
            <a:ext cx="339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Feminino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778534D-47B8-4C07-B365-B97F6750F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560" y="2762103"/>
            <a:ext cx="5289223" cy="330874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26EB709-DACD-49CF-AE93-548CC6122EB8}"/>
              </a:ext>
            </a:extLst>
          </p:cNvPr>
          <p:cNvSpPr txBox="1"/>
          <p:nvPr/>
        </p:nvSpPr>
        <p:spPr>
          <a:xfrm>
            <a:off x="7224215" y="2041729"/>
            <a:ext cx="339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Masculino</a:t>
            </a:r>
          </a:p>
        </p:txBody>
      </p:sp>
    </p:spTree>
    <p:extLst>
      <p:ext uri="{BB962C8B-B14F-4D97-AF65-F5344CB8AC3E}">
        <p14:creationId xmlns:p14="http://schemas.microsoft.com/office/powerpoint/2010/main" val="559085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12532-87B4-4B86-94AB-3A5AA50B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Lee-Carter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683AD6-BA5E-40AB-9B8C-FBB27BC0A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457" y="1464486"/>
            <a:ext cx="8467086" cy="502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61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E45A7-5AEB-471F-9F04-C48A589D7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174"/>
          </a:xfrm>
        </p:spPr>
        <p:txBody>
          <a:bodyPr/>
          <a:lstStyle/>
          <a:p>
            <a:r>
              <a:rPr lang="pt-BR" dirty="0"/>
              <a:t>PMD – Curvas de Mortalidade- Homens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55CDFD9-1114-4D5F-9140-DE88A039A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503" y="1105471"/>
            <a:ext cx="8646994" cy="555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8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78489-0326-41B8-BBDF-22663742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704"/>
            <a:ext cx="10515600" cy="999651"/>
          </a:xfrm>
        </p:spPr>
        <p:txBody>
          <a:bodyPr/>
          <a:lstStyle/>
          <a:p>
            <a:r>
              <a:rPr lang="pt-BR" dirty="0"/>
              <a:t>PMD – Curvas de Mortalidade - Feminino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E2B69A6-DD05-4C9E-B9C0-1ABEC5470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54" y="1187355"/>
            <a:ext cx="8537584" cy="548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3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C3BBB-BD63-4584-8C17-9221282B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PMD – esperança de vida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ABC47B-A6FE-4805-BBD4-1376EA62100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548" y="1431380"/>
            <a:ext cx="9200904" cy="4778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8863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1AAEC-53C8-432D-9E2A-E1421831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847"/>
            <a:ext cx="10515600" cy="695049"/>
          </a:xfrm>
        </p:spPr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3BC6B0-26EA-4DA0-92A3-31DAB5AE9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7896"/>
            <a:ext cx="10515600" cy="5289067"/>
          </a:xfrm>
        </p:spPr>
        <p:txBody>
          <a:bodyPr/>
          <a:lstStyle/>
          <a:p>
            <a:r>
              <a:rPr lang="pt-BR" dirty="0"/>
              <a:t>No caso dos homens, </a:t>
            </a:r>
            <a:r>
              <a:rPr lang="pt-BR" b="1" dirty="0"/>
              <a:t>modelo Lee-Carter </a:t>
            </a:r>
            <a:r>
              <a:rPr lang="pt-BR" dirty="0"/>
              <a:t>tem uma limitação importante de carregar a </a:t>
            </a:r>
            <a:r>
              <a:rPr lang="pt-BR" dirty="0" err="1"/>
              <a:t>sobre-mortalidade</a:t>
            </a:r>
            <a:r>
              <a:rPr lang="pt-BR" dirty="0"/>
              <a:t> masculina para o futuro;</a:t>
            </a:r>
          </a:p>
          <a:p>
            <a:r>
              <a:rPr lang="pt-BR" dirty="0"/>
              <a:t>Também tem problema de coerência, pois soma de óbitos masculino e feminino são batem com a projeção da mortalidade total;</a:t>
            </a:r>
          </a:p>
          <a:p>
            <a:r>
              <a:rPr lang="pt-BR" dirty="0"/>
              <a:t>Mas já há alternativas e variações do Lee-Carter para isso.</a:t>
            </a:r>
          </a:p>
          <a:p>
            <a:r>
              <a:rPr lang="pt-BR" b="1" dirty="0"/>
              <a:t>Modelo PMD </a:t>
            </a:r>
            <a:r>
              <a:rPr lang="pt-BR" dirty="0"/>
              <a:t>é bastante flexível e simples de usar</a:t>
            </a:r>
          </a:p>
          <a:p>
            <a:r>
              <a:rPr lang="pt-BR" dirty="0"/>
              <a:t>Boa alternativa quando os dados são mais limitados e a tendência de variação de mortalidade é mais instável;</a:t>
            </a:r>
          </a:p>
          <a:p>
            <a:r>
              <a:rPr lang="pt-BR" dirty="0"/>
              <a:t>Funções de mortalidade projetadas são bem plausíveis;</a:t>
            </a:r>
          </a:p>
          <a:p>
            <a:r>
              <a:rPr lang="pt-BR" dirty="0"/>
              <a:t>Restrição é que a experiência de declínio da mortalidade foi construída com base na experiência da HMD.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091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439BF-5547-41FC-B933-7404A5740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5D4ECC-917F-4B3C-AC20-90ED49F73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355"/>
            <a:ext cx="10515600" cy="4689357"/>
          </a:xfrm>
        </p:spPr>
        <p:txBody>
          <a:bodyPr>
            <a:normAutofit fontScale="25000" lnSpcReduction="20000"/>
          </a:bodyPr>
          <a:lstStyle/>
          <a:p>
            <a:r>
              <a:rPr lang="pt-BR" sz="12000" dirty="0"/>
              <a:t>Dentro deste contexto, o papel da projeção da mortalidade torna-se cada vez mais relevante;</a:t>
            </a:r>
          </a:p>
          <a:p>
            <a:endParaRPr lang="pt-BR" sz="12000" dirty="0"/>
          </a:p>
          <a:p>
            <a:r>
              <a:rPr lang="pt-BR" sz="12000" dirty="0"/>
              <a:t>as projeções demográficas envolvem uma grande parcela de incerteza, o que torna necessário que qualquer metodologia de projeção demográfica forneça indicações da sua incerteza associada;</a:t>
            </a:r>
          </a:p>
          <a:p>
            <a:endParaRPr lang="pt-BR" sz="12000" dirty="0"/>
          </a:p>
          <a:p>
            <a:r>
              <a:rPr lang="pt-BR" sz="12000" dirty="0"/>
              <a:t> O objetivo deste trabalho é projetar níveis e padrões de mortalidade por sexo, no Brasil, usando o método de Lee-Carter e variações;</a:t>
            </a:r>
          </a:p>
          <a:p>
            <a:endParaRPr lang="pt-BR" sz="12000" dirty="0"/>
          </a:p>
          <a:p>
            <a:r>
              <a:rPr lang="pt-BR" sz="12000" dirty="0"/>
              <a:t>A aplicação de diferentes métodos visa avaliar a qualidade e a performance de cada um deles em diferentes cenários de projeção 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685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D53A0-BC17-4161-A3C4-1E9D905B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 para oferta de 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96B191-B5A7-4AE1-B7AA-F06479FE5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Matheus Ferreira</a:t>
            </a:r>
          </a:p>
          <a:p>
            <a:pPr lvl="1"/>
            <a:r>
              <a:rPr lang="pt-BR" dirty="0"/>
              <a:t>Aplicamos o Lee-Carter para projetar a oferta de trabalho no Brasil</a:t>
            </a:r>
          </a:p>
          <a:p>
            <a:pPr lvl="1"/>
            <a:r>
              <a:rPr lang="pt-BR" dirty="0"/>
              <a:t>Com base nisso, usamos um método demográfico bem direto para estimar a duração da aposentadoria no Brasil até 2050</a:t>
            </a:r>
          </a:p>
          <a:p>
            <a:pPr lvl="1"/>
            <a:r>
              <a:rPr lang="pt-BR" dirty="0"/>
              <a:t>Trabalho acabou de ser publicado no </a:t>
            </a:r>
            <a:r>
              <a:rPr lang="pt-BR" dirty="0" err="1"/>
              <a:t>Journal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Economics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Ageing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48687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EF3FFB-2054-4B4C-8A2D-A7230914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anchor="ctr">
            <a:normAutofit/>
          </a:bodyPr>
          <a:lstStyle/>
          <a:p>
            <a:r>
              <a:rPr lang="pt-BR" sz="5200"/>
              <a:t>Validação do Modelo</a:t>
            </a:r>
          </a:p>
        </p:txBody>
      </p:sp>
      <p:pic>
        <p:nvPicPr>
          <p:cNvPr id="4" name="Imagem 3" descr="Gráfico, Gráfico de linhas&#10;&#10;Descrição gerada automaticamente">
            <a:extLst>
              <a:ext uri="{FF2B5EF4-FFF2-40B4-BE49-F238E27FC236}">
                <a16:creationId xmlns:a16="http://schemas.microsoft.com/office/drawing/2014/main" id="{5ECDC9DA-D557-42FF-B8AF-2A99C2925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118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48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1A5DE-2C41-40A5-87E0-4D6CD8C6E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Projeção da PEA - homens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7DBFE9E-6809-4F8F-9B79-A92EED237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90688"/>
            <a:ext cx="98488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56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EF23D-18DA-4A41-A718-4D9E3A49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na aplicação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4A10F35-56D1-466D-9430-ACA501959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9275"/>
            <a:ext cx="121729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71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5F629-F895-4C5C-BB8F-D92A4A54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replicar (o artigo)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67DAE2-1709-4E40-BCAD-888A4A9C9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https://github.com/blanza/paperJEoA</a:t>
            </a:r>
          </a:p>
        </p:txBody>
      </p:sp>
    </p:spTree>
    <p:extLst>
      <p:ext uri="{BB962C8B-B14F-4D97-AF65-F5344CB8AC3E}">
        <p14:creationId xmlns:p14="http://schemas.microsoft.com/office/powerpoint/2010/main" val="2586096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FA0B2-1817-42D5-AAFB-8CCAA336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Pacotes para usar os modelos no 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DC068B-1209-468E-BB39-F055B5C20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‘</a:t>
            </a:r>
            <a:r>
              <a:rPr lang="pt-BR" dirty="0" err="1"/>
              <a:t>StMoMo</a:t>
            </a:r>
            <a:r>
              <a:rPr lang="pt-BR" dirty="0"/>
              <a:t>’ </a:t>
            </a:r>
          </a:p>
          <a:p>
            <a:pPr lvl="1"/>
            <a:r>
              <a:rPr lang="pt-BR" dirty="0">
                <a:hlinkClick r:id="rId2"/>
              </a:rPr>
              <a:t>https://cran.r-project.org/web/packages/StMoMo/StMoMo.pdf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 err="1"/>
              <a:t>demography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lifecontingencies</a:t>
            </a:r>
            <a:r>
              <a:rPr lang="pt-BR" dirty="0"/>
              <a:t> </a:t>
            </a:r>
            <a:r>
              <a:rPr lang="pt-BR" dirty="0" err="1"/>
              <a:t>packages</a:t>
            </a:r>
            <a:endParaRPr lang="pt-BR" dirty="0"/>
          </a:p>
          <a:p>
            <a:pPr lvl="1"/>
            <a:r>
              <a:rPr lang="pt-BR" sz="1800" dirty="0">
                <a:hlinkClick r:id="rId3"/>
              </a:rPr>
              <a:t>https://cran.r-project.org/web/packages/lifecontingencies/vignettes/mortality_projection.pdf</a:t>
            </a:r>
            <a:endParaRPr lang="pt-BR" sz="1800" dirty="0"/>
          </a:p>
          <a:p>
            <a:pPr lvl="1"/>
            <a:endParaRPr lang="pt-BR" dirty="0"/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Forecast mortality using Compositional Data Lee-Carter model - R Package</a:t>
            </a:r>
          </a:p>
          <a:p>
            <a:pPr lvl="1"/>
            <a:r>
              <a:rPr lang="pt-BR" dirty="0"/>
              <a:t>https://github.com/mpascariu/CoDa</a:t>
            </a:r>
          </a:p>
        </p:txBody>
      </p:sp>
    </p:spTree>
    <p:extLst>
      <p:ext uri="{BB962C8B-B14F-4D97-AF65-F5344CB8AC3E}">
        <p14:creationId xmlns:p14="http://schemas.microsoft.com/office/powerpoint/2010/main" val="1936264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683849-F282-4C47-BF88-FF46D1E4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para fazer (no R)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59EF7C-6824-4253-A717-EE637C344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Tem um exemplo para aplicar o Lee-Carter bem simples</a:t>
            </a:r>
          </a:p>
          <a:p>
            <a:pPr lvl="1"/>
            <a:r>
              <a:rPr lang="pt-BR" dirty="0"/>
              <a:t>Usa os dados da </a:t>
            </a:r>
            <a:r>
              <a:rPr lang="pt-BR" dirty="0" err="1"/>
              <a:t>Suecia</a:t>
            </a:r>
            <a:endParaRPr lang="pt-BR" dirty="0"/>
          </a:p>
          <a:p>
            <a:r>
              <a:rPr lang="pt-BR" dirty="0"/>
              <a:t>A turma que for fazer Projeção no semestre que vem vai trabalhar mais com isso </a:t>
            </a:r>
          </a:p>
          <a:p>
            <a:pPr lvl="1"/>
            <a:r>
              <a:rPr lang="pt-BR" dirty="0"/>
              <a:t>Vamos fazer a projeção da mortalidade no Brasil (por UF) usando diferentes modelos, projetar a população por idade e sexo e depois a população de beneficiários e contribuintes de um sistema de previdência. </a:t>
            </a:r>
          </a:p>
        </p:txBody>
      </p:sp>
    </p:spTree>
    <p:extLst>
      <p:ext uri="{BB962C8B-B14F-4D97-AF65-F5344CB8AC3E}">
        <p14:creationId xmlns:p14="http://schemas.microsoft.com/office/powerpoint/2010/main" val="163980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2">
            <a:extLst>
              <a:ext uri="{FF2B5EF4-FFF2-40B4-BE49-F238E27FC236}">
                <a16:creationId xmlns:a16="http://schemas.microsoft.com/office/drawing/2014/main" id="{27715A0D-FED6-4B43-8069-08F4DC5D0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1209676"/>
            <a:ext cx="9067800" cy="85725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dist="80322" dir="1106097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200">
              <a:solidFill>
                <a:schemeClr val="tx2"/>
              </a:solidFill>
            </a:endParaRPr>
          </a:p>
        </p:txBody>
      </p:sp>
      <p:sp>
        <p:nvSpPr>
          <p:cNvPr id="3082" name="Rectangle 1034">
            <a:extLst>
              <a:ext uri="{FF2B5EF4-FFF2-40B4-BE49-F238E27FC236}">
                <a16:creationId xmlns:a16="http://schemas.microsoft.com/office/drawing/2014/main" id="{1AAA4455-A66C-4638-B555-4BB372594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188914"/>
            <a:ext cx="7920038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Teorias / Hipóteses para tendências futuras da mortalidade</a:t>
            </a:r>
            <a:endParaRPr lang="pt-BR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ctr">
              <a:spcBef>
                <a:spcPct val="20000"/>
              </a:spcBef>
              <a:defRPr/>
            </a:pPr>
            <a:endParaRPr lang="pt-BR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pic>
        <p:nvPicPr>
          <p:cNvPr id="6148" name="Picture 6">
            <a:extLst>
              <a:ext uri="{FF2B5EF4-FFF2-40B4-BE49-F238E27FC236}">
                <a16:creationId xmlns:a16="http://schemas.microsoft.com/office/drawing/2014/main" id="{CFAEE57A-012F-48D0-A4E7-E31803A1D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1412876"/>
            <a:ext cx="4895850" cy="276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7">
            <a:extLst>
              <a:ext uri="{FF2B5EF4-FFF2-40B4-BE49-F238E27FC236}">
                <a16:creationId xmlns:a16="http://schemas.microsoft.com/office/drawing/2014/main" id="{780F2267-7972-47B6-A9FD-371DA3A7D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933826"/>
            <a:ext cx="490855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eta para a esquerda e para cima 3">
            <a:extLst>
              <a:ext uri="{FF2B5EF4-FFF2-40B4-BE49-F238E27FC236}">
                <a16:creationId xmlns:a16="http://schemas.microsoft.com/office/drawing/2014/main" id="{2E1D0D97-7638-47A4-9A91-726BADD40773}"/>
              </a:ext>
            </a:extLst>
          </p:cNvPr>
          <p:cNvSpPr/>
          <p:nvPr/>
        </p:nvSpPr>
        <p:spPr bwMode="auto">
          <a:xfrm rot="16200000">
            <a:off x="7427913" y="2241551"/>
            <a:ext cx="1368425" cy="1295400"/>
          </a:xfrm>
          <a:prstGeom prst="leftUp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6151" name="Espaço Reservado para Número de Slide 1">
            <a:extLst>
              <a:ext uri="{FF2B5EF4-FFF2-40B4-BE49-F238E27FC236}">
                <a16:creationId xmlns:a16="http://schemas.microsoft.com/office/drawing/2014/main" id="{1A3E7E45-1717-44FF-BED5-A136EC9F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C30AE9-C9E7-40DB-A869-FFE6E23237C3}" type="slidenum">
              <a:rPr lang="pt-BR" altLang="pt-BR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pt-BR" altLang="pt-BR" sz="1400"/>
          </a:p>
        </p:txBody>
      </p:sp>
      <p:sp>
        <p:nvSpPr>
          <p:cNvPr id="6152" name="CaixaDeTexto 1">
            <a:extLst>
              <a:ext uri="{FF2B5EF4-FFF2-40B4-BE49-F238E27FC236}">
                <a16:creationId xmlns:a16="http://schemas.microsoft.com/office/drawing/2014/main" id="{FFDEE863-DB46-4CB9-BEAD-156558396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4437064"/>
            <a:ext cx="331311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2400">
                <a:latin typeface="Arial" panose="020B0604020202020204" pitchFamily="34" charset="0"/>
              </a:rPr>
              <a:t>Em quais idades estarão concentrados os ganhos futuros de mortalidade???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32">
            <a:extLst>
              <a:ext uri="{FF2B5EF4-FFF2-40B4-BE49-F238E27FC236}">
                <a16:creationId xmlns:a16="http://schemas.microsoft.com/office/drawing/2014/main" id="{01A4F729-B2CA-4A75-B4B3-6A66C2F1A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1209676"/>
            <a:ext cx="9067800" cy="85725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dist="80322" dir="1106097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200">
              <a:solidFill>
                <a:schemeClr val="tx2"/>
              </a:solidFill>
            </a:endParaRPr>
          </a:p>
        </p:txBody>
      </p:sp>
      <p:sp>
        <p:nvSpPr>
          <p:cNvPr id="8195" name="Rectangle 1033">
            <a:extLst>
              <a:ext uri="{FF2B5EF4-FFF2-40B4-BE49-F238E27FC236}">
                <a16:creationId xmlns:a16="http://schemas.microsoft.com/office/drawing/2014/main" id="{3EB36C17-110A-43C6-902F-AC5D0AD22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1557339"/>
            <a:ext cx="8351837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1445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pt-BR" altLang="pt-BR" sz="2800">
                <a:latin typeface="Arial" panose="020B0604020202020204" pitchFamily="34" charset="0"/>
              </a:rPr>
              <a:t>Melhor entendimento da dinâmica populacional;</a:t>
            </a:r>
          </a:p>
          <a:p>
            <a:pPr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pt-BR" altLang="pt-BR" sz="2800">
                <a:latin typeface="Arial" panose="020B0604020202020204" pitchFamily="34" charset="0"/>
              </a:rPr>
              <a:t>Melhorar as projeções de população;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pt-BR" altLang="pt-BR">
                <a:latin typeface="Arial" panose="020B0604020202020204" pitchFamily="34" charset="0"/>
              </a:rPr>
              <a:t>Consequências importantes para: </a:t>
            </a:r>
          </a:p>
          <a:p>
            <a:pPr lvl="2">
              <a:lnSpc>
                <a:spcPct val="130000"/>
              </a:lnSpc>
            </a:pPr>
            <a:r>
              <a:rPr lang="pt-BR" altLang="pt-BR">
                <a:latin typeface="Arial" panose="020B0604020202020204" pitchFamily="34" charset="0"/>
              </a:rPr>
              <a:t>cálculos atuariais (RPPS);</a:t>
            </a:r>
          </a:p>
          <a:p>
            <a:pPr lvl="2">
              <a:lnSpc>
                <a:spcPct val="130000"/>
              </a:lnSpc>
            </a:pPr>
            <a:r>
              <a:rPr lang="pt-BR" altLang="pt-BR">
                <a:latin typeface="Arial" panose="020B0604020202020204" pitchFamily="34" charset="0"/>
              </a:rPr>
              <a:t>previdência social (RGPS);</a:t>
            </a:r>
          </a:p>
          <a:p>
            <a:pPr lvl="2">
              <a:lnSpc>
                <a:spcPct val="130000"/>
              </a:lnSpc>
            </a:pPr>
            <a:r>
              <a:rPr lang="pt-BR" altLang="pt-BR">
                <a:latin typeface="Arial" panose="020B0604020202020204" pitchFamily="34" charset="0"/>
              </a:rPr>
              <a:t>Gastos com saúde (SUS), etc.</a:t>
            </a:r>
          </a:p>
        </p:txBody>
      </p:sp>
      <p:sp>
        <p:nvSpPr>
          <p:cNvPr id="3082" name="Rectangle 1034">
            <a:extLst>
              <a:ext uri="{FF2B5EF4-FFF2-40B4-BE49-F238E27FC236}">
                <a16:creationId xmlns:a16="http://schemas.microsoft.com/office/drawing/2014/main" id="{6DD4ABAD-1274-44C4-B28E-15EB81D84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260350"/>
            <a:ext cx="8353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Importância de se projetar a mortalidade</a:t>
            </a:r>
            <a:endParaRPr lang="pt-BR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ctr">
              <a:spcBef>
                <a:spcPct val="20000"/>
              </a:spcBef>
              <a:defRPr/>
            </a:pPr>
            <a:endParaRPr lang="pt-BR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197" name="Espaço Reservado para Número de Slide 1">
            <a:extLst>
              <a:ext uri="{FF2B5EF4-FFF2-40B4-BE49-F238E27FC236}">
                <a16:creationId xmlns:a16="http://schemas.microsoft.com/office/drawing/2014/main" id="{6E6BCB70-F4D7-440C-8BC3-FAF24DD4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70C0EE-5A9E-4762-AE16-F2FE1794CA1D}" type="slidenum">
              <a:rPr lang="pt-BR" altLang="pt-BR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pt-BR" altLang="pt-BR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32">
            <a:extLst>
              <a:ext uri="{FF2B5EF4-FFF2-40B4-BE49-F238E27FC236}">
                <a16:creationId xmlns:a16="http://schemas.microsoft.com/office/drawing/2014/main" id="{836CBCCB-AEFD-4F47-9257-10B1025B7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1209676"/>
            <a:ext cx="9067800" cy="85725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dist="80322" dir="1106097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200">
              <a:solidFill>
                <a:schemeClr val="tx2"/>
              </a:solidFill>
            </a:endParaRPr>
          </a:p>
        </p:txBody>
      </p:sp>
      <p:sp>
        <p:nvSpPr>
          <p:cNvPr id="10243" name="Rectangle 1033">
            <a:extLst>
              <a:ext uri="{FF2B5EF4-FFF2-40B4-BE49-F238E27FC236}">
                <a16:creationId xmlns:a16="http://schemas.microsoft.com/office/drawing/2014/main" id="{F89A64D9-12B3-4BC8-94AA-260DADF20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1628775"/>
            <a:ext cx="83534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pt-BR" altLang="pt-BR" sz="2800">
                <a:latin typeface="Arial" panose="020B0604020202020204" pitchFamily="34" charset="0"/>
              </a:rPr>
              <a:t>Métodos determinísticos (IBGE, CELADE, Nações Unidas):</a:t>
            </a: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pt-BR" sz="2400">
                <a:latin typeface="Arial" panose="020B0604020202020204" pitchFamily="34" charset="0"/>
              </a:rPr>
              <a:t>Trajetória (meta) pré-estabelecida com base em uma tábua limite </a:t>
            </a:r>
            <a:r>
              <a:rPr lang="pt-BR" altLang="pt-BR" sz="2400">
                <a:latin typeface="Arial" panose="020B0604020202020204" pitchFamily="34" charset="0"/>
                <a:sym typeface="Symbol" panose="05050102010706020507" pitchFamily="18" charset="2"/>
              </a:rPr>
              <a:t> convergência?</a:t>
            </a:r>
            <a:endParaRPr lang="pt-BR" altLang="pt-BR">
              <a:latin typeface="Arial" panose="020B0604020202020204" pitchFamily="34" charset="0"/>
            </a:endParaRP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pt-BR" sz="2400">
                <a:latin typeface="Arial" panose="020B0604020202020204" pitchFamily="34" charset="0"/>
              </a:rPr>
              <a:t>Projeções com base na opinião de especialistas sobre tendências por causas de morte:</a:t>
            </a:r>
          </a:p>
        </p:txBody>
      </p:sp>
      <p:sp>
        <p:nvSpPr>
          <p:cNvPr id="3082" name="Rectangle 1034">
            <a:extLst>
              <a:ext uri="{FF2B5EF4-FFF2-40B4-BE49-F238E27FC236}">
                <a16:creationId xmlns:a16="http://schemas.microsoft.com/office/drawing/2014/main" id="{583B03FF-7497-4A9C-85C9-E29A2C5D3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6" y="404813"/>
            <a:ext cx="8353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Métodos tradicionais</a:t>
            </a:r>
            <a:endParaRPr lang="pt-BR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ctr">
              <a:spcBef>
                <a:spcPct val="20000"/>
              </a:spcBef>
              <a:defRPr/>
            </a:pPr>
            <a:endParaRPr lang="pt-BR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245" name="Espaço Reservado para Número de Slide 1">
            <a:extLst>
              <a:ext uri="{FF2B5EF4-FFF2-40B4-BE49-F238E27FC236}">
                <a16:creationId xmlns:a16="http://schemas.microsoft.com/office/drawing/2014/main" id="{8349712D-BDC9-4EAF-B9DE-FFAC6978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26D113-631A-4096-ACB4-D0824B94D228}" type="slidenum">
              <a:rPr lang="pt-BR" altLang="pt-BR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pt-BR" altLang="pt-BR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32">
            <a:extLst>
              <a:ext uri="{FF2B5EF4-FFF2-40B4-BE49-F238E27FC236}">
                <a16:creationId xmlns:a16="http://schemas.microsoft.com/office/drawing/2014/main" id="{8BF33F0E-F8EE-4D14-A4BF-0E794C024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1039814"/>
            <a:ext cx="9067800" cy="85725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dist="80322" dir="1106097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200">
              <a:solidFill>
                <a:schemeClr val="tx2"/>
              </a:solidFill>
            </a:endParaRPr>
          </a:p>
        </p:txBody>
      </p:sp>
      <p:sp>
        <p:nvSpPr>
          <p:cNvPr id="3082" name="Rectangle 1034">
            <a:extLst>
              <a:ext uri="{FF2B5EF4-FFF2-40B4-BE49-F238E27FC236}">
                <a16:creationId xmlns:a16="http://schemas.microsoft.com/office/drawing/2014/main" id="{FD09BDB2-BE34-4649-BE0A-CB3D602EB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300" y="44450"/>
            <a:ext cx="8661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Método tradicional: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Relação </a:t>
            </a:r>
            <a:r>
              <a:rPr lang="pt-BR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Logital</a:t>
            </a:r>
            <a:r>
              <a:rPr lang="pt-BR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(CELADE, 1984)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ctr">
              <a:spcBef>
                <a:spcPct val="20000"/>
              </a:spcBef>
              <a:defRPr/>
            </a:pP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2292" name="Espaço Reservado para Número de Slide 1">
            <a:extLst>
              <a:ext uri="{FF2B5EF4-FFF2-40B4-BE49-F238E27FC236}">
                <a16:creationId xmlns:a16="http://schemas.microsoft.com/office/drawing/2014/main" id="{26339C3F-36A3-4946-9320-ACFF7375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C870BF-E727-48D5-9F77-A5B370171BD6}" type="slidenum">
              <a:rPr lang="pt-BR" altLang="pt-BR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pt-BR" altLang="pt-BR" sz="1400"/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AE6BC93E-607B-4ACE-AC44-597D695F58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1675" y="2133601"/>
          <a:ext cx="286385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3" imgW="1397000" imgH="596900" progId="Equation.3">
                  <p:embed/>
                </p:oleObj>
              </mc:Choice>
              <mc:Fallback>
                <p:oleObj name="Equação" r:id="rId3" imgW="1397000" imgH="596900" progId="Equation.3">
                  <p:embed/>
                  <p:pic>
                    <p:nvPicPr>
                      <p:cNvPr id="6" name="Object 2">
                        <a:extLst>
                          <a:ext uri="{FF2B5EF4-FFF2-40B4-BE49-F238E27FC236}">
                            <a16:creationId xmlns:a16="http://schemas.microsoft.com/office/drawing/2014/main" id="{AE6BC93E-607B-4ACE-AC44-597D695F58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2133601"/>
                        <a:ext cx="2863850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Espaço Reservado para Conteúdo 2">
            <a:extLst>
              <a:ext uri="{FF2B5EF4-FFF2-40B4-BE49-F238E27FC236}">
                <a16:creationId xmlns:a16="http://schemas.microsoft.com/office/drawing/2014/main" id="{77717B49-8F31-44D1-985D-E78D1B711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625" y="1274763"/>
            <a:ext cx="8229600" cy="785812"/>
          </a:xfrm>
        </p:spPr>
        <p:txBody>
          <a:bodyPr/>
          <a:lstStyle/>
          <a:p>
            <a:pPr eaLnBrk="1" hangingPunct="1"/>
            <a:r>
              <a:rPr lang="pt-BR" altLang="pt-BR" sz="2400">
                <a:latin typeface="Calibri" panose="020F0502020204030204" pitchFamily="34" charset="0"/>
              </a:rPr>
              <a:t>Suponha que tábuas de mortalidade inicial e limite possam ser descritas em função de um mesmo padrão:</a:t>
            </a: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E704045E-78F0-4FE1-888B-8996050FDC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8914" y="4149725"/>
          <a:ext cx="673417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5" imgW="2603500" imgH="241300" progId="Equation.3">
                  <p:embed/>
                </p:oleObj>
              </mc:Choice>
              <mc:Fallback>
                <p:oleObj name="Equação" r:id="rId5" imgW="2603500" imgH="241300" progId="Equation.3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E704045E-78F0-4FE1-888B-8996050FDC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4" y="4149725"/>
                        <a:ext cx="6734175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Seta para baixo 2">
            <a:extLst>
              <a:ext uri="{FF2B5EF4-FFF2-40B4-BE49-F238E27FC236}">
                <a16:creationId xmlns:a16="http://schemas.microsoft.com/office/drawing/2014/main" id="{B64C0278-0BB6-4006-BD64-65E0E516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0613" y="3575051"/>
            <a:ext cx="2449512" cy="3714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>
              <a:latin typeface="Arial" panose="020B0604020202020204" pitchFamily="34" charset="0"/>
            </a:endParaRPr>
          </a:p>
        </p:txBody>
      </p:sp>
      <p:sp>
        <p:nvSpPr>
          <p:cNvPr id="10" name="Seta para baixo 9">
            <a:extLst>
              <a:ext uri="{FF2B5EF4-FFF2-40B4-BE49-F238E27FC236}">
                <a16:creationId xmlns:a16="http://schemas.microsoft.com/office/drawing/2014/main" id="{FDF2571F-3B5E-4522-8606-2538182CFB44}"/>
              </a:ext>
            </a:extLst>
          </p:cNvPr>
          <p:cNvSpPr/>
          <p:nvPr/>
        </p:nvSpPr>
        <p:spPr>
          <a:xfrm>
            <a:off x="7146926" y="4799013"/>
            <a:ext cx="142875" cy="285750"/>
          </a:xfrm>
          <a:prstGeom prst="down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Seta para baixo 10">
            <a:extLst>
              <a:ext uri="{FF2B5EF4-FFF2-40B4-BE49-F238E27FC236}">
                <a16:creationId xmlns:a16="http://schemas.microsoft.com/office/drawing/2014/main" id="{DD03506B-4042-4EE7-9873-5310D8F988C7}"/>
              </a:ext>
            </a:extLst>
          </p:cNvPr>
          <p:cNvSpPr/>
          <p:nvPr/>
        </p:nvSpPr>
        <p:spPr>
          <a:xfrm>
            <a:off x="3736976" y="4811713"/>
            <a:ext cx="142875" cy="285750"/>
          </a:xfrm>
          <a:prstGeom prst="down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C55CC5E-63D0-4468-8320-CF28882C5E9D}"/>
              </a:ext>
            </a:extLst>
          </p:cNvPr>
          <p:cNvSpPr/>
          <p:nvPr/>
        </p:nvSpPr>
        <p:spPr>
          <a:xfrm>
            <a:off x="3022600" y="5168901"/>
            <a:ext cx="1500188" cy="1357313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6FE1150-04F3-40FE-8DA2-42255BA54B49}"/>
              </a:ext>
            </a:extLst>
          </p:cNvPr>
          <p:cNvSpPr/>
          <p:nvPr/>
        </p:nvSpPr>
        <p:spPr>
          <a:xfrm>
            <a:off x="6577014" y="5145088"/>
            <a:ext cx="1500187" cy="13589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0FCED52B-87AB-43EB-B7F5-CC3260A94D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7714" y="5281614"/>
          <a:ext cx="993775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7" imgW="482391" imgH="495085" progId="Equation.3">
                  <p:embed/>
                </p:oleObj>
              </mc:Choice>
              <mc:Fallback>
                <p:oleObj name="Equação" r:id="rId7" imgW="482391" imgH="495085" progId="Equation.3">
                  <p:embed/>
                  <p:pic>
                    <p:nvPicPr>
                      <p:cNvPr id="14" name="Object 6">
                        <a:extLst>
                          <a:ext uri="{FF2B5EF4-FFF2-40B4-BE49-F238E27FC236}">
                            <a16:creationId xmlns:a16="http://schemas.microsoft.com/office/drawing/2014/main" id="{0FCED52B-87AB-43EB-B7F5-CC3260A94D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5281614"/>
                        <a:ext cx="993775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>
            <a:extLst>
              <a:ext uri="{FF2B5EF4-FFF2-40B4-BE49-F238E27FC236}">
                <a16:creationId xmlns:a16="http://schemas.microsoft.com/office/drawing/2014/main" id="{4167B179-EA0B-42C3-81C2-F5E529B920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94501" y="5268913"/>
          <a:ext cx="99377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9" imgW="482391" imgH="495085" progId="Equation.3">
                  <p:embed/>
                </p:oleObj>
              </mc:Choice>
              <mc:Fallback>
                <p:oleObj name="Equação" r:id="rId9" imgW="482391" imgH="495085" progId="Equation.3">
                  <p:embed/>
                  <p:pic>
                    <p:nvPicPr>
                      <p:cNvPr id="15" name="Object 15">
                        <a:extLst>
                          <a:ext uri="{FF2B5EF4-FFF2-40B4-BE49-F238E27FC236}">
                            <a16:creationId xmlns:a16="http://schemas.microsoft.com/office/drawing/2014/main" id="{4167B179-EA0B-42C3-81C2-F5E529B920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1" y="5268913"/>
                        <a:ext cx="99377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32">
            <a:extLst>
              <a:ext uri="{FF2B5EF4-FFF2-40B4-BE49-F238E27FC236}">
                <a16:creationId xmlns:a16="http://schemas.microsoft.com/office/drawing/2014/main" id="{2A9B34F7-E1D1-4BBF-B27E-FACC09004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1209676"/>
            <a:ext cx="9067800" cy="85725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dist="80322" dir="1106097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200">
              <a:solidFill>
                <a:schemeClr val="tx2"/>
              </a:solidFill>
            </a:endParaRPr>
          </a:p>
        </p:txBody>
      </p:sp>
      <p:sp>
        <p:nvSpPr>
          <p:cNvPr id="14339" name="Título 1">
            <a:extLst>
              <a:ext uri="{FF2B5EF4-FFF2-40B4-BE49-F238E27FC236}">
                <a16:creationId xmlns:a16="http://schemas.microsoft.com/office/drawing/2014/main" id="{4D26709D-C594-4E52-81C3-A82AF17D2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288" y="165100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>
                <a:latin typeface="Calibri" panose="020F0502020204030204" pitchFamily="34" charset="0"/>
              </a:rPr>
              <a:t>Hipóteses básicas</a:t>
            </a:r>
          </a:p>
        </p:txBody>
      </p:sp>
      <p:sp>
        <p:nvSpPr>
          <p:cNvPr id="14340" name="Espaço Reservado para Conteúdo 2">
            <a:extLst>
              <a:ext uri="{FF2B5EF4-FFF2-40B4-BE49-F238E27FC236}">
                <a16:creationId xmlns:a16="http://schemas.microsoft.com/office/drawing/2014/main" id="{C3CAD81B-26E2-4E9E-A074-D67319D77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288" y="2976564"/>
            <a:ext cx="8229600" cy="28289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>
                <a:latin typeface="Calibri" panose="020F0502020204030204" pitchFamily="34" charset="0"/>
              </a:rPr>
              <a:t>O logito da tábua inicial varia linearmente no tempo, tendendo ao logito da tábua de mortalidade limite.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>
                <a:latin typeface="Calibri" panose="020F0502020204030204" pitchFamily="34" charset="0"/>
              </a:rPr>
              <a:t>O mecanismo do método está no ritmo de variação que se supõe para o declínio da mortalidade.</a:t>
            </a:r>
          </a:p>
        </p:txBody>
      </p:sp>
      <p:sp>
        <p:nvSpPr>
          <p:cNvPr id="14341" name="Espaço Reservado para Número de Slide 1">
            <a:extLst>
              <a:ext uri="{FF2B5EF4-FFF2-40B4-BE49-F238E27FC236}">
                <a16:creationId xmlns:a16="http://schemas.microsoft.com/office/drawing/2014/main" id="{61AB9791-67FD-4AC4-BAC5-B59813B1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ADF9F2-48D4-456D-8C63-881C62D57CE8}" type="slidenum">
              <a:rPr lang="pt-BR" altLang="pt-BR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pt-BR" altLang="pt-BR" sz="1400"/>
          </a:p>
        </p:txBody>
      </p:sp>
      <p:sp>
        <p:nvSpPr>
          <p:cNvPr id="8" name="Rectangle 1034">
            <a:extLst>
              <a:ext uri="{FF2B5EF4-FFF2-40B4-BE49-F238E27FC236}">
                <a16:creationId xmlns:a16="http://schemas.microsoft.com/office/drawing/2014/main" id="{3CA18336-7594-4895-9C60-C3F3448F6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300" y="319088"/>
            <a:ext cx="8661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Método tradicional: Modelo Relacional (CELADE)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ctr">
              <a:spcBef>
                <a:spcPct val="20000"/>
              </a:spcBef>
              <a:defRPr/>
            </a:pP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32">
            <a:extLst>
              <a:ext uri="{FF2B5EF4-FFF2-40B4-BE49-F238E27FC236}">
                <a16:creationId xmlns:a16="http://schemas.microsoft.com/office/drawing/2014/main" id="{6347F1FB-230D-4EF5-83DF-1A752E48A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1209676"/>
            <a:ext cx="9067800" cy="85725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dist="80322" dir="1106097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200">
              <a:solidFill>
                <a:schemeClr val="tx2"/>
              </a:solidFill>
            </a:endParaRPr>
          </a:p>
        </p:txBody>
      </p:sp>
      <p:sp>
        <p:nvSpPr>
          <p:cNvPr id="18435" name="Espaço Reservado para Conteúdo 2">
            <a:extLst>
              <a:ext uri="{FF2B5EF4-FFF2-40B4-BE49-F238E27FC236}">
                <a16:creationId xmlns:a16="http://schemas.microsoft.com/office/drawing/2014/main" id="{46A3123F-8260-493C-9C62-EE2D9144F0DA}"/>
              </a:ext>
            </a:extLst>
          </p:cNvPr>
          <p:cNvSpPr txBox="1">
            <a:spLocks/>
          </p:cNvSpPr>
          <p:nvPr/>
        </p:nvSpPr>
        <p:spPr bwMode="auto">
          <a:xfrm>
            <a:off x="1751014" y="1485900"/>
            <a:ext cx="8809037" cy="443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3300"/>
              </a:lnSpc>
              <a:spcBef>
                <a:spcPct val="0"/>
              </a:spcBef>
              <a:buNone/>
            </a:pPr>
            <a:r>
              <a:rPr lang="pt-BR" alt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1ª Alternativa: </a:t>
            </a:r>
          </a:p>
          <a:p>
            <a:pPr>
              <a:lnSpc>
                <a:spcPts val="3300"/>
              </a:lnSpc>
              <a:spcBef>
                <a:spcPct val="0"/>
              </a:spcBef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Supõe-se uma esperança de vida a ser alcançada no horizonte de projeção. </a:t>
            </a:r>
            <a:r>
              <a:rPr lang="pt-BR" altLang="pt-BR" sz="2400" u="sng" dirty="0">
                <a:latin typeface="Arial" panose="020B0604020202020204" pitchFamily="34" charset="0"/>
                <a:cs typeface="Arial" panose="020B0604020202020204" pitchFamily="34" charset="0"/>
              </a:rPr>
              <a:t>Critério</a:t>
            </a: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investigador, tendência passada, existência de alguma política, etc.</a:t>
            </a:r>
          </a:p>
          <a:p>
            <a:pPr>
              <a:lnSpc>
                <a:spcPts val="3300"/>
              </a:lnSpc>
              <a:spcBef>
                <a:spcPct val="0"/>
              </a:spcBef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Supõe uma data para a mortalidade inicial mas não se conhece a priori a data (L) em que se alcançará a mortalidade limite.</a:t>
            </a:r>
          </a:p>
          <a:p>
            <a:pPr>
              <a:lnSpc>
                <a:spcPts val="3300"/>
              </a:lnSpc>
              <a:spcBef>
                <a:spcPct val="0"/>
              </a:spcBef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data L é determinada aplicando-se a equação de forma interativa, variando L sucessivamente até alcançar o </a:t>
            </a:r>
            <a:r>
              <a:rPr lang="pt-BR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logito</a:t>
            </a: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que implicará na e(0) proposta.</a:t>
            </a:r>
          </a:p>
          <a:p>
            <a:pPr>
              <a:lnSpc>
                <a:spcPts val="3300"/>
              </a:lnSpc>
              <a:spcBef>
                <a:spcPct val="0"/>
              </a:spcBef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Determina-se, em cada período, a tábua de mortalidade por sexo que corresponde àquela esperança de vida.</a:t>
            </a:r>
          </a:p>
        </p:txBody>
      </p:sp>
      <p:sp>
        <p:nvSpPr>
          <p:cNvPr id="18436" name="Espaço Reservado para Número de Slide 3">
            <a:extLst>
              <a:ext uri="{FF2B5EF4-FFF2-40B4-BE49-F238E27FC236}">
                <a16:creationId xmlns:a16="http://schemas.microsoft.com/office/drawing/2014/main" id="{43B4473F-1753-4EC0-8F5C-CB1620DA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0550" y="6248400"/>
            <a:ext cx="5016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2D2020-B0D9-4645-A66C-EDEC94E8D5D9}" type="slidenum">
              <a:rPr lang="pt-BR" altLang="pt-BR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pt-BR" altLang="pt-BR" sz="1400"/>
          </a:p>
        </p:txBody>
      </p:sp>
      <p:sp>
        <p:nvSpPr>
          <p:cNvPr id="10" name="Rectangle 1034">
            <a:extLst>
              <a:ext uri="{FF2B5EF4-FFF2-40B4-BE49-F238E27FC236}">
                <a16:creationId xmlns:a16="http://schemas.microsoft.com/office/drawing/2014/main" id="{B71D1C51-1E28-4B76-89B5-7146FE0FA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300" y="319088"/>
            <a:ext cx="8661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Modelo Relacional: alternativas para projeção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1947</Words>
  <Application>Microsoft Office PowerPoint</Application>
  <PresentationFormat>Widescreen</PresentationFormat>
  <Paragraphs>192</Paragraphs>
  <Slides>36</Slides>
  <Notes>14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5" baseType="lpstr">
      <vt:lpstr>-apple-system</vt:lpstr>
      <vt:lpstr>Arial</vt:lpstr>
      <vt:lpstr>Calibri</vt:lpstr>
      <vt:lpstr>Calibri Light</vt:lpstr>
      <vt:lpstr>Courier New</vt:lpstr>
      <vt:lpstr>Times New Roman</vt:lpstr>
      <vt:lpstr>Wingdings</vt:lpstr>
      <vt:lpstr>Tema do Office</vt:lpstr>
      <vt:lpstr>Equação</vt:lpstr>
      <vt:lpstr>Projeção da mortalidade : o que projetar e como projetar?</vt:lpstr>
      <vt:lpstr>Introdução</vt:lpstr>
      <vt:lpstr>Introdução</vt:lpstr>
      <vt:lpstr>Apresentação do PowerPoint</vt:lpstr>
      <vt:lpstr>Apresentação do PowerPoint</vt:lpstr>
      <vt:lpstr>Apresentação do PowerPoint</vt:lpstr>
      <vt:lpstr>Apresentação do PowerPoint</vt:lpstr>
      <vt:lpstr>Hipóteses básicas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Alguns exemplos de aplicaçãoes  </vt:lpstr>
      <vt:lpstr>Dados</vt:lpstr>
      <vt:lpstr>Evolução da esperança de vida ao nascer, Brasil, homens e mulheres, 1950-2017</vt:lpstr>
      <vt:lpstr>Suavização das curvas de mortalidade passadas via Log-Quad (Wilmoth, et.al, 2012)</vt:lpstr>
      <vt:lpstr>Métodos </vt:lpstr>
      <vt:lpstr>Métodos</vt:lpstr>
      <vt:lpstr>Resultados: método Lee-Carter</vt:lpstr>
      <vt:lpstr>Resultados Lee-Carter </vt:lpstr>
      <vt:lpstr>PMD – Curvas de Mortalidade- Homens</vt:lpstr>
      <vt:lpstr>PMD – Curvas de Mortalidade - Feminino</vt:lpstr>
      <vt:lpstr>Resultados PMD – esperança de vida</vt:lpstr>
      <vt:lpstr>Conclusão</vt:lpstr>
      <vt:lpstr>Aplicação para oferta de trabalho</vt:lpstr>
      <vt:lpstr>Validação do Modelo</vt:lpstr>
      <vt:lpstr>Projeção da PEA - homens</vt:lpstr>
      <vt:lpstr>Resultados na aplicação </vt:lpstr>
      <vt:lpstr>Para replicar (o artigo) </vt:lpstr>
      <vt:lpstr>Pacotes para usar os modelos no R</vt:lpstr>
      <vt:lpstr>Exemplo para fazer (no 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Projeção da mortalidade em países em desenvolvimento: o que projetar e como projetar?"</dc:title>
  <dc:creator>Bernardo</dc:creator>
  <cp:lastModifiedBy>Thais Paiva</cp:lastModifiedBy>
  <cp:revision>23</cp:revision>
  <dcterms:created xsi:type="dcterms:W3CDTF">2019-11-30T09:07:51Z</dcterms:created>
  <dcterms:modified xsi:type="dcterms:W3CDTF">2021-02-24T17:29:04Z</dcterms:modified>
</cp:coreProperties>
</file>