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Microsoft_Equation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5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Microsoft_Equation6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79" r:id="rId22"/>
    <p:sldId id="277" r:id="rId23"/>
    <p:sldId id="280" r:id="rId24"/>
    <p:sldId id="278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FB36-E3C7-3741-A8C1-F92AA534B39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BBA69-8EE6-264D-981F-FF1283FC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pt-BR">
                <a:latin typeface="Times New Roman" charset="0"/>
                <a:sym typeface="Symbol" charset="0"/>
              </a:rPr>
              <a:t>Tendências por causas de mortes  as causas podem não ser independentes  importância do padrão geral.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44083" lvl="1" indent="-474796" algn="just"/>
            <a:r>
              <a:rPr lang="pt-BR" sz="3300">
                <a:latin typeface="Calibri" charset="0"/>
                <a:ea typeface="Calibri" charset="0"/>
                <a:cs typeface="Times New Roman" charset="0"/>
              </a:rPr>
              <a:t>Aumento da expectativa de vida conjugado com declínio da fecundidade -&gt; maior longevidade com escassez de população em idade ativa -&gt; o número de contribuintes decresce na medida em que o de beneficiários aumenta.</a:t>
            </a:r>
          </a:p>
          <a:p>
            <a:pPr marL="844083" lvl="1" indent="-474796" algn="just"/>
            <a:r>
              <a:rPr lang="pt-BR" sz="3300" b="1">
                <a:latin typeface="Times New Roman" charset="0"/>
                <a:ea typeface="Calibri" charset="0"/>
                <a:cs typeface="Times New Roman" charset="0"/>
              </a:rPr>
              <a:t>Gastos com saúde: </a:t>
            </a:r>
            <a:r>
              <a:rPr lang="pt-BR" sz="3000">
                <a:latin typeface="Times New Roman" charset="0"/>
                <a:ea typeface="Calibri" charset="0"/>
                <a:cs typeface="Times New Roman" charset="0"/>
              </a:rPr>
              <a:t>Utilização mais intensa da tecnologia, principalmente no grupo dos idosos mais idosos.</a:t>
            </a:r>
            <a:endParaRPr lang="pt-BR">
              <a:latin typeface="Times New Roman" charset="0"/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>
                <a:latin typeface="Calibri" charset="0"/>
              </a:rPr>
              <a:t> ytk é uma simples interpolação linear dos logitos no tempo entre as tábuas inicial e limite</a:t>
            </a:r>
            <a:r>
              <a:rPr lang="pt-BR">
                <a:latin typeface="Calibri" charset="0"/>
                <a:sym typeface="Symbol" charset="0"/>
              </a:rPr>
              <a:t>.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2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732B-51BA-6742-9848-4D4C8D9E934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92C-4D7B-5C4F-9FC1-05C01A39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14" Type="http://schemas.openxmlformats.org/officeDocument/2006/relationships/oleObject" Target="../embeddings/Microsoft_Equation5.bin"/><Relationship Id="rId15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emography" TargetMode="External"/><Relationship Id="rId4" Type="http://schemas.openxmlformats.org/officeDocument/2006/relationships/hyperlink" Target="https://cran.r-project.org/package=MortCast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4.w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5.wmf"/><Relationship Id="rId10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12775" y="2276475"/>
            <a:ext cx="77374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4400" b="1" i="1" dirty="0">
                <a:cs typeface="Arial" charset="0"/>
              </a:rPr>
              <a:t>Projeção da Mortalidade </a:t>
            </a:r>
            <a:r>
              <a:rPr lang="pt-BR" sz="4400" b="1" i="1" dirty="0" smtClean="0">
                <a:cs typeface="Arial" charset="0"/>
              </a:rPr>
              <a:t>em C</a:t>
            </a:r>
            <a:r>
              <a:rPr lang="pt-BR" sz="4400" b="1" i="1" dirty="0" smtClean="0">
                <a:cs typeface="Arial" charset="0"/>
              </a:rPr>
              <a:t>álculos Atuariais</a:t>
            </a:r>
            <a:r>
              <a:rPr lang="pt-BR" sz="4400" b="1" i="1" dirty="0" smtClean="0">
                <a:cs typeface="Arial" charset="0"/>
              </a:rPr>
              <a:t>: </a:t>
            </a:r>
            <a:r>
              <a:rPr lang="pt-BR" sz="4400" b="1" i="1" dirty="0">
                <a:cs typeface="Arial" charset="0"/>
              </a:rPr>
              <a:t>possibilidades e desafios</a:t>
            </a:r>
          </a:p>
        </p:txBody>
      </p:sp>
      <p:sp>
        <p:nvSpPr>
          <p:cNvPr id="4099" name="Rectangle 13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84213" y="176213"/>
            <a:ext cx="7775575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x-none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Universidade Federal de Minas Gerais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x-none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Gradua</a:t>
            </a:r>
            <a:r>
              <a:rPr lang="x-none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ção em Ciências Atuariais</a:t>
            </a:r>
            <a:endParaRPr lang="pt-BR" sz="20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410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79E21CC-3F74-6740-8D0D-2BD0AF7E4678}" type="slidenum">
              <a:rPr lang="pt-BR" sz="1400"/>
              <a:pPr/>
              <a:t>1</a:t>
            </a:fld>
            <a:endParaRPr lang="pt-BR" sz="1400"/>
          </a:p>
        </p:txBody>
      </p:sp>
      <p:sp>
        <p:nvSpPr>
          <p:cNvPr id="4102" name="Título 1"/>
          <p:cNvSpPr txBox="1">
            <a:spLocks/>
          </p:cNvSpPr>
          <p:nvPr/>
        </p:nvSpPr>
        <p:spPr bwMode="auto">
          <a:xfrm>
            <a:off x="684213" y="6124575"/>
            <a:ext cx="82724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pt-BR" sz="2000" i="1" dirty="0" smtClean="0">
                <a:latin typeface="Calibri" charset="0"/>
                <a:cs typeface="Arial" charset="0"/>
              </a:rPr>
              <a:t>Bernardo Lanza Queiroz</a:t>
            </a:r>
            <a:endParaRPr lang="pt-BR" sz="2000" i="1" dirty="0">
              <a:latin typeface="Calibri" charset="0"/>
              <a:cs typeface="Arial" charset="0"/>
            </a:endParaRPr>
          </a:p>
          <a:p>
            <a:pPr algn="r" eaLnBrk="1" hangingPunct="1"/>
            <a:r>
              <a:rPr lang="pt-BR" sz="1800" dirty="0" smtClean="0">
                <a:latin typeface="Calibri" charset="0"/>
                <a:cs typeface="Arial" charset="0"/>
              </a:rPr>
              <a:t>Professor do </a:t>
            </a:r>
            <a:r>
              <a:rPr lang="pt-BR" sz="1800" dirty="0">
                <a:latin typeface="Calibri" charset="0"/>
                <a:cs typeface="Arial" charset="0"/>
              </a:rPr>
              <a:t>Departamento de </a:t>
            </a:r>
            <a:r>
              <a:rPr lang="pt-BR" sz="1800" dirty="0" smtClean="0">
                <a:latin typeface="Calibri" charset="0"/>
                <a:cs typeface="Arial" charset="0"/>
              </a:rPr>
              <a:t>Demografia</a:t>
            </a:r>
            <a:endParaRPr lang="pt-BR" sz="1800" dirty="0">
              <a:latin typeface="Calibri" charset="0"/>
              <a:cs typeface="Arial" charset="0"/>
            </a:endParaRPr>
          </a:p>
          <a:p>
            <a:pPr algn="r" eaLnBrk="1" hangingPunct="1"/>
            <a:endParaRPr lang="pt-BR" sz="2400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5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531" name="CaixaDeTexto 1"/>
          <p:cNvSpPr txBox="1">
            <a:spLocks noChangeArrowheads="1"/>
          </p:cNvSpPr>
          <p:nvPr/>
        </p:nvSpPr>
        <p:spPr bwMode="auto">
          <a:xfrm>
            <a:off x="468313" y="188913"/>
            <a:ext cx="8424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 b="1">
                <a:latin typeface="Arial" charset="0"/>
              </a:rPr>
              <a:t>Esperança de vida ao nascer por períodos quinquenais e sexo - Mesorregiões, Bahia, 2005-2030</a:t>
            </a:r>
            <a:endParaRPr lang="pt-BR" sz="2000">
              <a:latin typeface="Arial" charset="0"/>
            </a:endParaRPr>
          </a:p>
        </p:txBody>
      </p:sp>
      <p:sp>
        <p:nvSpPr>
          <p:cNvPr id="22532" name="CaixaDeTexto 2"/>
          <p:cNvSpPr txBox="1">
            <a:spLocks noChangeArrowheads="1"/>
          </p:cNvSpPr>
          <p:nvPr/>
        </p:nvSpPr>
        <p:spPr bwMode="auto">
          <a:xfrm>
            <a:off x="268288" y="6056313"/>
            <a:ext cx="6337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 i="1">
                <a:latin typeface="Arial" charset="0"/>
              </a:rPr>
              <a:t>Fonte: LED/Cedeplar.</a:t>
            </a:r>
            <a:endParaRPr lang="pt-BR" sz="1600">
              <a:latin typeface="Arial" charset="0"/>
            </a:endParaRP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668463"/>
            <a:ext cx="8848725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auto">
          <a:xfrm>
            <a:off x="322263" y="298450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Limitações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24580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49F3ED-2458-A34E-8976-0427095343BD}" type="slidenum">
              <a:rPr lang="pt-BR" sz="1400"/>
              <a:pPr/>
              <a:t>11</a:t>
            </a:fld>
            <a:endParaRPr lang="pt-BR" sz="1400"/>
          </a:p>
        </p:txBody>
      </p:sp>
      <p:sp>
        <p:nvSpPr>
          <p:cNvPr id="24581" name="Rectangle 1033"/>
          <p:cNvSpPr>
            <a:spLocks noChangeArrowheads="1"/>
          </p:cNvSpPr>
          <p:nvPr/>
        </p:nvSpPr>
        <p:spPr bwMode="auto">
          <a:xfrm>
            <a:off x="336550" y="1557338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400" dirty="0">
                <a:sym typeface="Symbol" charset="0"/>
              </a:rPr>
              <a:t>Não incorpora diferencial de ganhos por grupos de idade.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400" dirty="0">
                <a:sym typeface="Symbol" charset="0"/>
              </a:rPr>
              <a:t>Fontes de incerteza: qualidade dos dados, opinião do analista, etc.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400" dirty="0">
                <a:sym typeface="Symbol" charset="0"/>
              </a:rPr>
              <a:t>A incerteza é incorporada com base em cenários (alto, médio e baixo)  nível de confiança???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400" dirty="0">
                <a:sym typeface="Symbol" charset="0"/>
              </a:rPr>
              <a:t>A incerteza aumenta em pequenas  necessidade de se mensurar estatisticamente a incerteza na estimação dos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63785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662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96C885-A635-E848-AE02-9B6638F942E5}" type="slidenum">
              <a:rPr lang="pt-BR" sz="1400"/>
              <a:pPr/>
              <a:t>12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Método estocástico: Lee-Carter (1992)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7" name="Rectangle 1033"/>
          <p:cNvSpPr>
            <a:spLocks noChangeArrowheads="1"/>
          </p:cNvSpPr>
          <p:nvPr/>
        </p:nvSpPr>
        <p:spPr bwMode="auto">
          <a:xfrm>
            <a:off x="217488" y="2311400"/>
            <a:ext cx="85201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ea typeface="+mn-ea"/>
                <a:sym typeface="Symbol"/>
              </a:rPr>
              <a:t>Onde: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ea typeface="+mn-ea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ea typeface="+mn-ea"/>
              <a:sym typeface="Symbol"/>
            </a:endParaRPr>
          </a:p>
        </p:txBody>
      </p:sp>
      <p:graphicFrame>
        <p:nvGraphicFramePr>
          <p:cNvPr id="26630" name="Objeto 1"/>
          <p:cNvGraphicFramePr>
            <a:graphicFrameLocks noChangeAspect="1"/>
          </p:cNvGraphicFramePr>
          <p:nvPr/>
        </p:nvGraphicFramePr>
        <p:xfrm>
          <a:off x="1511300" y="1628775"/>
          <a:ext cx="6229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ção" r:id="rId4" imgW="1739900" imgH="241300" progId="Equation.3">
                  <p:embed/>
                </p:oleObj>
              </mc:Choice>
              <mc:Fallback>
                <p:oleObj name="Equação" r:id="rId4" imgW="1739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28775"/>
                        <a:ext cx="6229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to 2"/>
          <p:cNvGraphicFramePr>
            <a:graphicFrameLocks noChangeAspect="1"/>
          </p:cNvGraphicFramePr>
          <p:nvPr/>
        </p:nvGraphicFramePr>
        <p:xfrm>
          <a:off x="290513" y="3227388"/>
          <a:ext cx="12588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ção" r:id="rId6" imgW="457002" imgH="215806" progId="Equation.3">
                  <p:embed/>
                </p:oleObj>
              </mc:Choice>
              <mc:Fallback>
                <p:oleObj name="Equação" r:id="rId6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227388"/>
                        <a:ext cx="12588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to 3"/>
          <p:cNvGraphicFramePr>
            <a:graphicFrameLocks noChangeAspect="1"/>
          </p:cNvGraphicFramePr>
          <p:nvPr/>
        </p:nvGraphicFramePr>
        <p:xfrm>
          <a:off x="292100" y="3840163"/>
          <a:ext cx="523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ção" r:id="rId8" imgW="190335" imgH="215713" progId="Equation.3">
                  <p:embed/>
                </p:oleObj>
              </mc:Choice>
              <mc:Fallback>
                <p:oleObj name="Equação" r:id="rId8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3840163"/>
                        <a:ext cx="523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to 4"/>
          <p:cNvGraphicFramePr>
            <a:graphicFrameLocks noChangeAspect="1"/>
          </p:cNvGraphicFramePr>
          <p:nvPr/>
        </p:nvGraphicFramePr>
        <p:xfrm>
          <a:off x="301625" y="4483100"/>
          <a:ext cx="5588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ção" r:id="rId10" imgW="203024" imgH="215713" progId="Equation.3">
                  <p:embed/>
                </p:oleObj>
              </mc:Choice>
              <mc:Fallback>
                <p:oleObj name="Equação" r:id="rId10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483100"/>
                        <a:ext cx="5588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to 8"/>
          <p:cNvGraphicFramePr>
            <a:graphicFrameLocks noChangeAspect="1"/>
          </p:cNvGraphicFramePr>
          <p:nvPr/>
        </p:nvGraphicFramePr>
        <p:xfrm>
          <a:off x="290513" y="5175250"/>
          <a:ext cx="4889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ção" r:id="rId12" imgW="177646" imgH="228402" progId="Equation.3">
                  <p:embed/>
                </p:oleObj>
              </mc:Choice>
              <mc:Fallback>
                <p:oleObj name="Equação" r:id="rId12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5175250"/>
                        <a:ext cx="4889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to 9"/>
          <p:cNvGraphicFramePr>
            <a:graphicFrameLocks noChangeAspect="1"/>
          </p:cNvGraphicFramePr>
          <p:nvPr/>
        </p:nvGraphicFramePr>
        <p:xfrm>
          <a:off x="301625" y="5805488"/>
          <a:ext cx="6969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4" imgW="253890" imgH="241195" progId="Equation.3">
                  <p:embed/>
                </p:oleObj>
              </mc:Choice>
              <mc:Fallback>
                <p:oleObj name="Equation" r:id="rId14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805488"/>
                        <a:ext cx="6969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33"/>
          <p:cNvSpPr>
            <a:spLocks noChangeArrowheads="1"/>
          </p:cNvSpPr>
          <p:nvPr/>
        </p:nvSpPr>
        <p:spPr bwMode="auto">
          <a:xfrm>
            <a:off x="1619250" y="3284538"/>
            <a:ext cx="6146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ea typeface="+mn-ea"/>
                <a:sym typeface="Symbol"/>
              </a:rPr>
              <a:t> Taxas centrais de mortalidade no ano t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ea typeface="+mn-ea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ea typeface="+mn-ea"/>
              <a:sym typeface="Symbol"/>
            </a:endParaRPr>
          </a:p>
        </p:txBody>
      </p:sp>
      <p:sp>
        <p:nvSpPr>
          <p:cNvPr id="16" name="Rectangle 1033"/>
          <p:cNvSpPr>
            <a:spLocks noChangeArrowheads="1"/>
          </p:cNvSpPr>
          <p:nvPr/>
        </p:nvSpPr>
        <p:spPr bwMode="auto">
          <a:xfrm>
            <a:off x="874713" y="3932238"/>
            <a:ext cx="82311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</a:pPr>
            <a:r>
              <a:rPr lang="pt-BR" dirty="0">
                <a:sym typeface="Symbol" charset="0"/>
              </a:rPr>
              <a:t> Forma geral (média) da curva de mortalidade do modelo</a:t>
            </a: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 dirty="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 dirty="0">
              <a:sym typeface="Symbol" charset="0"/>
            </a:endParaRPr>
          </a:p>
        </p:txBody>
      </p:sp>
      <p:sp>
        <p:nvSpPr>
          <p:cNvPr id="17" name="Rectangle 1033"/>
          <p:cNvSpPr>
            <a:spLocks noChangeArrowheads="1"/>
          </p:cNvSpPr>
          <p:nvPr/>
        </p:nvSpPr>
        <p:spPr bwMode="auto">
          <a:xfrm>
            <a:off x="885825" y="4579938"/>
            <a:ext cx="786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</a:pPr>
            <a:r>
              <a:rPr lang="pt-BR" dirty="0">
                <a:sym typeface="Symbol" charset="0"/>
              </a:rPr>
              <a:t> Descreve o padrão de de desvio da forma geral quando </a:t>
            </a:r>
            <a:r>
              <a:rPr lang="pt-BR" dirty="0" err="1">
                <a:sym typeface="Symbol" charset="0"/>
              </a:rPr>
              <a:t>k</a:t>
            </a:r>
            <a:r>
              <a:rPr lang="pt-BR" dirty="0">
                <a:sym typeface="Symbol" charset="0"/>
              </a:rPr>
              <a:t> varia </a:t>
            </a:r>
            <a:endParaRPr lang="pt-BR" baseline="-25000" dirty="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 dirty="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 dirty="0">
              <a:sym typeface="Symbol" charset="0"/>
            </a:endParaRPr>
          </a:p>
        </p:txBody>
      </p:sp>
      <p:sp>
        <p:nvSpPr>
          <p:cNvPr id="26639" name="Rectangle 1033"/>
          <p:cNvSpPr>
            <a:spLocks noChangeArrowheads="1"/>
          </p:cNvSpPr>
          <p:nvPr/>
        </p:nvSpPr>
        <p:spPr bwMode="auto">
          <a:xfrm>
            <a:off x="885825" y="5227638"/>
            <a:ext cx="786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</a:pPr>
            <a:r>
              <a:rPr lang="pt-BR">
                <a:sym typeface="Symbol" charset="0"/>
              </a:rPr>
              <a:t> Índice do nível geral de mortalidade no tempo</a:t>
            </a:r>
            <a:endParaRPr lang="pt-BR" baseline="-25000">
              <a:sym typeface="Symbol" charset="0"/>
            </a:endParaRPr>
          </a:p>
        </p:txBody>
      </p:sp>
      <p:sp>
        <p:nvSpPr>
          <p:cNvPr id="19" name="Rectangle 1033"/>
          <p:cNvSpPr>
            <a:spLocks noChangeArrowheads="1"/>
          </p:cNvSpPr>
          <p:nvPr/>
        </p:nvSpPr>
        <p:spPr bwMode="auto">
          <a:xfrm>
            <a:off x="971550" y="5948363"/>
            <a:ext cx="786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</a:pPr>
            <a:r>
              <a:rPr lang="pt-BR">
                <a:sym typeface="Symbol" charset="0"/>
              </a:rPr>
              <a:t> Resíduo</a:t>
            </a:r>
            <a:endParaRPr lang="pt-BR" baseline="-2500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8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7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6CB0F4-37B8-A841-AE42-92BDF8A42754}" type="slidenum">
              <a:rPr lang="pt-BR" sz="1400"/>
              <a:pPr/>
              <a:t>13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Método estocástico: Lee-Carter (1992)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18" name="Rectangle 1033"/>
          <p:cNvSpPr>
            <a:spLocks noChangeArrowheads="1"/>
          </p:cNvSpPr>
          <p:nvPr/>
        </p:nvSpPr>
        <p:spPr bwMode="auto">
          <a:xfrm>
            <a:off x="336550" y="1341438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b="1">
                <a:sym typeface="Symbol" charset="0"/>
              </a:rPr>
              <a:t>Estimação dos parâmetros</a:t>
            </a:r>
            <a:r>
              <a:rPr lang="pt-BR" sz="2800" b="1">
                <a:sym typeface="Symbol" charset="0"/>
              </a:rPr>
              <a:t> → Dois problemas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Tx/>
              <a:buAutoNum type="arabicParenR"/>
            </a:pPr>
            <a:r>
              <a:rPr lang="en-US">
                <a:sym typeface="Symbol" charset="0"/>
              </a:rPr>
              <a:t>Precisamos de um conjunto de m(x) observadas no passado.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r>
              <a:rPr lang="en-US">
                <a:sym typeface="Symbol" charset="0"/>
              </a:rPr>
              <a:t>Soluções: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Tx/>
              <a:buAutoNum type="alphaLcParenR"/>
            </a:pPr>
            <a:r>
              <a:rPr lang="en-US">
                <a:sym typeface="Symbol" charset="0"/>
              </a:rPr>
              <a:t>Utilizar tábuas modelos: Coale-Demeny, Nações Unidas, HMD, etc.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Tx/>
              <a:buAutoNum type="alphaLcParenR"/>
            </a:pPr>
            <a:r>
              <a:rPr lang="en-US">
                <a:sym typeface="Symbol" charset="0"/>
              </a:rPr>
              <a:t>Utilizar o próprio modelo </a:t>
            </a:r>
            <a:r>
              <a:rPr lang="pt-BR" b="1">
                <a:sym typeface="Symbol" charset="0"/>
              </a:rPr>
              <a:t>→</a:t>
            </a:r>
            <a:r>
              <a:rPr lang="en-US">
                <a:sym typeface="Symbol" charset="0"/>
              </a:rPr>
              <a:t> fixar k=0 e k=1 e estimar: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>
              <a:sym typeface="Symbol" charset="0"/>
            </a:endParaRPr>
          </a:p>
        </p:txBody>
      </p:sp>
      <p:graphicFrame>
        <p:nvGraphicFramePr>
          <p:cNvPr id="28678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46255"/>
              </p:ext>
            </p:extLst>
          </p:nvPr>
        </p:nvGraphicFramePr>
        <p:xfrm>
          <a:off x="2449116" y="3964253"/>
          <a:ext cx="2549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ção" r:id="rId4" imgW="927100" imgH="228600" progId="Equation.3">
                  <p:embed/>
                </p:oleObj>
              </mc:Choice>
              <mc:Fallback>
                <p:oleObj name="Equação" r:id="rId4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116" y="3964253"/>
                        <a:ext cx="25495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31890"/>
              </p:ext>
            </p:extLst>
          </p:nvPr>
        </p:nvGraphicFramePr>
        <p:xfrm>
          <a:off x="1820219" y="4954920"/>
          <a:ext cx="4435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1612900" imgH="228600" progId="Equation.3">
                  <p:embed/>
                </p:oleObj>
              </mc:Choice>
              <mc:Fallback>
                <p:oleObj name="Equation" r:id="rId6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219" y="4954920"/>
                        <a:ext cx="4435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65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154D9A-B803-DE42-A7A4-857C1C06FF1E}" type="slidenum">
              <a:rPr lang="pt-BR" sz="1400"/>
              <a:pPr/>
              <a:t>14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Método estocástico: Lee-Carter (1992)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18" name="Rectangle 1033"/>
          <p:cNvSpPr>
            <a:spLocks noChangeArrowheads="1"/>
          </p:cNvSpPr>
          <p:nvPr/>
        </p:nvSpPr>
        <p:spPr bwMode="auto">
          <a:xfrm>
            <a:off x="336550" y="1341438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b="1">
                <a:sym typeface="Symbol" charset="0"/>
              </a:rPr>
              <a:t>Estimação dos parâmetros</a:t>
            </a:r>
            <a:r>
              <a:rPr lang="pt-BR" sz="2800" b="1">
                <a:sym typeface="Symbol" charset="0"/>
              </a:rPr>
              <a:t> → Dois problemas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Times New Roman" charset="0"/>
              <a:buAutoNum type="arabicParenR" startAt="2"/>
            </a:pPr>
            <a:r>
              <a:rPr lang="en-US">
                <a:sym typeface="Symbol" charset="0"/>
              </a:rPr>
              <a:t>O lado direito da equação é composto apenas por parâmetros.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r>
              <a:rPr lang="en-US">
                <a:sym typeface="Symbol" charset="0"/>
              </a:rPr>
              <a:t>Solução: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r>
              <a:rPr lang="en-US" sz="2000">
                <a:sym typeface="Symbol" charset="0"/>
              </a:rPr>
              <a:t>Mínimos quadrados com aplicação do método de Decomposição Valores Singulares (DVS).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r>
              <a:rPr lang="en-US" sz="2000">
                <a:sym typeface="Symbol" charset="0"/>
              </a:rPr>
              <a:t>a</a:t>
            </a:r>
            <a:r>
              <a:rPr lang="en-US" sz="2000" baseline="-25000">
                <a:sym typeface="Symbol" charset="0"/>
              </a:rPr>
              <a:t>x</a:t>
            </a:r>
            <a:r>
              <a:rPr lang="en-US" sz="2000">
                <a:sym typeface="Symbol" charset="0"/>
              </a:rPr>
              <a:t> → media do valor de ln[m(x,t)] no tempo.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r>
              <a:rPr lang="en-US" sz="2000">
                <a:sym typeface="Symbol" charset="0"/>
              </a:rPr>
              <a:t>Subtraímos isso do ln[m(x,t)] e temos os resíduos.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r>
              <a:rPr lang="en-US" sz="2000">
                <a:sym typeface="Symbol" charset="0"/>
              </a:rPr>
              <a:t>Utilizamos DVS nos resíduos para encontrar os valores de b</a:t>
            </a:r>
            <a:r>
              <a:rPr lang="en-US" sz="2000" baseline="-25000">
                <a:sym typeface="Symbol" charset="0"/>
              </a:rPr>
              <a:t>x</a:t>
            </a:r>
            <a:r>
              <a:rPr lang="en-US" sz="2000">
                <a:sym typeface="Symbol" charset="0"/>
              </a:rPr>
              <a:t> e k</a:t>
            </a:r>
            <a:r>
              <a:rPr lang="en-US" sz="2000" baseline="-25000">
                <a:sym typeface="Symbol" charset="0"/>
              </a:rPr>
              <a:t>t</a:t>
            </a:r>
            <a:r>
              <a:rPr lang="en-US" sz="2000">
                <a:sym typeface="Symbol" charset="0"/>
              </a:rPr>
              <a:t>, que juntos com a</a:t>
            </a:r>
            <a:r>
              <a:rPr lang="en-US" sz="2000" baseline="-25000">
                <a:sym typeface="Symbol" charset="0"/>
              </a:rPr>
              <a:t>x</a:t>
            </a:r>
            <a:r>
              <a:rPr lang="en-US" sz="2000">
                <a:sym typeface="Symbol" charset="0"/>
              </a:rPr>
              <a:t> minimizam os erros.</a:t>
            </a:r>
          </a:p>
        </p:txBody>
      </p:sp>
    </p:spTree>
    <p:extLst>
      <p:ext uri="{BB962C8B-B14F-4D97-AF65-F5344CB8AC3E}">
        <p14:creationId xmlns:p14="http://schemas.microsoft.com/office/powerpoint/2010/main" val="385960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01E0B7-30D7-3B42-ABC5-954EE343A3CC}" type="slidenum">
              <a:rPr lang="pt-BR" sz="1400"/>
              <a:pPr/>
              <a:t>15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Método estocástico: Lee-Carter (1992)</a:t>
            </a:r>
            <a:endParaRPr lang="pt-BR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7" name="Rectangle 1033"/>
          <p:cNvSpPr>
            <a:spLocks noChangeArrowheads="1"/>
          </p:cNvSpPr>
          <p:nvPr/>
        </p:nvSpPr>
        <p:spPr bwMode="auto">
          <a:xfrm>
            <a:off x="287338" y="1557338"/>
            <a:ext cx="86423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2400" b="1" dirty="0"/>
              <a:t>Projeção de </a:t>
            </a:r>
            <a:r>
              <a:rPr lang="pt-BR" sz="2400" b="1" dirty="0" err="1"/>
              <a:t>k</a:t>
            </a:r>
            <a:r>
              <a:rPr lang="pt-BR" sz="2400" b="1" baseline="-25000" dirty="0" err="1"/>
              <a:t>t</a:t>
            </a:r>
            <a:r>
              <a:rPr lang="pt-BR" sz="2400" b="1" dirty="0"/>
              <a:t>:</a:t>
            </a:r>
          </a:p>
          <a:p>
            <a:endParaRPr lang="pt-BR" sz="2400" dirty="0">
              <a:sym typeface="Symbol" charset="0"/>
            </a:endParaRPr>
          </a:p>
          <a:p>
            <a:pPr>
              <a:buFontTx/>
              <a:buChar char="-"/>
            </a:pPr>
            <a:r>
              <a:rPr lang="pt-BR" sz="2400" dirty="0">
                <a:sym typeface="Symbol" charset="0"/>
              </a:rPr>
              <a:t>Tem características de um processo estocástico  modelos de séries temporais;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dirty="0">
                <a:sym typeface="Symbol" charset="0"/>
              </a:rPr>
              <a:t>Modelo escolhido: passeio aleatório com tendência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pt-BR" sz="2400" dirty="0">
              <a:sym typeface="Symbol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pt-BR" sz="2400" dirty="0">
              <a:sym typeface="Symbol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ym typeface="Symbol" charset="0"/>
              </a:rPr>
              <a:t>Onde: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sym typeface="Symbol" charset="0"/>
              </a:rPr>
              <a:t>c</a:t>
            </a:r>
            <a:r>
              <a:rPr lang="pt-BR" sz="2400" dirty="0">
                <a:sym typeface="Symbol" charset="0"/>
              </a:rPr>
              <a:t>  incorpora a tendência linear decrescente de </a:t>
            </a:r>
            <a:r>
              <a:rPr lang="pt-BR" sz="2400" dirty="0" err="1">
                <a:sym typeface="Symbol" charset="0"/>
              </a:rPr>
              <a:t>k</a:t>
            </a:r>
            <a:r>
              <a:rPr lang="pt-BR" sz="2400" baseline="-25000" dirty="0" err="1">
                <a:sym typeface="Symbol" charset="0"/>
              </a:rPr>
              <a:t>t</a:t>
            </a:r>
            <a:endParaRPr lang="pt-BR" sz="2400" baseline="-25000" dirty="0">
              <a:sym typeface="Symbol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ym typeface="Symbol" charset="0"/>
              </a:rPr>
              <a:t>e</a:t>
            </a:r>
            <a:r>
              <a:rPr lang="pt-BR" sz="2400" baseline="-25000" dirty="0">
                <a:sym typeface="Symbol" charset="0"/>
              </a:rPr>
              <a:t>i</a:t>
            </a:r>
            <a:r>
              <a:rPr lang="pt-BR" sz="2400" dirty="0">
                <a:sym typeface="Symbol" charset="0"/>
              </a:rPr>
              <a:t>  incorpora a incerteza na trajetória de </a:t>
            </a:r>
            <a:r>
              <a:rPr lang="pt-BR" sz="2400" dirty="0" err="1">
                <a:sym typeface="Symbol" charset="0"/>
              </a:rPr>
              <a:t>k</a:t>
            </a:r>
            <a:r>
              <a:rPr lang="pt-BR" sz="2400" baseline="-25000" dirty="0" err="1">
                <a:sym typeface="Symbol" charset="0"/>
              </a:rPr>
              <a:t>t</a:t>
            </a:r>
            <a:endParaRPr lang="pt-BR" sz="2400" baseline="-25000" dirty="0">
              <a:sym typeface="Symbol" charset="0"/>
            </a:endParaRPr>
          </a:p>
        </p:txBody>
      </p:sp>
      <p:graphicFrame>
        <p:nvGraphicFramePr>
          <p:cNvPr id="32774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589287"/>
              </p:ext>
            </p:extLst>
          </p:nvPr>
        </p:nvGraphicFramePr>
        <p:xfrm>
          <a:off x="2555875" y="3925363"/>
          <a:ext cx="35972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040948" imgH="228501" progId="Equation.3">
                  <p:embed/>
                </p:oleObj>
              </mc:Choice>
              <mc:Fallback>
                <p:oleObj name="Equation" r:id="rId4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25363"/>
                        <a:ext cx="35972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4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891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30F3F4-93F7-384B-8004-D3926B068E61}" type="slidenum">
              <a:rPr lang="pt-BR" sz="1400"/>
              <a:pPr/>
              <a:t>16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Variações do método Lee-Carter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7" name="Rectangle 1033"/>
          <p:cNvSpPr>
            <a:spLocks noChangeArrowheads="1"/>
          </p:cNvSpPr>
          <p:nvPr/>
        </p:nvSpPr>
        <p:spPr bwMode="auto">
          <a:xfrm>
            <a:off x="336550" y="14128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</a:pPr>
            <a:r>
              <a:rPr lang="pt-BR" sz="2800" dirty="0">
                <a:sym typeface="Symbol" charset="0"/>
              </a:rPr>
              <a:t>Lee-Miller (2001):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 err="1"/>
              <a:t>K</a:t>
            </a:r>
            <a:r>
              <a:rPr lang="pt-BR" sz="1400" dirty="0" err="1"/>
              <a:t>t</a:t>
            </a:r>
            <a:r>
              <a:rPr lang="pt-BR" sz="1400" dirty="0"/>
              <a:t>  </a:t>
            </a:r>
            <a:r>
              <a:rPr lang="pt-BR" dirty="0"/>
              <a:t>é </a:t>
            </a:r>
            <a:r>
              <a:rPr lang="pt-BR" dirty="0" err="1"/>
              <a:t>re</a:t>
            </a:r>
            <a:r>
              <a:rPr lang="pt-BR" dirty="0"/>
              <a:t>-estimado para se ajustar a e</a:t>
            </a:r>
            <a:r>
              <a:rPr lang="pt-BR" sz="1400" dirty="0"/>
              <a:t>0 </a:t>
            </a:r>
            <a:r>
              <a:rPr lang="pt-BR" dirty="0"/>
              <a:t>no ano t.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As taxas específicas de mortalidade por idade do último ano de ajuste do modelo são as taxas observadas nesse ano;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O período base da projeção tem início em 1950.</a:t>
            </a:r>
            <a:endParaRPr lang="pt-BR" dirty="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</a:pPr>
            <a:endParaRPr lang="pt-BR" dirty="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</a:pPr>
            <a:r>
              <a:rPr lang="pt-BR" sz="2800" dirty="0" err="1">
                <a:sym typeface="Symbol" charset="0"/>
              </a:rPr>
              <a:t>Wilmoth</a:t>
            </a:r>
            <a:r>
              <a:rPr lang="pt-BR" sz="2800" dirty="0">
                <a:sym typeface="Symbol" charset="0"/>
              </a:rPr>
              <a:t> (1993):</a:t>
            </a: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dirty="0">
                <a:sym typeface="Symbol" charset="0"/>
              </a:rPr>
              <a:t>Ajuste do modelo por Mínimos Quadrados Ponderados</a:t>
            </a:r>
          </a:p>
          <a:p>
            <a:pPr marL="457200" lvl="2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dirty="0">
                <a:sym typeface="Symbol" charset="0"/>
              </a:rPr>
              <a:t>O peso pode ser o número de mortes em cada grupo etário</a:t>
            </a: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dirty="0">
                <a:sym typeface="Symbol" charset="0"/>
              </a:rPr>
              <a:t> Máxima Verossimilhança</a:t>
            </a:r>
          </a:p>
          <a:p>
            <a:pPr marL="457200" lvl="2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dirty="0">
                <a:sym typeface="Symbol" charset="0"/>
              </a:rPr>
              <a:t> nesse caso é necessário derivar a função. </a:t>
            </a:r>
            <a:r>
              <a:rPr lang="pt-BR" dirty="0" err="1">
                <a:sym typeface="Symbol" charset="0"/>
              </a:rPr>
              <a:t>Wilmoth</a:t>
            </a:r>
            <a:r>
              <a:rPr lang="pt-BR" dirty="0">
                <a:sym typeface="Symbol" charset="0"/>
              </a:rPr>
              <a:t> sugere partir de uma distribuição Poisson </a:t>
            </a:r>
          </a:p>
          <a:p>
            <a:pPr marL="0" lvl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pt-BR" dirty="0">
              <a:sym typeface="Symbol" charset="0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</a:pPr>
            <a:endParaRPr lang="pt-BR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4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17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Vantagens/limitações do Método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Lee-Carter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36869" name="Rectangle 1033"/>
          <p:cNvSpPr>
            <a:spLocks noChangeArrowheads="1"/>
          </p:cNvSpPr>
          <p:nvPr/>
        </p:nvSpPr>
        <p:spPr bwMode="auto">
          <a:xfrm>
            <a:off x="312738" y="16287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800">
                <a:sym typeface="Symbol" charset="0"/>
              </a:rPr>
              <a:t>Várias aplicações têm demonstrado maior precisão nas projeções realizadas pelo método Lee-Carter comparativamente a outros modelos (Lee &amp; Miller, 2001; </a:t>
            </a:r>
            <a:r>
              <a:rPr lang="pt-BR" sz="2800"/>
              <a:t>Girosi &amp; King (2007</a:t>
            </a:r>
            <a:r>
              <a:rPr lang="pt-BR" sz="2800">
                <a:sym typeface="Symbol" charset="0"/>
              </a:rPr>
              <a:t>).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sym typeface="Symbol" charset="0"/>
              </a:rPr>
              <a:t>Limitação: necessidade série longa de dados.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 sz="800">
              <a:sym typeface="Symbol" charset="0"/>
            </a:endParaRPr>
          </a:p>
          <a:p>
            <a:pPr marL="457200" lvl="2">
              <a:lnSpc>
                <a:spcPct val="130000"/>
              </a:lnSpc>
              <a:spcBef>
                <a:spcPct val="20000"/>
              </a:spcBef>
            </a:pPr>
            <a:r>
              <a:rPr lang="en-US" sz="1800">
                <a:sym typeface="Symbol" charset="0"/>
              </a:rPr>
              <a:t>Li, N., Lee, R., &amp; Tuljapurkar, S. (2004). Using the Lee–Carter Method to Forecast Mortality for Populations with Limited Data*. International Statistical Review, 72(1), 19-36.</a:t>
            </a:r>
            <a:endParaRPr lang="pt-BR" sz="180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8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18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Vantagens/limitações do Método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Lee-Carter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36869" name="Rectangle 1033"/>
          <p:cNvSpPr>
            <a:spLocks noChangeArrowheads="1"/>
          </p:cNvSpPr>
          <p:nvPr/>
        </p:nvSpPr>
        <p:spPr bwMode="auto">
          <a:xfrm>
            <a:off x="312738" y="16287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 err="1">
                <a:sym typeface="Symbol" charset="0"/>
              </a:rPr>
              <a:t>Limitação</a:t>
            </a:r>
            <a:r>
              <a:rPr lang="en-US" sz="2800" dirty="0">
                <a:sym typeface="Symbol" charset="0"/>
              </a:rPr>
              <a:t>: </a:t>
            </a:r>
            <a:r>
              <a:rPr lang="en-US" sz="2800" dirty="0" err="1">
                <a:sym typeface="Symbol" charset="0"/>
              </a:rPr>
              <a:t>necessidade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série</a:t>
            </a:r>
            <a:r>
              <a:rPr lang="en-US" sz="2800" dirty="0">
                <a:sym typeface="Symbol" charset="0"/>
              </a:rPr>
              <a:t> longa de dados.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 sz="800" dirty="0">
              <a:sym typeface="Symbol" charset="0"/>
            </a:endParaRPr>
          </a:p>
          <a:p>
            <a:pPr marL="457200" lvl="2">
              <a:lnSpc>
                <a:spcPct val="130000"/>
              </a:lnSpc>
              <a:spcBef>
                <a:spcPct val="20000"/>
              </a:spcBef>
            </a:pPr>
            <a:r>
              <a:rPr lang="en-US" sz="2200" dirty="0">
                <a:sym typeface="Symbol" charset="0"/>
              </a:rPr>
              <a:t>Li, N., Lee, R., &amp; </a:t>
            </a:r>
            <a:r>
              <a:rPr lang="en-US" sz="2200" dirty="0" err="1">
                <a:sym typeface="Symbol" charset="0"/>
              </a:rPr>
              <a:t>Tuljapurkar</a:t>
            </a:r>
            <a:r>
              <a:rPr lang="en-US" sz="2200" dirty="0">
                <a:sym typeface="Symbol" charset="0"/>
              </a:rPr>
              <a:t>, S. (2004). Using the Lee–Carter Method to Forecast Mortality for Populations with Limited Data*. International Statistical Review, 72(1), 19-36.</a:t>
            </a:r>
          </a:p>
          <a:p>
            <a:pPr marL="742950" lvl="2" indent="-28575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dirty="0" err="1">
                <a:sym typeface="Symbol" charset="0"/>
              </a:rPr>
              <a:t>Demonstram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que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uma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modificação</a:t>
            </a:r>
            <a:r>
              <a:rPr lang="en-US" sz="2200" dirty="0">
                <a:sym typeface="Symbol" charset="0"/>
              </a:rPr>
              <a:t> no </a:t>
            </a:r>
            <a:r>
              <a:rPr lang="en-US" sz="2200" dirty="0" err="1">
                <a:sym typeface="Symbol" charset="0"/>
              </a:rPr>
              <a:t>modelo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pode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ser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aplicada</a:t>
            </a:r>
            <a:r>
              <a:rPr lang="en-US" sz="2200" dirty="0">
                <a:sym typeface="Symbol" charset="0"/>
              </a:rPr>
              <a:t> com </a:t>
            </a:r>
            <a:r>
              <a:rPr lang="en-US" sz="2200" dirty="0" err="1">
                <a:sym typeface="Symbol" charset="0"/>
              </a:rPr>
              <a:t>apenas</a:t>
            </a:r>
            <a:r>
              <a:rPr lang="en-US" sz="2200" dirty="0">
                <a:sym typeface="Symbol" charset="0"/>
              </a:rPr>
              <a:t> 2 </a:t>
            </a:r>
            <a:r>
              <a:rPr lang="en-US" sz="2200" dirty="0" err="1">
                <a:sym typeface="Symbol" charset="0"/>
              </a:rPr>
              <a:t>pontos</a:t>
            </a:r>
            <a:r>
              <a:rPr lang="en-US" sz="2200" dirty="0">
                <a:sym typeface="Symbol" charset="0"/>
              </a:rPr>
              <a:t> no tempo, se </a:t>
            </a:r>
            <a:r>
              <a:rPr lang="en-US" sz="2200" dirty="0" err="1">
                <a:sym typeface="Symbol" charset="0"/>
              </a:rPr>
              <a:t>estiverem</a:t>
            </a:r>
            <a:r>
              <a:rPr lang="en-US" sz="2200" dirty="0">
                <a:sym typeface="Symbol" charset="0"/>
              </a:rPr>
              <a:t> com </a:t>
            </a:r>
            <a:r>
              <a:rPr lang="en-US" sz="2200" dirty="0" err="1">
                <a:sym typeface="Symbol" charset="0"/>
              </a:rPr>
              <a:t>uma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distância</a:t>
            </a:r>
            <a:r>
              <a:rPr lang="en-US" sz="2200" dirty="0">
                <a:sym typeface="Symbol" charset="0"/>
              </a:rPr>
              <a:t> de tempo </a:t>
            </a:r>
            <a:r>
              <a:rPr lang="en-US" sz="2200" dirty="0" err="1">
                <a:sym typeface="Symbol" charset="0"/>
              </a:rPr>
              <a:t>razóavel</a:t>
            </a:r>
            <a:r>
              <a:rPr lang="en-US" sz="2200" dirty="0">
                <a:sym typeface="Symbol" charset="0"/>
              </a:rPr>
              <a:t> entre </a:t>
            </a:r>
            <a:r>
              <a:rPr lang="en-US" sz="2200" dirty="0" err="1">
                <a:sym typeface="Symbol" charset="0"/>
              </a:rPr>
              <a:t>eles</a:t>
            </a:r>
            <a:r>
              <a:rPr lang="en-US" sz="2200" dirty="0">
                <a:sym typeface="Symbol" charset="0"/>
              </a:rPr>
              <a:t>. </a:t>
            </a:r>
            <a:r>
              <a:rPr lang="en-US" sz="2200" dirty="0" err="1">
                <a:sym typeface="Symbol" charset="0"/>
              </a:rPr>
              <a:t>Três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pontos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seriam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mais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adequados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para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ter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melhores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estimativas</a:t>
            </a:r>
            <a:r>
              <a:rPr lang="en-US" sz="2200" dirty="0">
                <a:sym typeface="Symbol" charset="0"/>
              </a:rPr>
              <a:t> do IC</a:t>
            </a:r>
          </a:p>
          <a:p>
            <a:pPr marL="742950" lvl="2" indent="-28575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dirty="0">
                <a:sym typeface="Symbol" charset="0"/>
              </a:rPr>
              <a:t>O </a:t>
            </a:r>
            <a:r>
              <a:rPr lang="en-US" sz="2200" dirty="0" err="1">
                <a:sym typeface="Symbol" charset="0"/>
              </a:rPr>
              <a:t>ponto</a:t>
            </a:r>
            <a:r>
              <a:rPr lang="en-US" sz="2200" dirty="0">
                <a:sym typeface="Symbol" charset="0"/>
              </a:rPr>
              <a:t> principal </a:t>
            </a:r>
            <a:r>
              <a:rPr lang="en-US" sz="2200" dirty="0" err="1">
                <a:sym typeface="Symbol" charset="0"/>
              </a:rPr>
              <a:t>é</a:t>
            </a:r>
            <a:r>
              <a:rPr lang="en-US" sz="2200" dirty="0">
                <a:sym typeface="Symbol" charset="0"/>
              </a:rPr>
              <a:t> a </a:t>
            </a:r>
            <a:r>
              <a:rPr lang="en-US" sz="2200" dirty="0" err="1">
                <a:sym typeface="Symbol" charset="0"/>
              </a:rPr>
              <a:t>condição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que</a:t>
            </a:r>
            <a:r>
              <a:rPr lang="en-US" sz="2200" dirty="0">
                <a:sym typeface="Symbol" charset="0"/>
              </a:rPr>
              <a:t> k(t) </a:t>
            </a:r>
            <a:r>
              <a:rPr lang="en-US" sz="2200" dirty="0" err="1">
                <a:sym typeface="Symbol" charset="0"/>
              </a:rPr>
              <a:t>tenha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uma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passeio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err="1">
                <a:sym typeface="Symbol" charset="0"/>
              </a:rPr>
              <a:t>aleatório</a:t>
            </a:r>
            <a:r>
              <a:rPr lang="en-US" sz="2200" dirty="0">
                <a:sym typeface="Symbol" charset="0"/>
              </a:rPr>
              <a:t> com drift </a:t>
            </a:r>
            <a:r>
              <a:rPr lang="en-US" sz="2200" dirty="0" err="1">
                <a:sym typeface="Symbol" charset="0"/>
              </a:rPr>
              <a:t>é</a:t>
            </a:r>
            <a:r>
              <a:rPr lang="en-US" sz="2200" dirty="0">
                <a:sym typeface="Symbol" charset="0"/>
              </a:rPr>
              <a:t> o </a:t>
            </a:r>
            <a:r>
              <a:rPr lang="en-US" sz="2200" dirty="0" err="1">
                <a:sym typeface="Symbol" charset="0"/>
              </a:rPr>
              <a:t>declínio</a:t>
            </a:r>
            <a:r>
              <a:rPr lang="en-US" sz="2200" dirty="0">
                <a:sym typeface="Symbol" charset="0"/>
              </a:rPr>
              <a:t> da </a:t>
            </a:r>
            <a:r>
              <a:rPr lang="en-US" sz="2200" dirty="0" err="1">
                <a:sym typeface="Symbol" charset="0"/>
              </a:rPr>
              <a:t>mortalidade</a:t>
            </a:r>
            <a:r>
              <a:rPr lang="en-US" sz="2200" dirty="0">
                <a:sym typeface="Symbol" charset="0"/>
              </a:rPr>
              <a:t> </a:t>
            </a:r>
            <a:endParaRPr lang="pt-BR" sz="22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19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Vantagens/limitações do Método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Lee-Carter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36869" name="Rectangle 1033"/>
          <p:cNvSpPr>
            <a:spLocks noChangeArrowheads="1"/>
          </p:cNvSpPr>
          <p:nvPr/>
        </p:nvSpPr>
        <p:spPr bwMode="auto">
          <a:xfrm>
            <a:off x="312738" y="16287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 err="1">
                <a:sym typeface="Symbol" charset="0"/>
              </a:rPr>
              <a:t>Limitação</a:t>
            </a:r>
            <a:r>
              <a:rPr lang="en-US" sz="2800" dirty="0">
                <a:sym typeface="Symbol" charset="0"/>
              </a:rPr>
              <a:t>: </a:t>
            </a:r>
            <a:r>
              <a:rPr lang="en-US" sz="2800" dirty="0" err="1">
                <a:sym typeface="Symbol" charset="0"/>
              </a:rPr>
              <a:t>mudança</a:t>
            </a:r>
            <a:r>
              <a:rPr lang="en-US" sz="2800" dirty="0">
                <a:sym typeface="Symbol" charset="0"/>
              </a:rPr>
              <a:t> no </a:t>
            </a:r>
            <a:r>
              <a:rPr lang="en-US" sz="2800" dirty="0" err="1">
                <a:sym typeface="Symbol" charset="0"/>
              </a:rPr>
              <a:t>padrão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etário</a:t>
            </a:r>
            <a:r>
              <a:rPr lang="en-US" sz="2800" dirty="0">
                <a:sym typeface="Symbol" charset="0"/>
              </a:rPr>
              <a:t> da </a:t>
            </a:r>
            <a:r>
              <a:rPr lang="en-US" sz="2800" dirty="0" err="1">
                <a:sym typeface="Symbol" charset="0"/>
              </a:rPr>
              <a:t>mudança</a:t>
            </a:r>
            <a:r>
              <a:rPr lang="en-US" sz="2800" dirty="0">
                <a:sym typeface="Symbol" charset="0"/>
              </a:rPr>
              <a:t> da </a:t>
            </a:r>
            <a:r>
              <a:rPr lang="en-US" sz="2800" dirty="0" err="1">
                <a:sym typeface="Symbol" charset="0"/>
              </a:rPr>
              <a:t>mortalidade</a:t>
            </a:r>
            <a:r>
              <a:rPr lang="en-US" sz="2800" dirty="0">
                <a:sym typeface="Symbol" charset="0"/>
              </a:rPr>
              <a:t>.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800" dirty="0">
              <a:sym typeface="Symbol" charset="0"/>
            </a:endParaRPr>
          </a:p>
          <a:p>
            <a:pPr marL="914400" lvl="3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sym typeface="Symbol" charset="0"/>
            </a:endParaRPr>
          </a:p>
          <a:p>
            <a:pPr marL="914400" lvl="3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ym typeface="Symbol" charset="0"/>
              </a:rPr>
              <a:t>No </a:t>
            </a:r>
            <a:r>
              <a:rPr lang="en-US" sz="2400" dirty="0" err="1">
                <a:sym typeface="Symbol" charset="0"/>
              </a:rPr>
              <a:t>modelo</a:t>
            </a:r>
            <a:r>
              <a:rPr lang="en-US" sz="2400" dirty="0">
                <a:sym typeface="Symbol" charset="0"/>
              </a:rPr>
              <a:t>, </a:t>
            </a:r>
            <a:r>
              <a:rPr lang="en-US" sz="2400" dirty="0" err="1">
                <a:sym typeface="Symbol" charset="0"/>
              </a:rPr>
              <a:t>assumimos</a:t>
            </a:r>
            <a:r>
              <a:rPr lang="en-US" sz="2400" dirty="0">
                <a:sym typeface="Symbol" charset="0"/>
              </a:rPr>
              <a:t> a(x) e b(x) </a:t>
            </a:r>
            <a:r>
              <a:rPr lang="en-US" sz="2400" dirty="0" err="1">
                <a:sym typeface="Symbol" charset="0"/>
              </a:rPr>
              <a:t>constantes</a:t>
            </a:r>
            <a:r>
              <a:rPr lang="en-US" sz="2400" dirty="0">
                <a:sym typeface="Symbol" charset="0"/>
              </a:rPr>
              <a:t> no tempo de </a:t>
            </a:r>
            <a:r>
              <a:rPr lang="en-US" sz="2400" dirty="0" err="1">
                <a:sym typeface="Symbol" charset="0"/>
              </a:rPr>
              <a:t>projeção</a:t>
            </a:r>
            <a:r>
              <a:rPr lang="en-US" sz="2400" dirty="0">
                <a:sym typeface="Symbol" charset="0"/>
              </a:rPr>
              <a:t>. Mas o </a:t>
            </a:r>
            <a:r>
              <a:rPr lang="en-US" sz="2400" dirty="0" err="1">
                <a:sym typeface="Symbol" charset="0"/>
              </a:rPr>
              <a:t>ritmo</a:t>
            </a:r>
            <a:r>
              <a:rPr lang="en-US" sz="2400" dirty="0">
                <a:sym typeface="Symbol" charset="0"/>
              </a:rPr>
              <a:t> de </a:t>
            </a:r>
            <a:r>
              <a:rPr lang="en-US" sz="2400" dirty="0" err="1">
                <a:sym typeface="Symbol" charset="0"/>
              </a:rPr>
              <a:t>mudança</a:t>
            </a:r>
            <a:r>
              <a:rPr lang="en-US" sz="2400" dirty="0">
                <a:sym typeface="Symbol" charset="0"/>
              </a:rPr>
              <a:t> do </a:t>
            </a:r>
            <a:r>
              <a:rPr lang="en-US" sz="2400" dirty="0" err="1">
                <a:sym typeface="Symbol" charset="0"/>
              </a:rPr>
              <a:t>padrão</a:t>
            </a:r>
            <a:r>
              <a:rPr lang="en-US" sz="2400" dirty="0">
                <a:sym typeface="Symbol" charset="0"/>
              </a:rPr>
              <a:t> da </a:t>
            </a:r>
            <a:r>
              <a:rPr lang="en-US" sz="2400" dirty="0" err="1">
                <a:sym typeface="Symbol" charset="0"/>
              </a:rPr>
              <a:t>mortalidade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 err="1">
                <a:sym typeface="Symbol" charset="0"/>
              </a:rPr>
              <a:t>pode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 err="1">
                <a:sym typeface="Symbol" charset="0"/>
              </a:rPr>
              <a:t>mudar</a:t>
            </a:r>
            <a:r>
              <a:rPr lang="en-US" sz="2400" dirty="0">
                <a:sym typeface="Symbol" charset="0"/>
              </a:rPr>
              <a:t> no tempo – </a:t>
            </a:r>
            <a:r>
              <a:rPr lang="en-US" sz="2400" dirty="0" err="1">
                <a:sym typeface="Symbol" charset="0"/>
              </a:rPr>
              <a:t>fenômeno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 err="1">
                <a:sym typeface="Symbol" charset="0"/>
              </a:rPr>
              <a:t>chamado</a:t>
            </a:r>
            <a:r>
              <a:rPr lang="en-US" sz="2400" dirty="0">
                <a:sym typeface="Symbol" charset="0"/>
              </a:rPr>
              <a:t> de </a:t>
            </a:r>
            <a:r>
              <a:rPr lang="en-US" sz="2400" dirty="0" err="1">
                <a:sym typeface="Symbol" charset="0"/>
              </a:rPr>
              <a:t>rotação</a:t>
            </a:r>
            <a:r>
              <a:rPr lang="en-US" sz="2400" dirty="0">
                <a:sym typeface="Symbol" charset="0"/>
              </a:rPr>
              <a:t> da </a:t>
            </a:r>
            <a:r>
              <a:rPr lang="en-US" sz="2400" dirty="0" err="1">
                <a:sym typeface="Symbol" charset="0"/>
              </a:rPr>
              <a:t>mortalidade</a:t>
            </a:r>
            <a:endParaRPr lang="en-US" sz="2400" dirty="0">
              <a:sym typeface="Symbol" charset="0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 sz="800" dirty="0">
              <a:sym typeface="Symbol" charset="0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 sz="800" dirty="0"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5079" y="2800782"/>
            <a:ext cx="8408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Li, N., Lee, R., &amp; </a:t>
            </a:r>
            <a:r>
              <a:rPr lang="en-US" dirty="0" err="1"/>
              <a:t>Gerland</a:t>
            </a:r>
            <a:r>
              <a:rPr lang="en-US" dirty="0"/>
              <a:t>, P. (2013). Extending the Lee-Carter method to model the rotation of age patterns of mortality decline for long-term projections. Demography, 50(6), 2037-2051.</a:t>
            </a:r>
          </a:p>
        </p:txBody>
      </p:sp>
    </p:spTree>
    <p:extLst>
      <p:ext uri="{BB962C8B-B14F-4D97-AF65-F5344CB8AC3E}">
        <p14:creationId xmlns:p14="http://schemas.microsoft.com/office/powerpoint/2010/main" val="312897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auto">
          <a:xfrm>
            <a:off x="539750" y="188913"/>
            <a:ext cx="7920038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Teorias / Hipóteses para tendências futuras da mortalidade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875"/>
            <a:ext cx="489585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933825"/>
            <a:ext cx="4908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esquerda e para cima 3"/>
          <p:cNvSpPr>
            <a:spLocks/>
          </p:cNvSpPr>
          <p:nvPr/>
        </p:nvSpPr>
        <p:spPr bwMode="auto">
          <a:xfrm rot="-5400000">
            <a:off x="5903912" y="2241551"/>
            <a:ext cx="1368425" cy="1295400"/>
          </a:xfrm>
          <a:custGeom>
            <a:avLst/>
            <a:gdLst>
              <a:gd name="T0" fmla="*/ 0 w 1368425"/>
              <a:gd name="T1" fmla="*/ 971550 h 1295400"/>
              <a:gd name="T2" fmla="*/ 323850 w 1368425"/>
              <a:gd name="T3" fmla="*/ 647700 h 1295400"/>
              <a:gd name="T4" fmla="*/ 323850 w 1368425"/>
              <a:gd name="T5" fmla="*/ 809625 h 1295400"/>
              <a:gd name="T6" fmla="*/ 882650 w 1368425"/>
              <a:gd name="T7" fmla="*/ 809625 h 1295400"/>
              <a:gd name="T8" fmla="*/ 882650 w 1368425"/>
              <a:gd name="T9" fmla="*/ 323850 h 1295400"/>
              <a:gd name="T10" fmla="*/ 720725 w 1368425"/>
              <a:gd name="T11" fmla="*/ 323850 h 1295400"/>
              <a:gd name="T12" fmla="*/ 1044575 w 1368425"/>
              <a:gd name="T13" fmla="*/ 0 h 1295400"/>
              <a:gd name="T14" fmla="*/ 1368425 w 1368425"/>
              <a:gd name="T15" fmla="*/ 323850 h 1295400"/>
              <a:gd name="T16" fmla="*/ 1206500 w 1368425"/>
              <a:gd name="T17" fmla="*/ 323850 h 1295400"/>
              <a:gd name="T18" fmla="*/ 1206500 w 1368425"/>
              <a:gd name="T19" fmla="*/ 1133475 h 1295400"/>
              <a:gd name="T20" fmla="*/ 323850 w 1368425"/>
              <a:gd name="T21" fmla="*/ 1133475 h 1295400"/>
              <a:gd name="T22" fmla="*/ 323850 w 1368425"/>
              <a:gd name="T23" fmla="*/ 1295400 h 1295400"/>
              <a:gd name="T24" fmla="*/ 0 w 1368425"/>
              <a:gd name="T25" fmla="*/ 971550 h 12954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68425" h="1295400">
                <a:moveTo>
                  <a:pt x="0" y="971550"/>
                </a:moveTo>
                <a:lnTo>
                  <a:pt x="323850" y="647700"/>
                </a:lnTo>
                <a:lnTo>
                  <a:pt x="323850" y="809625"/>
                </a:lnTo>
                <a:lnTo>
                  <a:pt x="882650" y="809625"/>
                </a:lnTo>
                <a:lnTo>
                  <a:pt x="882650" y="323850"/>
                </a:lnTo>
                <a:lnTo>
                  <a:pt x="720725" y="323850"/>
                </a:lnTo>
                <a:lnTo>
                  <a:pt x="1044575" y="0"/>
                </a:lnTo>
                <a:lnTo>
                  <a:pt x="1368425" y="323850"/>
                </a:lnTo>
                <a:lnTo>
                  <a:pt x="1206500" y="323850"/>
                </a:lnTo>
                <a:lnTo>
                  <a:pt x="1206500" y="1133475"/>
                </a:lnTo>
                <a:lnTo>
                  <a:pt x="323850" y="1133475"/>
                </a:lnTo>
                <a:lnTo>
                  <a:pt x="323850" y="1295400"/>
                </a:lnTo>
                <a:lnTo>
                  <a:pt x="0" y="97155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15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179A74-FE75-814A-9798-EFC7495FE5DE}" type="slidenum">
              <a:rPr lang="pt-BR" sz="1400"/>
              <a:pPr/>
              <a:t>2</a:t>
            </a:fld>
            <a:endParaRPr lang="pt-BR" sz="1400"/>
          </a:p>
        </p:txBody>
      </p:sp>
      <p:sp>
        <p:nvSpPr>
          <p:cNvPr id="6152" name="CaixaDeTexto 1"/>
          <p:cNvSpPr txBox="1">
            <a:spLocks noChangeArrowheads="1"/>
          </p:cNvSpPr>
          <p:nvPr/>
        </p:nvSpPr>
        <p:spPr bwMode="auto">
          <a:xfrm>
            <a:off x="395288" y="4437063"/>
            <a:ext cx="33131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400">
                <a:latin typeface="Arial" charset="0"/>
              </a:rPr>
              <a:t>Em quais idades estarão concentrados os ganhos futuros de mortalidade???</a:t>
            </a:r>
          </a:p>
        </p:txBody>
      </p:sp>
    </p:spTree>
    <p:extLst>
      <p:ext uri="{BB962C8B-B14F-4D97-AF65-F5344CB8AC3E}">
        <p14:creationId xmlns:p14="http://schemas.microsoft.com/office/powerpoint/2010/main" val="210439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20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Vantagens/limitações do Método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Lee-Carter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36869" name="Rectangle 1033"/>
          <p:cNvSpPr>
            <a:spLocks noChangeArrowheads="1"/>
          </p:cNvSpPr>
          <p:nvPr/>
        </p:nvSpPr>
        <p:spPr bwMode="auto">
          <a:xfrm>
            <a:off x="312738" y="16287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 err="1">
                <a:sym typeface="Symbol" charset="0"/>
              </a:rPr>
              <a:t>Rotação</a:t>
            </a:r>
            <a:r>
              <a:rPr lang="en-US" sz="2800" dirty="0">
                <a:sym typeface="Symbol" charset="0"/>
              </a:rPr>
              <a:t> da </a:t>
            </a:r>
            <a:r>
              <a:rPr lang="en-US" sz="2800" dirty="0" err="1">
                <a:sym typeface="Symbol" charset="0"/>
              </a:rPr>
              <a:t>mortalidade</a:t>
            </a:r>
            <a:r>
              <a:rPr lang="en-US" sz="2800" dirty="0">
                <a:sym typeface="Symbol" charset="0"/>
              </a:rPr>
              <a:t>:</a:t>
            </a:r>
          </a:p>
          <a:p>
            <a:pPr marL="914400" lvl="3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sym typeface="Symbol" charset="0"/>
              </a:rPr>
              <a:t>A </a:t>
            </a:r>
            <a:r>
              <a:rPr lang="en-US" sz="2800" dirty="0" err="1">
                <a:sym typeface="Symbol" charset="0"/>
              </a:rPr>
              <a:t>solução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passa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pela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modificação</a:t>
            </a:r>
            <a:r>
              <a:rPr lang="en-US" sz="2800" dirty="0">
                <a:sym typeface="Symbol" charset="0"/>
              </a:rPr>
              <a:t> do </a:t>
            </a:r>
            <a:r>
              <a:rPr lang="en-US" sz="2800" dirty="0" err="1">
                <a:sym typeface="Symbol" charset="0"/>
              </a:rPr>
              <a:t>padrão</a:t>
            </a:r>
            <a:r>
              <a:rPr lang="en-US" sz="2800" dirty="0">
                <a:sym typeface="Symbol" charset="0"/>
              </a:rPr>
              <a:t> de </a:t>
            </a:r>
          </a:p>
          <a:p>
            <a:pPr marL="457200" lvl="3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sym typeface="Symbol" charset="0"/>
              </a:rPr>
              <a:t>b(x)  </a:t>
            </a:r>
          </a:p>
          <a:p>
            <a:pPr marL="1371600" lvl="4" indent="-45720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800" dirty="0" err="1">
                <a:sym typeface="Symbol" charset="0"/>
              </a:rPr>
              <a:t>Suavizando</a:t>
            </a:r>
            <a:r>
              <a:rPr lang="en-US" sz="2800" dirty="0">
                <a:sym typeface="Symbol" charset="0"/>
              </a:rPr>
              <a:t> as </a:t>
            </a:r>
            <a:r>
              <a:rPr lang="en-US" sz="2800" dirty="0" err="1">
                <a:sym typeface="Symbol" charset="0"/>
              </a:rPr>
              <a:t>taxas</a:t>
            </a:r>
            <a:r>
              <a:rPr lang="en-US" sz="2800" dirty="0">
                <a:sym typeface="Symbol" charset="0"/>
              </a:rPr>
              <a:t> de </a:t>
            </a:r>
            <a:r>
              <a:rPr lang="en-US" sz="2800" dirty="0" err="1">
                <a:sym typeface="Symbol" charset="0"/>
              </a:rPr>
              <a:t>mortalidade</a:t>
            </a:r>
            <a:r>
              <a:rPr lang="en-US" sz="2800" dirty="0">
                <a:sym typeface="Symbol" charset="0"/>
              </a:rPr>
              <a:t> dos </a:t>
            </a:r>
            <a:r>
              <a:rPr lang="en-US" sz="2800" dirty="0" err="1">
                <a:sym typeface="Symbol" charset="0"/>
              </a:rPr>
              <a:t>jovens</a:t>
            </a:r>
            <a:r>
              <a:rPr lang="en-US" sz="2800" dirty="0">
                <a:sym typeface="Symbol" charset="0"/>
              </a:rPr>
              <a:t> (0-14) e dos </a:t>
            </a:r>
            <a:r>
              <a:rPr lang="en-US" sz="2800" dirty="0" err="1">
                <a:sym typeface="Symbol" charset="0"/>
              </a:rPr>
              <a:t>adultos</a:t>
            </a:r>
            <a:r>
              <a:rPr lang="en-US" sz="2800" dirty="0">
                <a:sym typeface="Symbol" charset="0"/>
              </a:rPr>
              <a:t> (15-64) </a:t>
            </a:r>
            <a:r>
              <a:rPr lang="en-US" sz="2800" dirty="0" err="1">
                <a:sym typeface="Symbol" charset="0"/>
              </a:rPr>
              <a:t>para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que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fiquem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igual</a:t>
            </a:r>
            <a:r>
              <a:rPr lang="en-US" sz="2800" dirty="0">
                <a:sym typeface="Symbol" charset="0"/>
              </a:rPr>
              <a:t> a </a:t>
            </a:r>
            <a:r>
              <a:rPr lang="en-US" sz="2800" dirty="0" err="1">
                <a:sym typeface="Symbol" charset="0"/>
              </a:rPr>
              <a:t>média</a:t>
            </a:r>
            <a:r>
              <a:rPr lang="en-US" sz="2800" dirty="0">
                <a:sym typeface="Symbol" charset="0"/>
              </a:rPr>
              <a:t> do </a:t>
            </a:r>
            <a:r>
              <a:rPr lang="en-US" sz="2800" dirty="0" err="1">
                <a:sym typeface="Symbol" charset="0"/>
              </a:rPr>
              <a:t>período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todo</a:t>
            </a:r>
            <a:endParaRPr lang="en-US" sz="2800" dirty="0">
              <a:sym typeface="Symbol" charset="0"/>
            </a:endParaRPr>
          </a:p>
          <a:p>
            <a:pPr marL="1371600" lvl="4" indent="-45720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800" dirty="0" err="1">
                <a:sym typeface="Symbol" charset="0"/>
              </a:rPr>
              <a:t>Isso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vai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levar</a:t>
            </a:r>
            <a:r>
              <a:rPr lang="en-US" sz="2800" dirty="0">
                <a:sym typeface="Symbol" charset="0"/>
              </a:rPr>
              <a:t> a </a:t>
            </a:r>
            <a:r>
              <a:rPr lang="en-US" sz="2800" dirty="0" err="1">
                <a:sym typeface="Symbol" charset="0"/>
              </a:rPr>
              <a:t>queda</a:t>
            </a:r>
            <a:r>
              <a:rPr lang="en-US" sz="2800" dirty="0">
                <a:sym typeface="Symbol" charset="0"/>
              </a:rPr>
              <a:t> da </a:t>
            </a:r>
            <a:r>
              <a:rPr lang="en-US" sz="2800" dirty="0" err="1">
                <a:sym typeface="Symbol" charset="0"/>
              </a:rPr>
              <a:t>mortalidade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para</a:t>
            </a:r>
            <a:r>
              <a:rPr lang="en-US" sz="2800" dirty="0">
                <a:sym typeface="Symbol" charset="0"/>
              </a:rPr>
              <a:t> ideas </a:t>
            </a:r>
            <a:r>
              <a:rPr lang="en-US" sz="2800" dirty="0" err="1">
                <a:sym typeface="Symbol" charset="0"/>
              </a:rPr>
              <a:t>mais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dirty="0" err="1">
                <a:sym typeface="Symbol" charset="0"/>
              </a:rPr>
              <a:t>avançadas</a:t>
            </a:r>
            <a:r>
              <a:rPr lang="en-US" sz="2800" dirty="0">
                <a:sym typeface="Symbol" charset="0"/>
              </a:rPr>
              <a:t> (</a:t>
            </a:r>
            <a:r>
              <a:rPr lang="en-US" sz="2800" dirty="0" err="1">
                <a:sym typeface="Symbol" charset="0"/>
              </a:rPr>
              <a:t>acima</a:t>
            </a:r>
            <a:r>
              <a:rPr lang="en-US" sz="2800" dirty="0">
                <a:sym typeface="Symbol" charset="0"/>
              </a:rPr>
              <a:t> de 65).		</a:t>
            </a:r>
          </a:p>
          <a:p>
            <a:pPr marL="914400" lvl="3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sym typeface="Symbol" charset="0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 sz="800" dirty="0">
              <a:sym typeface="Symbol" charset="0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</a:pPr>
            <a:endParaRPr lang="en-US" sz="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3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21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Perfil da Mortalidade, mudan</a:t>
            </a:r>
            <a:r>
              <a:rPr lang="pt-BR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ças da mortalidade e evolução do nível</a:t>
            </a:r>
            <a:endParaRPr lang="pt-BR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pic>
        <p:nvPicPr>
          <p:cNvPr id="7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41" y="1295400"/>
            <a:ext cx="6084246" cy="51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2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22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2400" b="1" dirty="0" smtClean="0">
                <a:latin typeface="Arial" charset="0"/>
              </a:rPr>
              <a:t>Log taxas de mortalidade, observadas e projetadas para o município de São Paulo, 1950 a 2100 – sexo feminino</a:t>
            </a:r>
            <a:endParaRPr lang="pt-BR" sz="2400" dirty="0" smtClean="0">
              <a:latin typeface="Arial" charset="0"/>
            </a:endParaRPr>
          </a:p>
          <a:p>
            <a:pPr algn="ctr">
              <a:spcBef>
                <a:spcPct val="20000"/>
              </a:spcBef>
            </a:pPr>
            <a:endParaRPr lang="pt-BR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02284"/>
            <a:ext cx="8280400" cy="5064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6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23</a:t>
            </a:fld>
            <a:endParaRPr lang="pt-BR" sz="1400"/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301625" y="11588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2400" b="1" dirty="0" smtClean="0">
                <a:latin typeface="Arial" charset="0"/>
              </a:rPr>
              <a:t>Log taxas de mortalidade, observadas e projetadas para </a:t>
            </a:r>
            <a:r>
              <a:rPr lang="pt-BR" sz="2400" b="1" dirty="0" smtClean="0">
                <a:latin typeface="Arial" charset="0"/>
              </a:rPr>
              <a:t>Minas Gerais</a:t>
            </a:r>
            <a:r>
              <a:rPr lang="pt-BR" sz="2400" b="1" dirty="0" smtClean="0">
                <a:latin typeface="Arial" charset="0"/>
              </a:rPr>
              <a:t>, 1970 a 2030 – sexo </a:t>
            </a:r>
            <a:r>
              <a:rPr lang="pt-BR" sz="2400" b="1" dirty="0" smtClean="0">
                <a:latin typeface="Arial" charset="0"/>
              </a:rPr>
              <a:t>masculino</a:t>
            </a:r>
            <a:endParaRPr lang="pt-BR" sz="2400" dirty="0" smtClean="0">
              <a:latin typeface="Arial" charset="0"/>
            </a:endParaRPr>
          </a:p>
          <a:p>
            <a:pPr algn="ctr">
              <a:spcBef>
                <a:spcPct val="20000"/>
              </a:spcBef>
            </a:pPr>
            <a:endParaRPr lang="pt-BR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pic>
        <p:nvPicPr>
          <p:cNvPr id="8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" y="1613052"/>
            <a:ext cx="8361984" cy="52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9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24</a:t>
            </a:fld>
            <a:endParaRPr lang="pt-BR" sz="1400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419100" y="211138"/>
            <a:ext cx="8424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 b="1" dirty="0">
                <a:latin typeface="Arial" charset="0"/>
              </a:rPr>
              <a:t>Esperança de vida ao nascer, observadas e projetadas, e intervalo de confiança da projeção – sexo feminino</a:t>
            </a:r>
            <a:endParaRPr lang="pt-BR" sz="2000" dirty="0">
              <a:latin typeface="Arial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484313"/>
            <a:ext cx="8924925" cy="462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9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096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8B9D30-2953-A44A-8838-253B7F1E710E}" type="slidenum">
              <a:rPr lang="pt-BR" sz="1400"/>
              <a:pPr/>
              <a:t>25</a:t>
            </a:fld>
            <a:endParaRPr lang="pt-BR" sz="1400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419100" y="472748"/>
            <a:ext cx="8424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800" b="1" dirty="0" smtClean="0">
                <a:latin typeface="Arial" charset="0"/>
              </a:rPr>
              <a:t>Estimando Lee-Carter no </a:t>
            </a:r>
            <a:r>
              <a:rPr lang="pt-BR" sz="2800" b="1" dirty="0" err="1" smtClean="0">
                <a:latin typeface="Arial" charset="0"/>
              </a:rPr>
              <a:t>R</a:t>
            </a:r>
            <a:endParaRPr lang="pt-BR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839506"/>
            <a:ext cx="88439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Duas</a:t>
            </a:r>
            <a:r>
              <a:rPr lang="en-US" sz="2800" dirty="0" smtClean="0"/>
              <a:t> boas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r>
              <a:rPr lang="en-US" sz="2800" dirty="0" smtClean="0"/>
              <a:t>: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Demography: 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hlinkClick r:id="rId3"/>
              </a:rPr>
              <a:t>https://cran.r-project.org/package=demography</a:t>
            </a:r>
            <a:endParaRPr lang="en-US" sz="2800" dirty="0" smtClean="0"/>
          </a:p>
          <a:p>
            <a:pPr lvl="2"/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MortCast</a:t>
            </a:r>
            <a:r>
              <a:rPr lang="en-US" sz="2800" dirty="0" smtClean="0"/>
              <a:t>: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hlinkClick r:id="rId4"/>
              </a:rPr>
              <a:t>https://cran.r-project.org/package=MortCast</a:t>
            </a:r>
            <a:endParaRPr lang="en-US" sz="2800" dirty="0" smtClean="0"/>
          </a:p>
          <a:p>
            <a:pPr marL="1200150" lvl="2" indent="-285750">
              <a:buFont typeface="Arial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5747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195" name="Rectangle 1033"/>
          <p:cNvSpPr>
            <a:spLocks noChangeArrowheads="1"/>
          </p:cNvSpPr>
          <p:nvPr/>
        </p:nvSpPr>
        <p:spPr bwMode="auto">
          <a:xfrm>
            <a:off x="468313" y="1557338"/>
            <a:ext cx="83518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Courier New" charset="0"/>
              <a:buChar char="o"/>
            </a:pPr>
            <a:r>
              <a:rPr lang="pt-BR" sz="2800"/>
              <a:t>Melhor entendimento da dinâmica populacional;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Courier New" charset="0"/>
              <a:buChar char="o"/>
            </a:pPr>
            <a:r>
              <a:rPr lang="pt-BR" sz="2800"/>
              <a:t>Melhorar as projeções de população;</a:t>
            </a:r>
          </a:p>
          <a:p>
            <a:pPr marL="914400" lvl="1" indent="-457200">
              <a:lnSpc>
                <a:spcPct val="13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pt-BR" sz="2800"/>
              <a:t>Consequências importantes para: </a:t>
            </a:r>
          </a:p>
          <a:p>
            <a:pPr marL="1314450" lvl="2" indent="-4572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pt-BR"/>
              <a:t>cálculos atuariais (RPPS);</a:t>
            </a:r>
          </a:p>
          <a:p>
            <a:pPr marL="1314450" lvl="2" indent="-4572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pt-BR"/>
              <a:t>previdência social (RGPS);</a:t>
            </a:r>
          </a:p>
          <a:p>
            <a:pPr marL="1314450" lvl="2" indent="-4572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pt-BR"/>
              <a:t>Gastos com saúde (SUS), etc.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auto">
          <a:xfrm>
            <a:off x="250825" y="260350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Importância de se projetar a mortalidade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819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A70C81-E19B-4245-A813-66D82B2A8CB6}" type="slidenum">
              <a:rPr lang="pt-BR" sz="1400"/>
              <a:pPr/>
              <a:t>3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05350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0243" name="Rectangle 1033"/>
          <p:cNvSpPr>
            <a:spLocks noChangeArrowheads="1"/>
          </p:cNvSpPr>
          <p:nvPr/>
        </p:nvSpPr>
        <p:spPr bwMode="auto">
          <a:xfrm>
            <a:off x="395288" y="1628775"/>
            <a:ext cx="83534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Font typeface="Courier New" charset="0"/>
              <a:buChar char="o"/>
            </a:pPr>
            <a:r>
              <a:rPr lang="pt-BR" sz="2800"/>
              <a:t>Métodos determinísticos (IBGE, CELADE, Nações Unidas):</a:t>
            </a:r>
          </a:p>
          <a:p>
            <a:pPr marL="91440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/>
              <a:t>Trajetória (meta) pré-estabelecida com base em uma tábua limite </a:t>
            </a:r>
            <a:r>
              <a:rPr lang="pt-BR">
                <a:sym typeface="Symbol" charset="0"/>
              </a:rPr>
              <a:t> convergência?</a:t>
            </a:r>
            <a:endParaRPr lang="pt-BR" sz="2800"/>
          </a:p>
          <a:p>
            <a:pPr marL="914400" lvl="1" indent="-4572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/>
              <a:t>Projeções com base na opinião de especialistas sobre tendências por causas de morte: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auto">
          <a:xfrm>
            <a:off x="301625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Métodos tradicionais</a:t>
            </a: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1024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38A8DB-69E1-A446-BE84-6E4B1F4B864C}" type="slidenum">
              <a:rPr lang="pt-BR" sz="1400"/>
              <a:pPr/>
              <a:t>4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69579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2"/>
          <p:cNvSpPr>
            <a:spLocks noChangeArrowheads="1"/>
          </p:cNvSpPr>
          <p:nvPr/>
        </p:nvSpPr>
        <p:spPr bwMode="auto">
          <a:xfrm>
            <a:off x="38100" y="1039813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auto">
          <a:xfrm>
            <a:off x="241300" y="44450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Método tradicional: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Relação Logital (CELADE, 1984)</a:t>
            </a: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85FADD-52F1-F643-83FC-AE5B73815BEA}" type="slidenum">
              <a:rPr lang="pt-BR" sz="1400"/>
              <a:pPr/>
              <a:t>5</a:t>
            </a:fld>
            <a:endParaRPr lang="pt-BR" sz="140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987675" y="2133600"/>
          <a:ext cx="28638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ção" r:id="rId4" imgW="1397000" imgH="596900" progId="Equation.3">
                  <p:embed/>
                </p:oleObj>
              </mc:Choice>
              <mc:Fallback>
                <p:oleObj name="Equação" r:id="rId4" imgW="1397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33600"/>
                        <a:ext cx="28638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Espaço Reservado para Conteúdo 2"/>
          <p:cNvSpPr>
            <a:spLocks noGrp="1"/>
          </p:cNvSpPr>
          <p:nvPr>
            <p:ph idx="1"/>
          </p:nvPr>
        </p:nvSpPr>
        <p:spPr>
          <a:xfrm>
            <a:off x="301625" y="1274763"/>
            <a:ext cx="8229600" cy="7858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400">
                <a:latin typeface="Calibri" charset="0"/>
              </a:rPr>
              <a:t>Suponha que tábuas de mortalidade inicial e limite possam ser descritas em função de um mesmo padrão: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1204913" y="4149725"/>
          <a:ext cx="67341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ção" r:id="rId6" imgW="2603500" imgH="241300" progId="Equation.3">
                  <p:embed/>
                </p:oleObj>
              </mc:Choice>
              <mc:Fallback>
                <p:oleObj name="Equação" r:id="rId6" imgW="2603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149725"/>
                        <a:ext cx="67341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Seta para baixo 2"/>
          <p:cNvSpPr>
            <a:spLocks noChangeArrowheads="1"/>
          </p:cNvSpPr>
          <p:nvPr/>
        </p:nvSpPr>
        <p:spPr bwMode="auto">
          <a:xfrm>
            <a:off x="3376613" y="3575050"/>
            <a:ext cx="2449512" cy="371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5622925" y="4799013"/>
            <a:ext cx="142875" cy="285750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2212975" y="4811713"/>
            <a:ext cx="142875" cy="285750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498600" y="5168900"/>
            <a:ext cx="1500188" cy="135731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053013" y="5145088"/>
            <a:ext cx="1500187" cy="13589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763713" y="5281613"/>
          <a:ext cx="9937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ção" r:id="rId8" imgW="482391" imgH="495085" progId="Equation.3">
                  <p:embed/>
                </p:oleObj>
              </mc:Choice>
              <mc:Fallback>
                <p:oleObj name="Equação" r:id="rId8" imgW="48239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81613"/>
                        <a:ext cx="9937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5270500" y="5268913"/>
          <a:ext cx="993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0" imgW="482391" imgH="495085" progId="Equation.3">
                  <p:embed/>
                </p:oleObj>
              </mc:Choice>
              <mc:Fallback>
                <p:oleObj name="Equation" r:id="rId10" imgW="48239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5268913"/>
                        <a:ext cx="9937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2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4339" name="Título 1"/>
          <p:cNvSpPr>
            <a:spLocks noGrp="1"/>
          </p:cNvSpPr>
          <p:nvPr>
            <p:ph type="title"/>
          </p:nvPr>
        </p:nvSpPr>
        <p:spPr>
          <a:xfrm>
            <a:off x="395288" y="1651000"/>
            <a:ext cx="8229600" cy="1143000"/>
          </a:xfrm>
        </p:spPr>
        <p:txBody>
          <a:bodyPr/>
          <a:lstStyle/>
          <a:p>
            <a:pPr eaLnBrk="1" hangingPunct="1"/>
            <a:r>
              <a:rPr lang="pt-BR">
                <a:latin typeface="Calibri" charset="0"/>
              </a:rPr>
              <a:t>Hipóteses básicas</a:t>
            </a:r>
          </a:p>
        </p:txBody>
      </p:sp>
      <p:sp>
        <p:nvSpPr>
          <p:cNvPr id="14340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2976563"/>
            <a:ext cx="8229600" cy="28289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>
                <a:latin typeface="Calibri" charset="0"/>
              </a:rPr>
              <a:t>O logito da tábua inicial varia linearmente no tempo, tendendo ao logito da tábua de mortalidade limite.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>
                <a:latin typeface="Calibri" charset="0"/>
              </a:rPr>
              <a:t>O mecanismo do método está no ritmo de variação que se supõe para o declínio da mortalidade.</a:t>
            </a:r>
          </a:p>
        </p:txBody>
      </p:sp>
      <p:sp>
        <p:nvSpPr>
          <p:cNvPr id="1434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80E6EB-B076-A543-83D3-978537A3E4B1}" type="slidenum">
              <a:rPr lang="pt-BR" sz="1400"/>
              <a:pPr/>
              <a:t>6</a:t>
            </a:fld>
            <a:endParaRPr lang="pt-BR" sz="1400"/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41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Método tradicional: Modelo Relacional (CELADE)</a:t>
            </a: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algn="ctr">
              <a:spcBef>
                <a:spcPct val="20000"/>
              </a:spcBef>
            </a:pP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1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38288"/>
            <a:ext cx="8229600" cy="4818062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Arial" charset="0"/>
                <a:cs typeface="Arial" charset="0"/>
              </a:rPr>
              <a:t>1ª Alternativa: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sz="3800" dirty="0">
                <a:latin typeface="Arial" charset="0"/>
                <a:cs typeface="Arial" charset="0"/>
              </a:rPr>
              <a:t>Supõe-se uma data para mortalidade inicial e outra para a limite (2010 e 2000, por exemplo).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sz="3800" dirty="0">
                <a:latin typeface="Arial" charset="0"/>
                <a:cs typeface="Arial" charset="0"/>
              </a:rPr>
              <a:t>Para encontrar a mortalidade nas datas intermediárias, basta aplicar a equação anterior, interpolando-se linearmente no tempo os </a:t>
            </a:r>
            <a:r>
              <a:rPr lang="pt-BR" sz="3800" dirty="0" err="1">
                <a:latin typeface="Arial" charset="0"/>
                <a:cs typeface="Arial" charset="0"/>
              </a:rPr>
              <a:t>logitos</a:t>
            </a:r>
            <a:r>
              <a:rPr lang="pt-BR" sz="2400" dirty="0" smtClean="0">
                <a:latin typeface="Arial" charset="0"/>
                <a:cs typeface="Arial" charset="0"/>
              </a:rPr>
              <a:t>:</a:t>
            </a:r>
            <a:endParaRPr lang="pt-BR" sz="2400" dirty="0">
              <a:latin typeface="Arial" charset="0"/>
              <a:cs typeface="Arial" charset="0"/>
            </a:endParaRP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DBF94D-91CD-254E-B767-6736F65D9E4A}" type="slidenum">
              <a:rPr lang="pt-BR" sz="1400"/>
              <a:pPr/>
              <a:t>7</a:t>
            </a:fld>
            <a:endParaRPr lang="pt-BR" sz="1400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241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Modelo Relacional: alternativas para projeção</a:t>
            </a: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1482"/>
              </p:ext>
            </p:extLst>
          </p:nvPr>
        </p:nvGraphicFramePr>
        <p:xfrm>
          <a:off x="953304" y="4965645"/>
          <a:ext cx="1032062" cy="86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ção" r:id="rId4" imgW="215806" imgH="279279" progId="Equation.3">
                  <p:embed/>
                </p:oleObj>
              </mc:Choice>
              <mc:Fallback>
                <p:oleObj name="Equação" r:id="rId4" imgW="21580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304" y="4965645"/>
                        <a:ext cx="1032062" cy="861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382701"/>
              </p:ext>
            </p:extLst>
          </p:nvPr>
        </p:nvGraphicFramePr>
        <p:xfrm>
          <a:off x="2643002" y="4884738"/>
          <a:ext cx="714603" cy="87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6" imgW="228600" imgH="279400" progId="Equation.3">
                  <p:embed/>
                </p:oleObj>
              </mc:Choice>
              <mc:Fallback>
                <p:oleObj name="Equation" r:id="rId6" imgW="228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002" y="4884738"/>
                        <a:ext cx="714603" cy="875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93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8435" name="Espaço Reservado para Conteúdo 2"/>
          <p:cNvSpPr txBox="1">
            <a:spLocks/>
          </p:cNvSpPr>
          <p:nvPr/>
        </p:nvSpPr>
        <p:spPr bwMode="auto">
          <a:xfrm>
            <a:off x="227013" y="1485900"/>
            <a:ext cx="8809037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300"/>
              </a:lnSpc>
            </a:pPr>
            <a:r>
              <a:rPr lang="pt-BR" sz="2400" b="1">
                <a:latin typeface="Arial" charset="0"/>
                <a:cs typeface="Arial" charset="0"/>
              </a:rPr>
              <a:t>2ª Alternativa: 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Supõe-se uma esperança de vida a ser alcançada no horizonte de projeção. </a:t>
            </a:r>
            <a:r>
              <a:rPr lang="pt-BR" sz="2400" u="sng">
                <a:latin typeface="Arial" charset="0"/>
                <a:cs typeface="Arial" charset="0"/>
              </a:rPr>
              <a:t>Critério</a:t>
            </a:r>
            <a:r>
              <a:rPr lang="pt-BR" sz="2400">
                <a:latin typeface="Arial" charset="0"/>
                <a:cs typeface="Arial" charset="0"/>
              </a:rPr>
              <a:t>: investigador, tendência passada, existência de alguma política, etc.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Supõe uma data para a mortalidade inicial mas não se conhece a priori a data (L) em que se alcançará a mortalidade limite.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A data L é determinada aplicando-se a equação de forma interativa, variando L sucessivamente até alcançar o logito que implicará na e(0) proposta.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Determina-se, em cada período, a tábua de mortalidade por sexo que corresponde àquela esperança de vida.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956550" y="6248400"/>
            <a:ext cx="5016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A59AB7-0F66-2241-B579-AF280F28055C}" type="slidenum">
              <a:rPr lang="pt-BR" sz="1400"/>
              <a:pPr/>
              <a:t>8</a:t>
            </a:fld>
            <a:endParaRPr lang="pt-BR" sz="1400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241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Modelo Relacional: alternativas para projeção</a:t>
            </a: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9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2"/>
          <p:cNvSpPr>
            <a:spLocks noChangeArrowheads="1"/>
          </p:cNvSpPr>
          <p:nvPr/>
        </p:nvSpPr>
        <p:spPr bwMode="auto">
          <a:xfrm>
            <a:off x="38100" y="1209675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63500" dist="80822" dir="1168242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0483" name="Espaço Reservado para Conteúdo 2"/>
          <p:cNvSpPr txBox="1">
            <a:spLocks/>
          </p:cNvSpPr>
          <p:nvPr/>
        </p:nvSpPr>
        <p:spPr bwMode="auto">
          <a:xfrm>
            <a:off x="227013" y="1485900"/>
            <a:ext cx="8809037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300"/>
              </a:lnSpc>
            </a:pPr>
            <a:r>
              <a:rPr lang="pt-BR" sz="2400" b="1">
                <a:latin typeface="Arial" charset="0"/>
                <a:cs typeface="Arial" charset="0"/>
              </a:rPr>
              <a:t>3ª Alternativa: 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Não se tem uma data única para alcançar a tábua limite.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Supõe-se esperanças de vida a serem alcançadas em cada quinquênio de projeção.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 Ao calcular a tábua em cada quinquênio varia-se a data limite em que se alcança a mortalidade limite (meta).</a:t>
            </a:r>
          </a:p>
          <a:p>
            <a:pPr>
              <a:lnSpc>
                <a:spcPts val="3300"/>
              </a:lnSpc>
              <a:buFontTx/>
              <a:buChar char="•"/>
            </a:pPr>
            <a:r>
              <a:rPr lang="pt-BR" sz="2400">
                <a:latin typeface="Arial" charset="0"/>
                <a:cs typeface="Arial" charset="0"/>
              </a:rPr>
              <a:t>Semelhante à 2ª alternativa, porém, aplicada a cada período quinquenal reiteradamente.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1F8D67-4EE9-4A45-A0B0-AFE0E526B477}" type="slidenum">
              <a:rPr lang="pt-BR" sz="1400"/>
              <a:pPr/>
              <a:t>9</a:t>
            </a:fld>
            <a:endParaRPr lang="pt-BR" sz="1400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241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Modelo Relacional: alternativas para projeção</a:t>
            </a:r>
            <a:endParaRPr lang="pt-BR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0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1529</Words>
  <Application>Microsoft Macintosh PowerPoint</Application>
  <PresentationFormat>On-screen Show (4:3)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Office Theme</vt:lpstr>
      <vt:lpstr>Equação</vt:lpstr>
      <vt:lpstr>Microsoft 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Hipóteses básicas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Queiroz</dc:creator>
  <cp:lastModifiedBy>Bernardo Queiroz</cp:lastModifiedBy>
  <cp:revision>9</cp:revision>
  <dcterms:created xsi:type="dcterms:W3CDTF">2018-05-21T08:06:28Z</dcterms:created>
  <dcterms:modified xsi:type="dcterms:W3CDTF">2018-05-21T08:31:31Z</dcterms:modified>
</cp:coreProperties>
</file>