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7" r:id="rId4"/>
    <p:sldId id="260" r:id="rId5"/>
    <p:sldId id="266" r:id="rId6"/>
    <p:sldId id="262" r:id="rId7"/>
    <p:sldId id="270" r:id="rId8"/>
    <p:sldId id="261" r:id="rId9"/>
    <p:sldId id="269" r:id="rId10"/>
    <p:sldId id="263" r:id="rId11"/>
    <p:sldId id="268" r:id="rId12"/>
    <p:sldId id="264" r:id="rId13"/>
    <p:sldId id="271" r:id="rId14"/>
    <p:sldId id="265" r:id="rId15"/>
    <p:sldId id="272" r:id="rId16"/>
    <p:sldId id="273" r:id="rId17"/>
    <p:sldId id="274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>
        <p:scale>
          <a:sx n="60" d="100"/>
          <a:sy n="60" d="100"/>
        </p:scale>
        <p:origin x="2462" y="-240"/>
      </p:cViewPr>
      <p:guideLst>
        <p:guide orient="horz" pos="31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96859-1004-4F23-9591-A3D80FFEC65E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F4E84-975F-4BDE-851C-634550A4B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05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F4E84-975F-4BDE-851C-634550A4BD7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3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F4E84-975F-4BDE-851C-634550A4BD7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13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F4E84-975F-4BDE-851C-634550A4BD7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99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F4E84-975F-4BDE-851C-634550A4BD7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11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F4E84-975F-4BDE-851C-634550A4BD7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56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F4E84-975F-4BDE-851C-634550A4BD7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37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F4E84-975F-4BDE-851C-634550A4BD7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7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F4E84-975F-4BDE-851C-634550A4BD7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89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D374-EE5E-49C4-8DA6-7C99301822E4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F863-68A9-4EC0-9B60-39ED21DBA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82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C4E4-62A7-443F-8312-467C6C0EE5BF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F863-68A9-4EC0-9B60-39ED21DBA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70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D10-BB5A-47F5-B02F-198BC85A3619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F863-68A9-4EC0-9B60-39ED21DBA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62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ADEB-C9DE-4B3F-B747-1FE5180687DF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F863-68A9-4EC0-9B60-39ED21DBA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81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BAA0-52E2-4190-9E6B-03A6BFD0D8C4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F863-68A9-4EC0-9B60-39ED21DBA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27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969A-5427-48E3-8409-67A0C282CD94}" type="datetime1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F863-68A9-4EC0-9B60-39ED21DBA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5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0C06-12C7-41C7-95BF-F74D8C1A5EB5}" type="datetime1">
              <a:rPr lang="pt-BR" smtClean="0"/>
              <a:t>20/05/2024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F863-68A9-4EC0-9B60-39ED21DBA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2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9523-B505-4911-9E09-5DA1B5848A13}" type="datetime1">
              <a:rPr lang="pt-BR" smtClean="0"/>
              <a:t>20/05/2024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F863-68A9-4EC0-9B60-39ED21DBA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A9BF-6B40-440B-98E4-C54A2D3EEDCA}" type="datetime1">
              <a:rPr lang="pt-BR" smtClean="0"/>
              <a:t>20/05/2024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F863-68A9-4EC0-9B60-39ED21DBA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7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E70-144F-4B39-8B24-24656B1C8C16}" type="datetime1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F863-68A9-4EC0-9B60-39ED21DBA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3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A3BE-5973-4F1C-9926-8239CB55DD7A}" type="datetime1">
              <a:rPr lang="pt-BR" smtClean="0"/>
              <a:t>20/05/2024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F863-68A9-4EC0-9B60-39ED21DBA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2B33B-B1AB-4C34-9361-3EACE611634E}" type="datetime1">
              <a:rPr lang="pt-BR" smtClean="0"/>
              <a:t>20/05/2024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MENTES LÓGICAS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F863-68A9-4EC0-9B60-39ED21DBA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aispisani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D41DCF-0721-DA90-3990-18775086E55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0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EC7318-E7A3-3A81-F010-2B507B5A4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026"/>
            <a:ext cx="6858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5112094-D9CF-8AE8-FCB9-B77F311420A9}"/>
              </a:ext>
            </a:extLst>
          </p:cNvPr>
          <p:cNvSpPr txBox="1"/>
          <p:nvPr/>
        </p:nvSpPr>
        <p:spPr>
          <a:xfrm>
            <a:off x="500063" y="739141"/>
            <a:ext cx="64722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Mentes lógicas</a:t>
            </a:r>
            <a:r>
              <a:rPr lang="pt-BR" sz="4000" dirty="0"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:</a:t>
            </a:r>
          </a:p>
          <a:p>
            <a:r>
              <a:rPr lang="pt-BR" sz="16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Primeiros passos na programação descomplicada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F6B7AA-B8BF-749C-6FA8-BC607ACCA3FF}"/>
              </a:ext>
            </a:extLst>
          </p:cNvPr>
          <p:cNvSpPr txBox="1"/>
          <p:nvPr/>
        </p:nvSpPr>
        <p:spPr>
          <a:xfrm>
            <a:off x="2343152" y="9075418"/>
            <a:ext cx="2471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Thaís Pisani</a:t>
            </a:r>
          </a:p>
        </p:txBody>
      </p:sp>
    </p:spTree>
    <p:extLst>
      <p:ext uri="{BB962C8B-B14F-4D97-AF65-F5344CB8AC3E}">
        <p14:creationId xmlns:p14="http://schemas.microsoft.com/office/powerpoint/2010/main" val="30987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D41DCF-0721-DA90-3990-18775086E55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0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pt-BR" sz="18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112094-D9CF-8AE8-FCB9-B77F311420A9}"/>
              </a:ext>
            </a:extLst>
          </p:cNvPr>
          <p:cNvSpPr txBox="1"/>
          <p:nvPr/>
        </p:nvSpPr>
        <p:spPr>
          <a:xfrm>
            <a:off x="192881" y="4953000"/>
            <a:ext cx="647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Funções: </a:t>
            </a:r>
          </a:p>
          <a:p>
            <a:pPr algn="ctr"/>
            <a:r>
              <a:rPr lang="pt-BR" sz="4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Organizando o Código</a:t>
            </a:r>
            <a:endParaRPr lang="pt-BR" sz="40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1E7721-E919-B3DF-C09F-BE51D3DF5842}"/>
              </a:ext>
            </a:extLst>
          </p:cNvPr>
          <p:cNvSpPr txBox="1"/>
          <p:nvPr/>
        </p:nvSpPr>
        <p:spPr>
          <a:xfrm>
            <a:off x="1514473" y="499111"/>
            <a:ext cx="38290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942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3F87-2892-C780-B5D0-0A31BA0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10023"/>
            <a:ext cx="5915025" cy="104422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0D0D0D"/>
                </a:solidFill>
                <a:highlight>
                  <a:srgbClr val="FFFFFF"/>
                </a:highlight>
                <a:latin typeface="Impact" panose="020B0806030902050204" pitchFamily="34" charset="0"/>
              </a:rPr>
              <a:t>FUNÇÕES</a:t>
            </a:r>
            <a:endParaRPr lang="pt-BR" sz="4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1F908-4D4C-882A-3CB0-C83E0D63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806717"/>
            <a:ext cx="5800725" cy="30779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600" dirty="0"/>
              <a:t>Funções são blocos de código que realizam tarefas específicas e podem ser reutilizados em diferentes partes do programa.</a:t>
            </a:r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r>
              <a:rPr lang="pt-BR" sz="2600" dirty="0"/>
              <a:t>Imagine que você precisa calcular a soma de dois números várias vezes. Em vez de escrever o mesmo código repetidamente, você pode criar uma função: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D6489C-BC97-5D99-D27B-77D06EB57E2D}"/>
              </a:ext>
            </a:extLst>
          </p:cNvPr>
          <p:cNvSpPr txBox="1"/>
          <p:nvPr/>
        </p:nvSpPr>
        <p:spPr>
          <a:xfrm>
            <a:off x="471487" y="1568783"/>
            <a:ext cx="4486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Organizando o Código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A321D9-CA98-157B-1C6A-EFC650AAC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19643" r="13750" b="21268"/>
          <a:stretch/>
        </p:blipFill>
        <p:spPr>
          <a:xfrm>
            <a:off x="914400" y="6173123"/>
            <a:ext cx="5029200" cy="2771775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709E8D4-4F0C-6BE5-19CE-65AC05FE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</p:spTree>
    <p:extLst>
      <p:ext uri="{BB962C8B-B14F-4D97-AF65-F5344CB8AC3E}">
        <p14:creationId xmlns:p14="http://schemas.microsoft.com/office/powerpoint/2010/main" val="163505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D41DCF-0721-DA90-3990-18775086E55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0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pt-BR" sz="18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112094-D9CF-8AE8-FCB9-B77F311420A9}"/>
              </a:ext>
            </a:extLst>
          </p:cNvPr>
          <p:cNvSpPr txBox="1"/>
          <p:nvPr/>
        </p:nvSpPr>
        <p:spPr>
          <a:xfrm>
            <a:off x="192881" y="4953000"/>
            <a:ext cx="6472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Arrays</a:t>
            </a:r>
            <a:r>
              <a:rPr lang="pt-BR" sz="4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: </a:t>
            </a:r>
          </a:p>
          <a:p>
            <a:pPr algn="ctr"/>
            <a:r>
              <a:rPr lang="pt-BR" sz="4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Armazenando Coleções de Dados</a:t>
            </a:r>
            <a:endParaRPr lang="pt-BR" sz="40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1E7721-E919-B3DF-C09F-BE51D3DF5842}"/>
              </a:ext>
            </a:extLst>
          </p:cNvPr>
          <p:cNvSpPr txBox="1"/>
          <p:nvPr/>
        </p:nvSpPr>
        <p:spPr>
          <a:xfrm>
            <a:off x="1514474" y="1170652"/>
            <a:ext cx="38290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2235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3F87-2892-C780-B5D0-0A31BA0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10023"/>
            <a:ext cx="5915025" cy="1044220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>
                <a:solidFill>
                  <a:srgbClr val="0D0D0D"/>
                </a:solidFill>
                <a:highlight>
                  <a:srgbClr val="FFFFFF"/>
                </a:highlight>
                <a:latin typeface="Impact" panose="020B0806030902050204" pitchFamily="34" charset="0"/>
              </a:rPr>
              <a:t>ARRAYS</a:t>
            </a:r>
            <a:endParaRPr lang="pt-BR" sz="4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1F908-4D4C-882A-3CB0-C83E0D63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806717"/>
            <a:ext cx="5800725" cy="307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Listas são estruturas que permitem armazenar múltiplos valores em uma única variável.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criar uma lista de frutas e imprimir cada uma delas: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D6489C-BC97-5D99-D27B-77D06EB57E2D}"/>
              </a:ext>
            </a:extLst>
          </p:cNvPr>
          <p:cNvSpPr txBox="1"/>
          <p:nvPr/>
        </p:nvSpPr>
        <p:spPr>
          <a:xfrm>
            <a:off x="471487" y="1568783"/>
            <a:ext cx="5686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Armazenando Coleções de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4BEE8D-E49C-D387-EF54-7566096AE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t="20992" r="13750" b="19831"/>
          <a:stretch/>
        </p:blipFill>
        <p:spPr>
          <a:xfrm>
            <a:off x="907256" y="5451142"/>
            <a:ext cx="5043487" cy="2671762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3E0F3B6-94E3-BEF6-F06F-8AF795D5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</p:spTree>
    <p:extLst>
      <p:ext uri="{BB962C8B-B14F-4D97-AF65-F5344CB8AC3E}">
        <p14:creationId xmlns:p14="http://schemas.microsoft.com/office/powerpoint/2010/main" val="268721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D41DCF-0721-DA90-3990-18775086E55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0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pt-BR" sz="18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112094-D9CF-8AE8-FCB9-B77F311420A9}"/>
              </a:ext>
            </a:extLst>
          </p:cNvPr>
          <p:cNvSpPr txBox="1"/>
          <p:nvPr/>
        </p:nvSpPr>
        <p:spPr>
          <a:xfrm>
            <a:off x="192881" y="4953000"/>
            <a:ext cx="647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Aplicação Prática: Calculadora Simples</a:t>
            </a:r>
            <a:endParaRPr lang="pt-BR" sz="40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1E7721-E919-B3DF-C09F-BE51D3DF5842}"/>
              </a:ext>
            </a:extLst>
          </p:cNvPr>
          <p:cNvSpPr txBox="1"/>
          <p:nvPr/>
        </p:nvSpPr>
        <p:spPr>
          <a:xfrm>
            <a:off x="1514474" y="405676"/>
            <a:ext cx="38290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17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3F87-2892-C780-B5D0-0A31BA0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10023"/>
            <a:ext cx="5915025" cy="104422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0D0D0D"/>
                </a:solidFill>
                <a:highlight>
                  <a:srgbClr val="FFFFFF"/>
                </a:highlight>
                <a:latin typeface="Impact" panose="020B0806030902050204" pitchFamily="34" charset="0"/>
              </a:rPr>
              <a:t>APLICAÇÃO PRÁTICA:</a:t>
            </a:r>
            <a:endParaRPr lang="pt-BR" sz="4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1F908-4D4C-882A-3CB0-C83E0D63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482272"/>
            <a:ext cx="5800725" cy="307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Vamos usar o que aprendemos para criar uma calculadora simples: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D6489C-BC97-5D99-D27B-77D06EB57E2D}"/>
              </a:ext>
            </a:extLst>
          </p:cNvPr>
          <p:cNvSpPr txBox="1"/>
          <p:nvPr/>
        </p:nvSpPr>
        <p:spPr>
          <a:xfrm>
            <a:off x="471487" y="1568783"/>
            <a:ext cx="4486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Calculadora Simples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AA5197-BBBB-B918-89D1-3AA30BFA7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6124" r="6875" b="7907"/>
          <a:stretch/>
        </p:blipFill>
        <p:spPr>
          <a:xfrm>
            <a:off x="557210" y="3508563"/>
            <a:ext cx="5629277" cy="5559447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63463FC-6539-6703-33EB-C07AB04A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</p:spTree>
    <p:extLst>
      <p:ext uri="{BB962C8B-B14F-4D97-AF65-F5344CB8AC3E}">
        <p14:creationId xmlns:p14="http://schemas.microsoft.com/office/powerpoint/2010/main" val="15400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3F87-2892-C780-B5D0-0A31BA0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10023"/>
            <a:ext cx="5915025" cy="104422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0D0D0D"/>
                </a:solidFill>
                <a:highlight>
                  <a:srgbClr val="FFFFFF"/>
                </a:highlight>
                <a:latin typeface="Impact" panose="020B0806030902050204" pitchFamily="34" charset="0"/>
              </a:rPr>
              <a:t>APLICAÇÃO PRÁTICA:</a:t>
            </a:r>
            <a:endParaRPr lang="pt-BR" sz="4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1F908-4D4C-882A-3CB0-C83E0D63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430123"/>
            <a:ext cx="5800725" cy="3077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Essa calculadora permite que você some, subtraia, multiplique e divida números, mostrando como funções e condicionais podem ser usadas juntas para criar um aplicativo útil.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 lógica de programação é a chave para resolver problemas de maneira eficiente. Compreendendo e praticando esses conceitos básicos usando </a:t>
            </a:r>
            <a:r>
              <a:rPr lang="pt-BR" sz="2400" dirty="0" err="1"/>
              <a:t>JavaScript</a:t>
            </a:r>
            <a:r>
              <a:rPr lang="pt-BR" sz="2400" dirty="0"/>
              <a:t>, você estará bem encaminhado para se tornar um programador competente. Continue praticando e explorando novas possibilidades!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D6489C-BC97-5D99-D27B-77D06EB57E2D}"/>
              </a:ext>
            </a:extLst>
          </p:cNvPr>
          <p:cNvSpPr txBox="1"/>
          <p:nvPr/>
        </p:nvSpPr>
        <p:spPr>
          <a:xfrm>
            <a:off x="471487" y="1568783"/>
            <a:ext cx="4486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Calculadora Simples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283158-DF55-32B5-5FE7-E9D71089A04A}"/>
              </a:ext>
            </a:extLst>
          </p:cNvPr>
          <p:cNvSpPr txBox="1"/>
          <p:nvPr/>
        </p:nvSpPr>
        <p:spPr>
          <a:xfrm>
            <a:off x="471487" y="4801414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3200" dirty="0">
                <a:latin typeface="+mj-lt"/>
              </a:rPr>
              <a:t>Conclusão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AB2AB2-BC20-1299-E0F7-47201635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</p:spTree>
    <p:extLst>
      <p:ext uri="{BB962C8B-B14F-4D97-AF65-F5344CB8AC3E}">
        <p14:creationId xmlns:p14="http://schemas.microsoft.com/office/powerpoint/2010/main" val="109770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3F87-2892-C780-B5D0-0A31BA0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10023"/>
            <a:ext cx="5915025" cy="104422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0D0D0D"/>
                </a:solidFill>
                <a:highlight>
                  <a:srgbClr val="FFFFFF"/>
                </a:highlight>
                <a:latin typeface="Impact" panose="020B0806030902050204" pitchFamily="34" charset="0"/>
              </a:rPr>
              <a:t>OBRIGADA POR LER ATÉ AQUI!</a:t>
            </a:r>
            <a:endParaRPr lang="pt-BR" sz="4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1F908-4D4C-882A-3CB0-C83E0D63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430123"/>
            <a:ext cx="5800725" cy="3077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Esse Ebook foi gerado por IA, e diagramado por mim.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Esse conteúdo foi gerado com fins didáticos de construção, não foi realizado uma validação detalhada do conteúdo e pode conter erros gerados por uma IA.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D6489C-BC97-5D99-D27B-77D06EB57E2D}"/>
              </a:ext>
            </a:extLst>
          </p:cNvPr>
          <p:cNvSpPr txBox="1"/>
          <p:nvPr/>
        </p:nvSpPr>
        <p:spPr>
          <a:xfrm>
            <a:off x="471487" y="1568783"/>
            <a:ext cx="4486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Calculadora Simples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AB2AB2-BC20-1299-E0F7-47201635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  <p:pic>
        <p:nvPicPr>
          <p:cNvPr id="1026" name="Picture 2" descr="Github Logo free icon">
            <a:extLst>
              <a:ext uri="{FF2B5EF4-FFF2-40B4-BE49-F238E27FC236}">
                <a16:creationId xmlns:a16="http://schemas.microsoft.com/office/drawing/2014/main" id="{84C76AB2-ACBA-6444-3833-1E7FF6143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32" y="5784674"/>
            <a:ext cx="1885335" cy="188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A8FE3B-5CC1-5A9D-D911-94D532E807B1}"/>
              </a:ext>
            </a:extLst>
          </p:cNvPr>
          <p:cNvSpPr txBox="1"/>
          <p:nvPr/>
        </p:nvSpPr>
        <p:spPr>
          <a:xfrm>
            <a:off x="585787" y="8337217"/>
            <a:ext cx="568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3"/>
              </a:rPr>
              <a:t>https://github.com/thaispisani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75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D41DCF-0721-DA90-3990-18775086E55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0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pt-BR" sz="18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112094-D9CF-8AE8-FCB9-B77F311420A9}"/>
              </a:ext>
            </a:extLst>
          </p:cNvPr>
          <p:cNvSpPr txBox="1"/>
          <p:nvPr/>
        </p:nvSpPr>
        <p:spPr>
          <a:xfrm>
            <a:off x="192881" y="4953000"/>
            <a:ext cx="647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INTRODUÇÃO À LÓGICA DE PROGRAMAÇÃO</a:t>
            </a:r>
            <a:endParaRPr lang="pt-BR" sz="40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1E7721-E919-B3DF-C09F-BE51D3DF5842}"/>
              </a:ext>
            </a:extLst>
          </p:cNvPr>
          <p:cNvSpPr txBox="1"/>
          <p:nvPr/>
        </p:nvSpPr>
        <p:spPr>
          <a:xfrm>
            <a:off x="600074" y="1027748"/>
            <a:ext cx="54149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250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3F87-2892-C780-B5D0-0A31BA0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926578"/>
            <a:ext cx="5915025" cy="1044220"/>
          </a:xfrm>
        </p:spPr>
        <p:txBody>
          <a:bodyPr>
            <a:noAutofit/>
          </a:bodyPr>
          <a:lstStyle/>
          <a:p>
            <a:r>
              <a:rPr lang="pt-BR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Impact" panose="020B0806030902050204" pitchFamily="34" charset="0"/>
              </a:rPr>
              <a:t>INTRODUÇÃO À 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1F908-4D4C-882A-3CB0-C83E0D63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787537"/>
            <a:ext cx="5800725" cy="3370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A lógica de programação é a base fundamental para qualquer linguagem de programação. Compreender os conceitos básicos ajuda a resolver problemas e criar soluções eficazes. Neste </a:t>
            </a:r>
            <a:r>
              <a:rPr lang="pt-BR" sz="2400" dirty="0" err="1"/>
              <a:t>eBook</a:t>
            </a:r>
            <a:r>
              <a:rPr lang="pt-BR" sz="2400" dirty="0"/>
              <a:t>, vamos explorar a lógica de programação usando </a:t>
            </a:r>
            <a:r>
              <a:rPr lang="pt-BR" sz="2400" dirty="0" err="1"/>
              <a:t>JavaScript</a:t>
            </a:r>
            <a:r>
              <a:rPr lang="pt-BR" sz="2400" dirty="0"/>
              <a:t>, uma linguagem amplamente utilizada para desenvolvimento web.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Lógica de programação é a organização sequencial de instruções para resolver um problema ou executar uma tarefa. É como criar uma receita para um bolo: cada passo deve ser seguido em ordem para obter o resultado desejado.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D8EE15C-A266-D08C-FD91-1DD9BD8AF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811" y="8516273"/>
            <a:ext cx="777701" cy="77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00EF90-7005-6F2B-1573-6D701AB415FE}"/>
              </a:ext>
            </a:extLst>
          </p:cNvPr>
          <p:cNvSpPr txBox="1"/>
          <p:nvPr/>
        </p:nvSpPr>
        <p:spPr>
          <a:xfrm>
            <a:off x="471487" y="5716011"/>
            <a:ext cx="5686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O que é lógica da programação?</a:t>
            </a:r>
            <a:endParaRPr lang="pt-BR" sz="3200" dirty="0">
              <a:latin typeface="+mj-lt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1E738D-FE35-8BBA-A0D9-0D3806EC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</p:spTree>
    <p:extLst>
      <p:ext uri="{BB962C8B-B14F-4D97-AF65-F5344CB8AC3E}">
        <p14:creationId xmlns:p14="http://schemas.microsoft.com/office/powerpoint/2010/main" val="85274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D41DCF-0721-DA90-3990-18775086E55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0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pt-BR" sz="18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112094-D9CF-8AE8-FCB9-B77F311420A9}"/>
              </a:ext>
            </a:extLst>
          </p:cNvPr>
          <p:cNvSpPr txBox="1"/>
          <p:nvPr/>
        </p:nvSpPr>
        <p:spPr>
          <a:xfrm>
            <a:off x="192881" y="4953000"/>
            <a:ext cx="647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Variáveis: Guardando Informações</a:t>
            </a:r>
            <a:endParaRPr lang="pt-BR" sz="40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1E7721-E919-B3DF-C09F-BE51D3DF5842}"/>
              </a:ext>
            </a:extLst>
          </p:cNvPr>
          <p:cNvSpPr txBox="1"/>
          <p:nvPr/>
        </p:nvSpPr>
        <p:spPr>
          <a:xfrm>
            <a:off x="721518" y="991491"/>
            <a:ext cx="54149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665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3F87-2892-C780-B5D0-0A31BA0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10023"/>
            <a:ext cx="5915025" cy="104422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0D0D0D"/>
                </a:solidFill>
                <a:highlight>
                  <a:srgbClr val="FFFFFF"/>
                </a:highlight>
                <a:latin typeface="Impact" panose="020B0806030902050204" pitchFamily="34" charset="0"/>
              </a:rPr>
              <a:t>VARIÁVEIS</a:t>
            </a:r>
            <a:r>
              <a:rPr lang="pt-BR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Impact" panose="020B0806030902050204" pitchFamily="34" charset="0"/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1F908-4D4C-882A-3CB0-C83E0D63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806717"/>
            <a:ext cx="5800725" cy="307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Variáveis são "caixas" onde armazenamos informações que podem ser usadas e manipuladas durante a execução de um programa.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Imagine que você está criando um aplicativo de lista de compras. Você pode usar variáveis para armazenar os itens da lista: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D6489C-BC97-5D99-D27B-77D06EB57E2D}"/>
              </a:ext>
            </a:extLst>
          </p:cNvPr>
          <p:cNvSpPr txBox="1"/>
          <p:nvPr/>
        </p:nvSpPr>
        <p:spPr>
          <a:xfrm>
            <a:off x="471487" y="1568783"/>
            <a:ext cx="4486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Guardando Informações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9A2BDF-513D-933A-A7DB-1C6AE11BD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0" t="24856" r="18159" b="23221"/>
          <a:stretch/>
        </p:blipFill>
        <p:spPr>
          <a:xfrm>
            <a:off x="1485900" y="6414627"/>
            <a:ext cx="3886200" cy="2571751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DBD656-8D27-9032-8B5B-D56ECD84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</p:spTree>
    <p:extLst>
      <p:ext uri="{BB962C8B-B14F-4D97-AF65-F5344CB8AC3E}">
        <p14:creationId xmlns:p14="http://schemas.microsoft.com/office/powerpoint/2010/main" val="289319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D41DCF-0721-DA90-3990-18775086E55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0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pt-BR" sz="18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112094-D9CF-8AE8-FCB9-B77F311420A9}"/>
              </a:ext>
            </a:extLst>
          </p:cNvPr>
          <p:cNvSpPr txBox="1"/>
          <p:nvPr/>
        </p:nvSpPr>
        <p:spPr>
          <a:xfrm>
            <a:off x="192881" y="4953000"/>
            <a:ext cx="647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Condicionais: </a:t>
            </a:r>
          </a:p>
          <a:p>
            <a:pPr algn="ctr"/>
            <a:r>
              <a:rPr lang="pt-BR" sz="4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Tomando Decisões</a:t>
            </a:r>
            <a:endParaRPr lang="pt-BR" sz="40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1E7721-E919-B3DF-C09F-BE51D3DF5842}"/>
              </a:ext>
            </a:extLst>
          </p:cNvPr>
          <p:cNvSpPr txBox="1"/>
          <p:nvPr/>
        </p:nvSpPr>
        <p:spPr>
          <a:xfrm>
            <a:off x="1514474" y="484823"/>
            <a:ext cx="38290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314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3F87-2892-C780-B5D0-0A31BA0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10023"/>
            <a:ext cx="5915025" cy="104422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0D0D0D"/>
                </a:solidFill>
                <a:highlight>
                  <a:srgbClr val="FFFFFF"/>
                </a:highlight>
                <a:latin typeface="Impact" panose="020B0806030902050204" pitchFamily="34" charset="0"/>
              </a:rPr>
              <a:t>CONDICIONAIS:</a:t>
            </a:r>
            <a:endParaRPr lang="pt-BR" sz="4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1F908-4D4C-882A-3CB0-C83E0D63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806717"/>
            <a:ext cx="5800725" cy="30779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Condicionais permitem que o programa tome decisões com base em certas condições. Usamos "</a:t>
            </a:r>
            <a:r>
              <a:rPr lang="pt-BR" sz="2400" dirty="0" err="1"/>
              <a:t>if</a:t>
            </a:r>
            <a:r>
              <a:rPr lang="pt-BR" sz="2400" dirty="0"/>
              <a:t>", "</a:t>
            </a:r>
            <a:r>
              <a:rPr lang="pt-BR" sz="2400" dirty="0" err="1"/>
              <a:t>else</a:t>
            </a:r>
            <a:r>
              <a:rPr lang="pt-BR" sz="2400" dirty="0"/>
              <a:t>" e “</a:t>
            </a:r>
            <a:r>
              <a:rPr lang="pt-BR" sz="2400" dirty="0" err="1"/>
              <a:t>else</a:t>
            </a: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" para criar essas estruturas.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Suponha que você esteja desenvolvendo um sistema de login. Você pode usar condicionais para verificar se o usuário inseriu a senha correta: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D6489C-BC97-5D99-D27B-77D06EB57E2D}"/>
              </a:ext>
            </a:extLst>
          </p:cNvPr>
          <p:cNvSpPr txBox="1"/>
          <p:nvPr/>
        </p:nvSpPr>
        <p:spPr>
          <a:xfrm>
            <a:off x="471487" y="1568783"/>
            <a:ext cx="4486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Tomando Decisões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48D873-14A0-0890-7C2F-8F8E83F51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16069" r="12709" b="26866"/>
          <a:stretch/>
        </p:blipFill>
        <p:spPr>
          <a:xfrm>
            <a:off x="850105" y="6184281"/>
            <a:ext cx="5157789" cy="3187860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3AB02FD-D786-DCBA-C318-DDC1886A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</p:spTree>
    <p:extLst>
      <p:ext uri="{BB962C8B-B14F-4D97-AF65-F5344CB8AC3E}">
        <p14:creationId xmlns:p14="http://schemas.microsoft.com/office/powerpoint/2010/main" val="14765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D41DCF-0721-DA90-3990-18775086E55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0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pt-BR" sz="18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112094-D9CF-8AE8-FCB9-B77F311420A9}"/>
              </a:ext>
            </a:extLst>
          </p:cNvPr>
          <p:cNvSpPr txBox="1"/>
          <p:nvPr/>
        </p:nvSpPr>
        <p:spPr>
          <a:xfrm>
            <a:off x="192881" y="4953000"/>
            <a:ext cx="647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Loops: </a:t>
            </a:r>
          </a:p>
          <a:p>
            <a:pPr algn="ctr"/>
            <a:r>
              <a:rPr lang="pt-BR" sz="4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Repetindo Tarefas</a:t>
            </a:r>
            <a:endParaRPr lang="pt-BR" sz="4000" dirty="0">
              <a:solidFill>
                <a:schemeClr val="bg1"/>
              </a:solidFill>
              <a:latin typeface="Sitka Subheading Semibold" pitchFamily="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1E7721-E919-B3DF-C09F-BE51D3DF5842}"/>
              </a:ext>
            </a:extLst>
          </p:cNvPr>
          <p:cNvSpPr txBox="1"/>
          <p:nvPr/>
        </p:nvSpPr>
        <p:spPr>
          <a:xfrm>
            <a:off x="1210865" y="484822"/>
            <a:ext cx="38290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latin typeface="Sitka Subheading Semibold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220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93F87-2892-C780-B5D0-0A31BA0A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10023"/>
            <a:ext cx="5915025" cy="104422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0D0D0D"/>
                </a:solidFill>
                <a:highlight>
                  <a:srgbClr val="FFFFFF"/>
                </a:highlight>
                <a:latin typeface="Impact" panose="020B0806030902050204" pitchFamily="34" charset="0"/>
              </a:rPr>
              <a:t>LOOPS:</a:t>
            </a:r>
            <a:endParaRPr lang="pt-BR" sz="4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1F908-4D4C-882A-3CB0-C83E0D63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806717"/>
            <a:ext cx="5800725" cy="307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Loops permitem repetir uma série de instruções várias vezes, economizando tempo e esforço na escrita de código repetitivo.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criar um loop que imprime os números de 1 a 5: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D6489C-BC97-5D99-D27B-77D06EB57E2D}"/>
              </a:ext>
            </a:extLst>
          </p:cNvPr>
          <p:cNvSpPr txBox="1"/>
          <p:nvPr/>
        </p:nvSpPr>
        <p:spPr>
          <a:xfrm>
            <a:off x="471487" y="1568783"/>
            <a:ext cx="4486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Repetindo tarefas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0FDD66-7E19-8608-023E-DB9691D3F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3" t="22982" r="15417" b="23736"/>
          <a:stretch/>
        </p:blipFill>
        <p:spPr>
          <a:xfrm>
            <a:off x="1028700" y="5758458"/>
            <a:ext cx="4800600" cy="2357437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EFA962D-03DD-63B6-1F5D-32582CA1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MENTES LÓGICAS</a:t>
            </a:r>
          </a:p>
        </p:txBody>
      </p:sp>
    </p:spTree>
    <p:extLst>
      <p:ext uri="{BB962C8B-B14F-4D97-AF65-F5344CB8AC3E}">
        <p14:creationId xmlns:p14="http://schemas.microsoft.com/office/powerpoint/2010/main" val="2696423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5586</TotalTime>
  <Words>546</Words>
  <Application>Microsoft Office PowerPoint</Application>
  <PresentationFormat>Papel A4 (210 x 297 mm)</PresentationFormat>
  <Paragraphs>86</Paragraphs>
  <Slides>17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Impact</vt:lpstr>
      <vt:lpstr>Sitka Subheading Semibold</vt:lpstr>
      <vt:lpstr>Tema do Office 2013 - 2022</vt:lpstr>
      <vt:lpstr>Apresentação do PowerPoint</vt:lpstr>
      <vt:lpstr>Apresentação do PowerPoint</vt:lpstr>
      <vt:lpstr>INTRODUÇÃO À LÓGICA DE PROGRAMAÇÃO</vt:lpstr>
      <vt:lpstr>Apresentação do PowerPoint</vt:lpstr>
      <vt:lpstr>VARIÁVEIS:</vt:lpstr>
      <vt:lpstr>Apresentação do PowerPoint</vt:lpstr>
      <vt:lpstr>CONDICIONAIS:</vt:lpstr>
      <vt:lpstr>Apresentação do PowerPoint</vt:lpstr>
      <vt:lpstr>LOOPS:</vt:lpstr>
      <vt:lpstr>Apresentação do PowerPoint</vt:lpstr>
      <vt:lpstr>FUNÇÕES</vt:lpstr>
      <vt:lpstr>Apresentação do PowerPoint</vt:lpstr>
      <vt:lpstr>ARRAYS</vt:lpstr>
      <vt:lpstr>Apresentação do PowerPoint</vt:lpstr>
      <vt:lpstr>APLICAÇÃO PRÁTICA:</vt:lpstr>
      <vt:lpstr>APLICAÇÃO PRÁTICA:</vt:lpstr>
      <vt:lpstr>OBRIGADA POR LER ATÉ AQUI!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GUEDES GUIMARAES PISANI DOS SANTOS</dc:creator>
  <cp:lastModifiedBy>THAIS GUEDES GUIMARAES PISANI DOS SANTOS</cp:lastModifiedBy>
  <cp:revision>3</cp:revision>
  <dcterms:created xsi:type="dcterms:W3CDTF">2024-05-17T16:33:26Z</dcterms:created>
  <dcterms:modified xsi:type="dcterms:W3CDTF">2024-05-21T14:21:55Z</dcterms:modified>
</cp:coreProperties>
</file>