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19"/>
  </p:notesMasterIdLst>
  <p:handoutMasterIdLst>
    <p:handoutMasterId r:id="rId20"/>
  </p:handoutMasterIdLst>
  <p:sldIdLst>
    <p:sldId id="256" r:id="rId5"/>
    <p:sldId id="286" r:id="rId6"/>
    <p:sldId id="287" r:id="rId7"/>
    <p:sldId id="298" r:id="rId8"/>
    <p:sldId id="313" r:id="rId9"/>
    <p:sldId id="325" r:id="rId10"/>
    <p:sldId id="326" r:id="rId11"/>
    <p:sldId id="328" r:id="rId12"/>
    <p:sldId id="335" r:id="rId13"/>
    <p:sldId id="331" r:id="rId14"/>
    <p:sldId id="269" r:id="rId15"/>
    <p:sldId id="284" r:id="rId16"/>
    <p:sldId id="285" r:id="rId17"/>
    <p:sldId id="28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32" userDrawn="1">
          <p15:clr>
            <a:srgbClr val="A4A3A4"/>
          </p15:clr>
        </p15:guide>
        <p15:guide id="2" pos="3876" userDrawn="1">
          <p15:clr>
            <a:srgbClr val="A4A3A4"/>
          </p15:clr>
        </p15:guide>
        <p15:guide id="3" pos="132" userDrawn="1">
          <p15:clr>
            <a:srgbClr val="A4A3A4"/>
          </p15:clr>
        </p15:guide>
        <p15:guide id="4" pos="7548" userDrawn="1">
          <p15:clr>
            <a:srgbClr val="A4A3A4"/>
          </p15:clr>
        </p15:guide>
        <p15:guide id="5" orient="horz" pos="720" userDrawn="1">
          <p15:clr>
            <a:srgbClr val="A4A3A4"/>
          </p15:clr>
        </p15:guide>
        <p15:guide id="7" orient="horz" pos="2448" userDrawn="1">
          <p15:clr>
            <a:srgbClr val="A4A3A4"/>
          </p15:clr>
        </p15:guide>
        <p15:guide id="8" pos="3984">
          <p15:clr>
            <a:srgbClr val="A4A3A4"/>
          </p15:clr>
        </p15:guide>
        <p15:guide id="9" pos="7440">
          <p15:clr>
            <a:srgbClr val="A4A3A4"/>
          </p15:clr>
        </p15:guide>
        <p15:guide id="10" pos="240">
          <p15:clr>
            <a:srgbClr val="A4A3A4"/>
          </p15:clr>
        </p15:guide>
        <p15:guide id="11" pos="3696">
          <p15:clr>
            <a:srgbClr val="A4A3A4"/>
          </p15:clr>
        </p15:guide>
        <p15:guide id="12" orient="horz" pos="4212" userDrawn="1">
          <p15:clr>
            <a:srgbClr val="A4A3A4"/>
          </p15:clr>
        </p15:guide>
        <p15:guide id="13" orient="horz" pos="4032" userDrawn="1">
          <p15:clr>
            <a:srgbClr val="A4A3A4"/>
          </p15:clr>
        </p15:guide>
        <p15:guide id="14" orient="horz" pos="1944" userDrawn="1">
          <p15:clr>
            <a:srgbClr val="A4A3A4"/>
          </p15:clr>
        </p15:guide>
        <p15:guide id="15" orient="horz" pos="187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F3EA"/>
    <a:srgbClr val="474747"/>
    <a:srgbClr val="E4EED2"/>
    <a:srgbClr val="E5EBDD"/>
    <a:srgbClr val="70AD47"/>
    <a:srgbClr val="FFD966"/>
    <a:srgbClr val="FF0000"/>
    <a:srgbClr val="008445"/>
    <a:srgbClr val="207D62"/>
    <a:srgbClr val="E2F0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91" autoAdjust="0"/>
    <p:restoredTop sz="94343" autoAdjust="0"/>
  </p:normalViewPr>
  <p:slideViewPr>
    <p:cSldViewPr showGuides="1">
      <p:cViewPr varScale="1">
        <p:scale>
          <a:sx n="82" d="100"/>
          <a:sy n="82" d="100"/>
        </p:scale>
        <p:origin x="972" y="90"/>
      </p:cViewPr>
      <p:guideLst>
        <p:guide orient="horz" pos="2232"/>
        <p:guide pos="3876"/>
        <p:guide pos="132"/>
        <p:guide pos="7548"/>
        <p:guide orient="horz" pos="720"/>
        <p:guide orient="horz" pos="2448"/>
        <p:guide pos="3984"/>
        <p:guide pos="7440"/>
        <p:guide pos="240"/>
        <p:guide pos="3696"/>
        <p:guide orient="horz" pos="4212"/>
        <p:guide orient="horz" pos="4032"/>
        <p:guide orient="horz" pos="1944"/>
        <p:guide orient="horz" pos="187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53" d="100"/>
          <a:sy n="53" d="100"/>
        </p:scale>
        <p:origin x="-2868" y="-90"/>
      </p:cViewPr>
      <p:guideLst>
        <p:guide orient="horz" pos="2880"/>
        <p:guide pos="2160"/>
      </p:guideLst>
    </p:cSldViewPr>
  </p:notesViewPr>
  <p:gridSpacing cx="57150" cy="5715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F:\Build%20Model\Model%202023\4.%20Collection%20B03%20Unsecured%20Credit%20card\202309_B03_Collection_Unsecured_CreditCard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F:\Build%20Model\Model%202023\4.%20Collection%20B03%20Unsecured%20Credit%20card\202309_B03_Collection_Unsecured_CreditCard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F:\Build%20Model\Model%202023\4.%20Collection%20B03%20Unsecured%20Credit%20card\202309_B03_Collection_Unsecured_CreditCard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F:\Build%20Model\Model%202023\4.%20Collection%20B03%20Unsecured%20Credit%20card\202309_B03_Collection_Unsecured_CreditCard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microsoft.com/office/2011/relationships/chartColorStyle" Target="colors13.xml"/><Relationship Id="rId1" Type="http://schemas.microsoft.com/office/2011/relationships/chartStyle" Target="style13.xml"/><Relationship Id="rId4" Type="http://schemas.openxmlformats.org/officeDocument/2006/relationships/oleObject" Target="file:///C:\Users\thaitq15\Downloads\Slide%20Secured.xlsx" TargetMode="Externa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F:\Build%20Model\Model%202023\4.%20Collection%20B03%20Unsecured%20Credit%20card\202308_B03_Collection_Unsecured_CreditCard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SASWORKSPACE\MONITORING_202307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SASWORKSPACE\MONITORING_202307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D:\SASWORKSPACE\MONITORING_202307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D:\SASWORKSPACE\MONITORING_202307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D:\SASWORKSPACE\MONITORING_202307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F:\Build%20Model\Model%202023\4.%20Collection%20B03%20Unsecured%20Credit%20card\202309_B03_Collection_Unsecured_CreditCard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b="1">
                <a:solidFill>
                  <a:schemeClr val="tx1"/>
                </a:solidFill>
              </a:rPr>
              <a:t>Score distribution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Sheet4!$I$8</c:f>
              <c:strCache>
                <c:ptCount val="1"/>
                <c:pt idx="0">
                  <c:v>%Good/Total good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Sheet4!$A$9:$A$21</c:f>
              <c:strCache>
                <c:ptCount val="13"/>
                <c:pt idx="0">
                  <c:v>B01</c:v>
                </c:pt>
                <c:pt idx="1">
                  <c:v>B02</c:v>
                </c:pt>
                <c:pt idx="2">
                  <c:v>B03</c:v>
                </c:pt>
                <c:pt idx="3">
                  <c:v>B04</c:v>
                </c:pt>
                <c:pt idx="4">
                  <c:v>B05</c:v>
                </c:pt>
                <c:pt idx="5">
                  <c:v>B06</c:v>
                </c:pt>
                <c:pt idx="6">
                  <c:v>B07</c:v>
                </c:pt>
                <c:pt idx="7">
                  <c:v>B08</c:v>
                </c:pt>
                <c:pt idx="8">
                  <c:v>B09</c:v>
                </c:pt>
                <c:pt idx="9">
                  <c:v>B10</c:v>
                </c:pt>
                <c:pt idx="10">
                  <c:v>B11</c:v>
                </c:pt>
                <c:pt idx="11">
                  <c:v>B12</c:v>
                </c:pt>
                <c:pt idx="12">
                  <c:v>B13</c:v>
                </c:pt>
              </c:strCache>
            </c:strRef>
          </c:cat>
          <c:val>
            <c:numRef>
              <c:f>Sheet4!$I$9:$I$21</c:f>
              <c:numCache>
                <c:formatCode>0.0%</c:formatCode>
                <c:ptCount val="13"/>
                <c:pt idx="0">
                  <c:v>5.208333333333333E-3</c:v>
                </c:pt>
                <c:pt idx="1">
                  <c:v>6.6964285714285711E-3</c:v>
                </c:pt>
                <c:pt idx="2">
                  <c:v>1.9345238095238096E-2</c:v>
                </c:pt>
                <c:pt idx="3">
                  <c:v>2.8273809523809524E-2</c:v>
                </c:pt>
                <c:pt idx="4">
                  <c:v>2.976190476190476E-2</c:v>
                </c:pt>
                <c:pt idx="5">
                  <c:v>6.9940476190476192E-2</c:v>
                </c:pt>
                <c:pt idx="6">
                  <c:v>6.0267857142857144E-2</c:v>
                </c:pt>
                <c:pt idx="7">
                  <c:v>3.8690476190476192E-2</c:v>
                </c:pt>
                <c:pt idx="8">
                  <c:v>5.9523809523809521E-2</c:v>
                </c:pt>
                <c:pt idx="9">
                  <c:v>0.15625</c:v>
                </c:pt>
                <c:pt idx="10">
                  <c:v>0.11979166666666667</c:v>
                </c:pt>
                <c:pt idx="11">
                  <c:v>0.171875</c:v>
                </c:pt>
                <c:pt idx="12">
                  <c:v>0.234375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97C-416B-B06D-20E37CF375AC}"/>
            </c:ext>
          </c:extLst>
        </c:ser>
        <c:ser>
          <c:idx val="1"/>
          <c:order val="1"/>
          <c:tx>
            <c:strRef>
              <c:f>Sheet4!$J$8</c:f>
              <c:strCache>
                <c:ptCount val="1"/>
                <c:pt idx="0">
                  <c:v>%Bad/Total bad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Sheet4!$A$9:$A$21</c:f>
              <c:strCache>
                <c:ptCount val="13"/>
                <c:pt idx="0">
                  <c:v>B01</c:v>
                </c:pt>
                <c:pt idx="1">
                  <c:v>B02</c:v>
                </c:pt>
                <c:pt idx="2">
                  <c:v>B03</c:v>
                </c:pt>
                <c:pt idx="3">
                  <c:v>B04</c:v>
                </c:pt>
                <c:pt idx="4">
                  <c:v>B05</c:v>
                </c:pt>
                <c:pt idx="5">
                  <c:v>B06</c:v>
                </c:pt>
                <c:pt idx="6">
                  <c:v>B07</c:v>
                </c:pt>
                <c:pt idx="7">
                  <c:v>B08</c:v>
                </c:pt>
                <c:pt idx="8">
                  <c:v>B09</c:v>
                </c:pt>
                <c:pt idx="9">
                  <c:v>B10</c:v>
                </c:pt>
                <c:pt idx="10">
                  <c:v>B11</c:v>
                </c:pt>
                <c:pt idx="11">
                  <c:v>B12</c:v>
                </c:pt>
                <c:pt idx="12">
                  <c:v>B13</c:v>
                </c:pt>
              </c:strCache>
            </c:strRef>
          </c:cat>
          <c:val>
            <c:numRef>
              <c:f>Sheet4!$J$9:$J$21</c:f>
              <c:numCache>
                <c:formatCode>0.0%</c:formatCode>
                <c:ptCount val="13"/>
                <c:pt idx="0">
                  <c:v>6.2707713835927936E-2</c:v>
                </c:pt>
                <c:pt idx="1">
                  <c:v>4.9588945251005774E-2</c:v>
                </c:pt>
                <c:pt idx="2">
                  <c:v>0.10967290536994928</c:v>
                </c:pt>
                <c:pt idx="3">
                  <c:v>0.11553262200454784</c:v>
                </c:pt>
                <c:pt idx="4">
                  <c:v>0.10958544691271646</c:v>
                </c:pt>
                <c:pt idx="5">
                  <c:v>0.15375196781528774</c:v>
                </c:pt>
                <c:pt idx="6">
                  <c:v>0.10022739198880531</c:v>
                </c:pt>
                <c:pt idx="7">
                  <c:v>5.1862865139058946E-2</c:v>
                </c:pt>
                <c:pt idx="8">
                  <c:v>5.0376071366101102E-2</c:v>
                </c:pt>
                <c:pt idx="9">
                  <c:v>9.1131712436592613E-2</c:v>
                </c:pt>
                <c:pt idx="10">
                  <c:v>4.2154976386216549E-2</c:v>
                </c:pt>
                <c:pt idx="11">
                  <c:v>3.5945425922686722E-2</c:v>
                </c:pt>
                <c:pt idx="12">
                  <c:v>2.7461955571103727E-2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97C-416B-B06D-20E37CF375A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71251752"/>
        <c:axId val="571258968"/>
      </c:barChart>
      <c:catAx>
        <c:axId val="5712517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bg1">
                <a:lumMod val="6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1258968"/>
        <c:crosses val="autoZero"/>
        <c:auto val="1"/>
        <c:lblAlgn val="ctr"/>
        <c:lblOffset val="100"/>
        <c:noMultiLvlLbl val="0"/>
      </c:catAx>
      <c:valAx>
        <c:axId val="571258968"/>
        <c:scaling>
          <c:orientation val="minMax"/>
          <c:max val="0.30000000000000004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6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1251752"/>
        <c:crosses val="autoZero"/>
        <c:crossBetween val="between"/>
        <c:majorUnit val="0.1"/>
      </c:valAx>
      <c:spPr>
        <a:noFill/>
        <a:ln>
          <a:solidFill>
            <a:schemeClr val="bg1">
              <a:lumMod val="65000"/>
            </a:schemeClr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1" i="0" u="none" strike="noStrike" kern="1200" spc="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 sz="12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CC_INCREASE_BAL_C1</a:t>
            </a:r>
            <a:endParaRPr lang="en-US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spc="0" baseline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title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'[4]Char Distribution Dynamics'!$K$107</c:f>
              <c:strCache>
                <c:ptCount val="1"/>
                <c:pt idx="0">
                  <c:v>01. No CC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'[4]Char Distribution Dynamics'!$L$106:$O$106</c:f>
              <c:strCache>
                <c:ptCount val="4"/>
                <c:pt idx="0">
                  <c:v>202304</c:v>
                </c:pt>
                <c:pt idx="1">
                  <c:v>202305</c:v>
                </c:pt>
                <c:pt idx="2">
                  <c:v>202306</c:v>
                </c:pt>
                <c:pt idx="3">
                  <c:v>202307</c:v>
                </c:pt>
              </c:strCache>
            </c:strRef>
          </c:cat>
          <c:val>
            <c:numRef>
              <c:f>'[4]Char Distribution Dynamics'!$L$107:$O$107</c:f>
              <c:numCache>
                <c:formatCode>General</c:formatCode>
                <c:ptCount val="4"/>
                <c:pt idx="0">
                  <c:v>17.905775551729501</c:v>
                </c:pt>
                <c:pt idx="1">
                  <c:v>19.686491470723801</c:v>
                </c:pt>
                <c:pt idx="2">
                  <c:v>20.839813374805601</c:v>
                </c:pt>
                <c:pt idx="3">
                  <c:v>22.799794132784399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76C-4F5C-9D84-EE5F6E0A2774}"/>
            </c:ext>
          </c:extLst>
        </c:ser>
        <c:ser>
          <c:idx val="1"/>
          <c:order val="1"/>
          <c:tx>
            <c:strRef>
              <c:f>'[4]Char Distribution Dynamics'!$K$108</c:f>
              <c:strCache>
                <c:ptCount val="1"/>
                <c:pt idx="0">
                  <c:v>02. (Low; 0)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'[4]Char Distribution Dynamics'!$L$106:$O$106</c:f>
              <c:strCache>
                <c:ptCount val="4"/>
                <c:pt idx="0">
                  <c:v>202304</c:v>
                </c:pt>
                <c:pt idx="1">
                  <c:v>202305</c:v>
                </c:pt>
                <c:pt idx="2">
                  <c:v>202306</c:v>
                </c:pt>
                <c:pt idx="3">
                  <c:v>202307</c:v>
                </c:pt>
              </c:strCache>
            </c:strRef>
          </c:cat>
          <c:val>
            <c:numRef>
              <c:f>'[4]Char Distribution Dynamics'!$L$108:$O$108</c:f>
              <c:numCache>
                <c:formatCode>General</c:formatCode>
                <c:ptCount val="4"/>
                <c:pt idx="0">
                  <c:v>8.6868054468618006</c:v>
                </c:pt>
                <c:pt idx="1">
                  <c:v>6.5006915629322304</c:v>
                </c:pt>
                <c:pt idx="2">
                  <c:v>6.1077336349498097</c:v>
                </c:pt>
                <c:pt idx="3">
                  <c:v>5.6098816263510001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76C-4F5C-9D84-EE5F6E0A2774}"/>
            </c:ext>
          </c:extLst>
        </c:ser>
        <c:ser>
          <c:idx val="2"/>
          <c:order val="2"/>
          <c:tx>
            <c:strRef>
              <c:f>'[4]Char Distribution Dynamics'!$K$109</c:f>
              <c:strCache>
                <c:ptCount val="1"/>
                <c:pt idx="0">
                  <c:v>03. [0; 200,000]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'[4]Char Distribution Dynamics'!$L$106:$O$106</c:f>
              <c:strCache>
                <c:ptCount val="4"/>
                <c:pt idx="0">
                  <c:v>202304</c:v>
                </c:pt>
                <c:pt idx="1">
                  <c:v>202305</c:v>
                </c:pt>
                <c:pt idx="2">
                  <c:v>202306</c:v>
                </c:pt>
                <c:pt idx="3">
                  <c:v>202307</c:v>
                </c:pt>
              </c:strCache>
            </c:strRef>
          </c:cat>
          <c:val>
            <c:numRef>
              <c:f>'[4]Char Distribution Dynamics'!$L$109:$O$109</c:f>
              <c:numCache>
                <c:formatCode>General</c:formatCode>
                <c:ptCount val="4"/>
                <c:pt idx="0">
                  <c:v>6.0651119110972003</c:v>
                </c:pt>
                <c:pt idx="1">
                  <c:v>5.1636698939603498</c:v>
                </c:pt>
                <c:pt idx="2">
                  <c:v>4.9059804891842198</c:v>
                </c:pt>
                <c:pt idx="3">
                  <c:v>5.3525476067936202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76C-4F5C-9D84-EE5F6E0A2774}"/>
            </c:ext>
          </c:extLst>
        </c:ser>
        <c:ser>
          <c:idx val="3"/>
          <c:order val="3"/>
          <c:tx>
            <c:strRef>
              <c:f>'[4]Char Distribution Dynamics'!$K$110</c:f>
              <c:strCache>
                <c:ptCount val="1"/>
                <c:pt idx="0">
                  <c:v>04. (200,000; 500,000]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'[4]Char Distribution Dynamics'!$L$106:$O$106</c:f>
              <c:strCache>
                <c:ptCount val="4"/>
                <c:pt idx="0">
                  <c:v>202304</c:v>
                </c:pt>
                <c:pt idx="1">
                  <c:v>202305</c:v>
                </c:pt>
                <c:pt idx="2">
                  <c:v>202306</c:v>
                </c:pt>
                <c:pt idx="3">
                  <c:v>202307</c:v>
                </c:pt>
              </c:strCache>
            </c:strRef>
          </c:cat>
          <c:val>
            <c:numRef>
              <c:f>'[4]Char Distribution Dynamics'!$L$110:$O$110</c:f>
              <c:numCache>
                <c:formatCode>General</c:formatCode>
                <c:ptCount val="4"/>
                <c:pt idx="0">
                  <c:v>7.1059633745500097</c:v>
                </c:pt>
                <c:pt idx="1">
                  <c:v>7.1922544951590597</c:v>
                </c:pt>
                <c:pt idx="2">
                  <c:v>6.98430651774353</c:v>
                </c:pt>
                <c:pt idx="3">
                  <c:v>6.4590838908903798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76C-4F5C-9D84-EE5F6E0A2774}"/>
            </c:ext>
          </c:extLst>
        </c:ser>
        <c:ser>
          <c:idx val="4"/>
          <c:order val="4"/>
          <c:tx>
            <c:strRef>
              <c:f>'[4]Char Distribution Dynamics'!$K$111</c:f>
              <c:strCache>
                <c:ptCount val="1"/>
                <c:pt idx="0">
                  <c:v>05. (500,000; 2,500,000]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'[4]Char Distribution Dynamics'!$L$106:$O$106</c:f>
              <c:strCache>
                <c:ptCount val="4"/>
                <c:pt idx="0">
                  <c:v>202304</c:v>
                </c:pt>
                <c:pt idx="1">
                  <c:v>202305</c:v>
                </c:pt>
                <c:pt idx="2">
                  <c:v>202306</c:v>
                </c:pt>
                <c:pt idx="3">
                  <c:v>202307</c:v>
                </c:pt>
              </c:strCache>
            </c:strRef>
          </c:cat>
          <c:val>
            <c:numRef>
              <c:f>'[4]Char Distribution Dynamics'!$L$111:$O$111</c:f>
              <c:numCache>
                <c:formatCode>General</c:formatCode>
                <c:ptCount val="4"/>
                <c:pt idx="0">
                  <c:v>48.544373141336699</c:v>
                </c:pt>
                <c:pt idx="1">
                  <c:v>49.070232057783898</c:v>
                </c:pt>
                <c:pt idx="2">
                  <c:v>48.437720910504801</c:v>
                </c:pt>
                <c:pt idx="3">
                  <c:v>47.761194029850799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76C-4F5C-9D84-EE5F6E0A2774}"/>
            </c:ext>
          </c:extLst>
        </c:ser>
        <c:ser>
          <c:idx val="5"/>
          <c:order val="5"/>
          <c:tx>
            <c:strRef>
              <c:f>'[4]Char Distribution Dynamics'!$K$112</c:f>
              <c:strCache>
                <c:ptCount val="1"/>
                <c:pt idx="0">
                  <c:v>06. (2,500,000; High)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'[4]Char Distribution Dynamics'!$L$106:$O$106</c:f>
              <c:strCache>
                <c:ptCount val="4"/>
                <c:pt idx="0">
                  <c:v>202304</c:v>
                </c:pt>
                <c:pt idx="1">
                  <c:v>202305</c:v>
                </c:pt>
                <c:pt idx="2">
                  <c:v>202306</c:v>
                </c:pt>
                <c:pt idx="3">
                  <c:v>202307</c:v>
                </c:pt>
              </c:strCache>
            </c:strRef>
          </c:cat>
          <c:val>
            <c:numRef>
              <c:f>'[4]Char Distribution Dynamics'!$L$112:$O$112</c:f>
              <c:numCache>
                <c:formatCode>General</c:formatCode>
                <c:ptCount val="4"/>
                <c:pt idx="0">
                  <c:v>11.691970574424801</c:v>
                </c:pt>
                <c:pt idx="1">
                  <c:v>12.3866605194406</c:v>
                </c:pt>
                <c:pt idx="2">
                  <c:v>12.724445072812101</c:v>
                </c:pt>
                <c:pt idx="3">
                  <c:v>12.0174987133299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76C-4F5C-9D84-EE5F6E0A277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100"/>
        <c:axId val="401978192"/>
        <c:axId val="401979176"/>
      </c:barChart>
      <c:catAx>
        <c:axId val="4019781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27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401979176"/>
        <c:crosses val="autoZero"/>
        <c:auto val="1"/>
        <c:lblAlgn val="ctr"/>
        <c:lblOffset val="100"/>
        <c:noMultiLvlLbl val="0"/>
      </c:catAx>
      <c:valAx>
        <c:axId val="4019791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401978192"/>
        <c:crosses val="autoZero"/>
        <c:crossBetween val="between"/>
      </c:valAx>
      <c:spPr>
        <a:noFill/>
        <a:ln>
          <a:noFill/>
        </a:ln>
        <a:effectLst/>
      </c:spPr>
    </c:plotArea>
    <c:plotVisOnly val="0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 sz="12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REDUCE_RATE_EAD_C2</a:t>
            </a:r>
            <a:endParaRPr lang="en-US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title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'[4]Char Distribution Dynamics'!$K$206</c:f>
              <c:strCache>
                <c:ptCount val="1"/>
                <c:pt idx="0">
                  <c:v>1. New OD/Increase Bal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'[4]Char Distribution Dynamics'!$L$205:$O$205</c:f>
              <c:strCache>
                <c:ptCount val="4"/>
                <c:pt idx="0">
                  <c:v>202304</c:v>
                </c:pt>
                <c:pt idx="1">
                  <c:v>202305</c:v>
                </c:pt>
                <c:pt idx="2">
                  <c:v>202306</c:v>
                </c:pt>
                <c:pt idx="3">
                  <c:v>202307</c:v>
                </c:pt>
              </c:strCache>
            </c:strRef>
          </c:cat>
          <c:val>
            <c:numRef>
              <c:f>'[4]Char Distribution Dynamics'!$L$206:$O$206</c:f>
              <c:numCache>
                <c:formatCode>General</c:formatCode>
                <c:ptCount val="4"/>
                <c:pt idx="0">
                  <c:v>38.049773047425298</c:v>
                </c:pt>
                <c:pt idx="1">
                  <c:v>38.619947748578497</c:v>
                </c:pt>
                <c:pt idx="2">
                  <c:v>41.580658843489303</c:v>
                </c:pt>
                <c:pt idx="3">
                  <c:v>41.791044776119399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070-4D01-8775-59A860991E35}"/>
            </c:ext>
          </c:extLst>
        </c:ser>
        <c:ser>
          <c:idx val="1"/>
          <c:order val="1"/>
          <c:tx>
            <c:strRef>
              <c:f>'[4]Char Distribution Dynamics'!$K$207</c:f>
              <c:strCache>
                <c:ptCount val="1"/>
                <c:pt idx="0">
                  <c:v>2. No loan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'[4]Char Distribution Dynamics'!$L$205:$O$205</c:f>
              <c:strCache>
                <c:ptCount val="4"/>
                <c:pt idx="0">
                  <c:v>202304</c:v>
                </c:pt>
                <c:pt idx="1">
                  <c:v>202305</c:v>
                </c:pt>
                <c:pt idx="2">
                  <c:v>202306</c:v>
                </c:pt>
                <c:pt idx="3">
                  <c:v>202307</c:v>
                </c:pt>
              </c:strCache>
            </c:strRef>
          </c:cat>
          <c:val>
            <c:numRef>
              <c:f>'[4]Char Distribution Dynamics'!$L$207:$O$207</c:f>
              <c:numCache>
                <c:formatCode>General</c:formatCode>
                <c:ptCount val="4"/>
                <c:pt idx="0">
                  <c:v>52.621693535764599</c:v>
                </c:pt>
                <c:pt idx="1">
                  <c:v>52.128477024742601</c:v>
                </c:pt>
                <c:pt idx="2">
                  <c:v>50.0918987699703</c:v>
                </c:pt>
                <c:pt idx="3">
                  <c:v>49.395265054040202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070-4D01-8775-59A860991E35}"/>
            </c:ext>
          </c:extLst>
        </c:ser>
        <c:ser>
          <c:idx val="2"/>
          <c:order val="2"/>
          <c:tx>
            <c:strRef>
              <c:f>'[4]Char Distribution Dynamics'!$K$208</c:f>
              <c:strCache>
                <c:ptCount val="1"/>
                <c:pt idx="0">
                  <c:v>3. (-0.50; 3.5]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'[4]Char Distribution Dynamics'!$L$205:$O$205</c:f>
              <c:strCache>
                <c:ptCount val="4"/>
                <c:pt idx="0">
                  <c:v>202304</c:v>
                </c:pt>
                <c:pt idx="1">
                  <c:v>202305</c:v>
                </c:pt>
                <c:pt idx="2">
                  <c:v>202306</c:v>
                </c:pt>
                <c:pt idx="3">
                  <c:v>202307</c:v>
                </c:pt>
              </c:strCache>
            </c:strRef>
          </c:cat>
          <c:val>
            <c:numRef>
              <c:f>'[4]Char Distribution Dynamics'!$L$208:$O$208</c:f>
              <c:numCache>
                <c:formatCode>General</c:formatCode>
                <c:ptCount val="4"/>
                <c:pt idx="0">
                  <c:v>4.3042729691657602</c:v>
                </c:pt>
                <c:pt idx="1">
                  <c:v>3.7651759643460898</c:v>
                </c:pt>
                <c:pt idx="2">
                  <c:v>3.84561006644988</c:v>
                </c:pt>
                <c:pt idx="3">
                  <c:v>4.1173443129181697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070-4D01-8775-59A860991E35}"/>
            </c:ext>
          </c:extLst>
        </c:ser>
        <c:ser>
          <c:idx val="3"/>
          <c:order val="3"/>
          <c:tx>
            <c:strRef>
              <c:f>'[4]Char Distribution Dynamics'!$K$209</c:f>
              <c:strCache>
                <c:ptCount val="1"/>
                <c:pt idx="0">
                  <c:v>4. (3.5; High)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'[4]Char Distribution Dynamics'!$L$205:$O$205</c:f>
              <c:strCache>
                <c:ptCount val="4"/>
                <c:pt idx="0">
                  <c:v>202304</c:v>
                </c:pt>
                <c:pt idx="1">
                  <c:v>202305</c:v>
                </c:pt>
                <c:pt idx="2">
                  <c:v>202306</c:v>
                </c:pt>
                <c:pt idx="3">
                  <c:v>202307</c:v>
                </c:pt>
              </c:strCache>
            </c:strRef>
          </c:cat>
          <c:val>
            <c:numRef>
              <c:f>'[4]Char Distribution Dynamics'!$L$209:$O$209</c:f>
              <c:numCache>
                <c:formatCode>General</c:formatCode>
                <c:ptCount val="4"/>
                <c:pt idx="0">
                  <c:v>5.0242604476443899</c:v>
                </c:pt>
                <c:pt idx="1">
                  <c:v>5.4863992623328697</c:v>
                </c:pt>
                <c:pt idx="2">
                  <c:v>4.4818323200904899</c:v>
                </c:pt>
                <c:pt idx="3">
                  <c:v>4.6963458569222896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070-4D01-8775-59A860991E3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100"/>
        <c:axId val="345052744"/>
        <c:axId val="345047496"/>
      </c:barChart>
      <c:catAx>
        <c:axId val="3450527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27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345047496"/>
        <c:crosses val="autoZero"/>
        <c:auto val="1"/>
        <c:lblAlgn val="ctr"/>
        <c:lblOffset val="100"/>
        <c:noMultiLvlLbl val="0"/>
      </c:catAx>
      <c:valAx>
        <c:axId val="3450474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345052744"/>
        <c:crosses val="autoZero"/>
        <c:crossBetween val="between"/>
      </c:valAx>
      <c:spPr>
        <a:noFill/>
        <a:ln>
          <a:noFill/>
        </a:ln>
        <a:effectLst/>
      </c:spPr>
    </c:plotArea>
    <c:plotVisOnly val="0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b="1">
                <a:solidFill>
                  <a:schemeClr val="tx1"/>
                </a:solidFill>
              </a:rPr>
              <a:t>Score distribution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Sheet5!$C$1</c:f>
              <c:strCache>
                <c:ptCount val="1"/>
                <c:pt idx="0">
                  <c:v>Percent Dev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Sheet5!$F$2:$F$13</c:f>
              <c:strCache>
                <c:ptCount val="12"/>
                <c:pt idx="0">
                  <c:v>B01</c:v>
                </c:pt>
                <c:pt idx="1">
                  <c:v>B02</c:v>
                </c:pt>
                <c:pt idx="2">
                  <c:v>B03</c:v>
                </c:pt>
                <c:pt idx="3">
                  <c:v>B04</c:v>
                </c:pt>
                <c:pt idx="4">
                  <c:v>B05</c:v>
                </c:pt>
                <c:pt idx="5">
                  <c:v>B06</c:v>
                </c:pt>
                <c:pt idx="6">
                  <c:v>B07</c:v>
                </c:pt>
                <c:pt idx="7">
                  <c:v>B08</c:v>
                </c:pt>
                <c:pt idx="8">
                  <c:v>B09</c:v>
                </c:pt>
                <c:pt idx="9">
                  <c:v>B10</c:v>
                </c:pt>
                <c:pt idx="10">
                  <c:v>B11</c:v>
                </c:pt>
                <c:pt idx="11">
                  <c:v>B12</c:v>
                </c:pt>
              </c:strCache>
            </c:strRef>
          </c:cat>
          <c:val>
            <c:numRef>
              <c:f>Sheet5!$C$2:$C$14</c:f>
              <c:numCache>
                <c:formatCode>0.0%</c:formatCode>
                <c:ptCount val="13"/>
                <c:pt idx="0">
                  <c:v>5.6659884175927405E-2</c:v>
                </c:pt>
                <c:pt idx="1">
                  <c:v>4.5077476913444998E-2</c:v>
                </c:pt>
                <c:pt idx="2">
                  <c:v>0.10017217091876701</c:v>
                </c:pt>
                <c:pt idx="3">
                  <c:v>0.106354672092659</c:v>
                </c:pt>
                <c:pt idx="4">
                  <c:v>0.10118954452965999</c:v>
                </c:pt>
                <c:pt idx="5">
                  <c:v>0.14493660979809</c:v>
                </c:pt>
                <c:pt idx="6">
                  <c:v>9.6024416966661488E-2</c:v>
                </c:pt>
                <c:pt idx="7">
                  <c:v>5.0477383002034797E-2</c:v>
                </c:pt>
                <c:pt idx="8">
                  <c:v>5.1338237595867905E-2</c:v>
                </c:pt>
                <c:pt idx="9">
                  <c:v>9.7980904679918601E-2</c:v>
                </c:pt>
                <c:pt idx="10">
                  <c:v>5.0320863984974193E-2</c:v>
                </c:pt>
                <c:pt idx="11">
                  <c:v>5.0242604476443901E-2</c:v>
                </c:pt>
                <c:pt idx="12">
                  <c:v>4.9225230865550203E-2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54D-429D-B435-28795ED481BE}"/>
            </c:ext>
          </c:extLst>
        </c:ser>
        <c:ser>
          <c:idx val="1"/>
          <c:order val="1"/>
          <c:tx>
            <c:strRef>
              <c:f>Sheet5!$D$1</c:f>
              <c:strCache>
                <c:ptCount val="1"/>
                <c:pt idx="0">
                  <c:v>Percent Rec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Sheet5!$F$2:$F$13</c:f>
              <c:strCache>
                <c:ptCount val="12"/>
                <c:pt idx="0">
                  <c:v>B01</c:v>
                </c:pt>
                <c:pt idx="1">
                  <c:v>B02</c:v>
                </c:pt>
                <c:pt idx="2">
                  <c:v>B03</c:v>
                </c:pt>
                <c:pt idx="3">
                  <c:v>B04</c:v>
                </c:pt>
                <c:pt idx="4">
                  <c:v>B05</c:v>
                </c:pt>
                <c:pt idx="5">
                  <c:v>B06</c:v>
                </c:pt>
                <c:pt idx="6">
                  <c:v>B07</c:v>
                </c:pt>
                <c:pt idx="7">
                  <c:v>B08</c:v>
                </c:pt>
                <c:pt idx="8">
                  <c:v>B09</c:v>
                </c:pt>
                <c:pt idx="9">
                  <c:v>B10</c:v>
                </c:pt>
                <c:pt idx="10">
                  <c:v>B11</c:v>
                </c:pt>
                <c:pt idx="11">
                  <c:v>B12</c:v>
                </c:pt>
              </c:strCache>
            </c:strRef>
          </c:cat>
          <c:val>
            <c:numRef>
              <c:f>Sheet5!$D$2:$D$14</c:f>
              <c:numCache>
                <c:formatCode>0.0%</c:formatCode>
                <c:ptCount val="13"/>
                <c:pt idx="0">
                  <c:v>2.38033968090582E-2</c:v>
                </c:pt>
                <c:pt idx="1">
                  <c:v>3.5254760679361799E-2</c:v>
                </c:pt>
                <c:pt idx="2">
                  <c:v>0.133942357179619</c:v>
                </c:pt>
                <c:pt idx="3">
                  <c:v>0.12107565620175001</c:v>
                </c:pt>
                <c:pt idx="4">
                  <c:v>0.11001029336078201</c:v>
                </c:pt>
                <c:pt idx="5">
                  <c:v>0.16919711785898101</c:v>
                </c:pt>
                <c:pt idx="6">
                  <c:v>0.10061760164693799</c:v>
                </c:pt>
                <c:pt idx="7">
                  <c:v>5.4554812146165699E-2</c:v>
                </c:pt>
                <c:pt idx="8">
                  <c:v>4.9922799794132805E-2</c:v>
                </c:pt>
                <c:pt idx="9">
                  <c:v>9.2382913021101395E-2</c:v>
                </c:pt>
                <c:pt idx="10">
                  <c:v>4.2974781266083395E-2</c:v>
                </c:pt>
                <c:pt idx="11">
                  <c:v>3.7313432835820899E-2</c:v>
                </c:pt>
                <c:pt idx="12">
                  <c:v>2.8950077200205898E-2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54D-429D-B435-28795ED481B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71261592"/>
        <c:axId val="571263888"/>
      </c:barChart>
      <c:catAx>
        <c:axId val="5712615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bg1">
                <a:lumMod val="6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1263888"/>
        <c:crosses val="autoZero"/>
        <c:auto val="1"/>
        <c:lblAlgn val="ctr"/>
        <c:lblOffset val="100"/>
        <c:noMultiLvlLbl val="0"/>
      </c:catAx>
      <c:valAx>
        <c:axId val="571263888"/>
        <c:scaling>
          <c:orientation val="minMax"/>
          <c:max val="0.2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6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1261592"/>
        <c:crosses val="autoZero"/>
        <c:crossBetween val="between"/>
        <c:majorUnit val="4.0000000000000008E-2"/>
      </c:valAx>
      <c:spPr>
        <a:noFill/>
        <a:ln>
          <a:solidFill>
            <a:schemeClr val="bg1">
              <a:lumMod val="65000"/>
            </a:schemeClr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1" i="0" u="none" strike="noStrike" kern="1200" spc="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 sz="1200" b="1" dirty="0" smtClean="0"/>
              <a:t>Monthly PSI</a:t>
            </a:r>
            <a:endParaRPr lang="en-US" sz="1200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spc="0" baseline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9.809055118110234E-2"/>
          <c:y val="0.16041675438361461"/>
          <c:w val="0.88454833770778651"/>
          <c:h val="0.6525164041994751"/>
        </c:manualLayout>
      </c:layout>
      <c:lineChart>
        <c:grouping val="standard"/>
        <c:varyColors val="0"/>
        <c:ser>
          <c:idx val="0"/>
          <c:order val="0"/>
          <c:tx>
            <c:strRef>
              <c:f>Model1_binning!$C$192</c:f>
              <c:strCache>
                <c:ptCount val="1"/>
                <c:pt idx="0">
                  <c:v>PSI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Model1_binning!$B$193:$B$196</c:f>
              <c:numCache>
                <c:formatCode>General</c:formatCode>
                <c:ptCount val="4"/>
                <c:pt idx="0">
                  <c:v>202304</c:v>
                </c:pt>
                <c:pt idx="1">
                  <c:v>202305</c:v>
                </c:pt>
                <c:pt idx="2">
                  <c:v>202306</c:v>
                </c:pt>
                <c:pt idx="3">
                  <c:v>202307</c:v>
                </c:pt>
              </c:numCache>
            </c:numRef>
          </c:cat>
          <c:val>
            <c:numRef>
              <c:f>Model1_binning!$C$193:$C$196</c:f>
              <c:numCache>
                <c:formatCode>0.0%</c:formatCode>
                <c:ptCount val="4"/>
                <c:pt idx="0">
                  <c:v>0</c:v>
                </c:pt>
                <c:pt idx="1">
                  <c:v>1.6299999999999999E-2</c:v>
                </c:pt>
                <c:pt idx="2">
                  <c:v>3.1E-2</c:v>
                </c:pt>
                <c:pt idx="3">
                  <c:v>6.3700000000000007E-2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A12-4301-80C0-BFA1AF24D9BA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78164016"/>
        <c:axId val="178165192"/>
      </c:lineChart>
      <c:catAx>
        <c:axId val="1781640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78165192"/>
        <c:crosses val="autoZero"/>
        <c:auto val="1"/>
        <c:lblAlgn val="ctr"/>
        <c:lblOffset val="100"/>
        <c:noMultiLvlLbl val="0"/>
      </c:catAx>
      <c:valAx>
        <c:axId val="178165192"/>
        <c:scaling>
          <c:orientation val="minMax"/>
          <c:max val="0.4"/>
        </c:scaling>
        <c:delete val="0"/>
        <c:axPos val="l"/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78164016"/>
        <c:crosses val="autoZero"/>
        <c:crossBetween val="between"/>
        <c:majorUnit val="0.1"/>
      </c:valAx>
      <c:spPr>
        <a:blipFill dpi="0" rotWithShape="1">
          <a:blip xmlns:r="http://schemas.openxmlformats.org/officeDocument/2006/relationships" r:embed="rId3"/>
          <a:srcRect/>
          <a:stretch>
            <a:fillRect l="-17000" t="-25000" b="-25000"/>
          </a:stretch>
        </a:blipFill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4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611086808593369"/>
          <c:y val="4.6281342192052662E-2"/>
          <c:w val="0.63117938249171845"/>
          <c:h val="0.80911407813153791"/>
        </c:manualLayout>
      </c:layout>
      <c:scatterChart>
        <c:scatterStyle val="smoothMarker"/>
        <c:varyColors val="0"/>
        <c:ser>
          <c:idx val="0"/>
          <c:order val="0"/>
          <c:tx>
            <c:strRef>
              <c:f>Sheet2!$H$15</c:f>
              <c:strCache>
                <c:ptCount val="1"/>
                <c:pt idx="0">
                  <c:v>Model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Sheet2!$G$16:$G$26</c:f>
              <c:numCache>
                <c:formatCode>.00</c:formatCode>
                <c:ptCount val="11"/>
                <c:pt idx="0" formatCode="General">
                  <c:v>0</c:v>
                </c:pt>
                <c:pt idx="1">
                  <c:v>8.3202653256187027</c:v>
                </c:pt>
                <c:pt idx="2">
                  <c:v>18.962129814884911</c:v>
                </c:pt>
                <c:pt idx="3">
                  <c:v>30.546693343427243</c:v>
                </c:pt>
                <c:pt idx="4">
                  <c:v>40.727121974080283</c:v>
                </c:pt>
                <c:pt idx="5">
                  <c:v>50.155914850664217</c:v>
                </c:pt>
                <c:pt idx="6">
                  <c:v>59.168333964202674</c:v>
                </c:pt>
                <c:pt idx="7">
                  <c:v>68.541249842282667</c:v>
                </c:pt>
                <c:pt idx="8">
                  <c:v>78.39542890102561</c:v>
                </c:pt>
                <c:pt idx="9">
                  <c:v>88.70743885073631</c:v>
                </c:pt>
                <c:pt idx="10">
                  <c:v>100</c:v>
                </c:pt>
              </c:numCache>
            </c:numRef>
          </c:xVal>
          <c:yVal>
            <c:numRef>
              <c:f>Sheet2!$H$16:$H$26</c:f>
              <c:numCache>
                <c:formatCode>.00</c:formatCode>
                <c:ptCount val="11"/>
                <c:pt idx="0" formatCode="General">
                  <c:v>0</c:v>
                </c:pt>
                <c:pt idx="1">
                  <c:v>30.98028402040535</c:v>
                </c:pt>
                <c:pt idx="2">
                  <c:v>48.945264028677784</c:v>
                </c:pt>
                <c:pt idx="3">
                  <c:v>67.820212325934094</c:v>
                </c:pt>
                <c:pt idx="4">
                  <c:v>77.264580173721214</c:v>
                </c:pt>
                <c:pt idx="5">
                  <c:v>83.482696815110984</c:v>
                </c:pt>
                <c:pt idx="6">
                  <c:v>88.570246794429892</c:v>
                </c:pt>
                <c:pt idx="7">
                  <c:v>92.541017509995868</c:v>
                </c:pt>
                <c:pt idx="8">
                  <c:v>96.001654487798163</c:v>
                </c:pt>
                <c:pt idx="9">
                  <c:v>98.359299600165457</c:v>
                </c:pt>
                <c:pt idx="10">
                  <c:v>100.00000000000001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1749-4B04-9734-38E0415A6426}"/>
            </c:ext>
          </c:extLst>
        </c:ser>
        <c:ser>
          <c:idx val="1"/>
          <c:order val="1"/>
          <c:tx>
            <c:strRef>
              <c:f>Sheet2!$I$15</c:f>
              <c:strCache>
                <c:ptCount val="1"/>
                <c:pt idx="0">
                  <c:v>Random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Sheet2!$G$16:$G$26</c:f>
              <c:numCache>
                <c:formatCode>.00</c:formatCode>
                <c:ptCount val="11"/>
                <c:pt idx="0" formatCode="General">
                  <c:v>0</c:v>
                </c:pt>
                <c:pt idx="1">
                  <c:v>8.3202653256187027</c:v>
                </c:pt>
                <c:pt idx="2">
                  <c:v>18.962129814884911</c:v>
                </c:pt>
                <c:pt idx="3">
                  <c:v>30.546693343427243</c:v>
                </c:pt>
                <c:pt idx="4">
                  <c:v>40.727121974080283</c:v>
                </c:pt>
                <c:pt idx="5">
                  <c:v>50.155914850664217</c:v>
                </c:pt>
                <c:pt idx="6">
                  <c:v>59.168333964202674</c:v>
                </c:pt>
                <c:pt idx="7">
                  <c:v>68.541249842282667</c:v>
                </c:pt>
                <c:pt idx="8">
                  <c:v>78.39542890102561</c:v>
                </c:pt>
                <c:pt idx="9">
                  <c:v>88.70743885073631</c:v>
                </c:pt>
                <c:pt idx="10">
                  <c:v>100</c:v>
                </c:pt>
              </c:numCache>
            </c:numRef>
          </c:xVal>
          <c:yVal>
            <c:numRef>
              <c:f>Sheet2!$I$16:$I$26</c:f>
              <c:numCache>
                <c:formatCode>.00</c:formatCode>
                <c:ptCount val="11"/>
                <c:pt idx="0" formatCode="General">
                  <c:v>0</c:v>
                </c:pt>
                <c:pt idx="1">
                  <c:v>8.3202653256187027</c:v>
                </c:pt>
                <c:pt idx="2">
                  <c:v>18.962129814884911</c:v>
                </c:pt>
                <c:pt idx="3">
                  <c:v>30.546693343427243</c:v>
                </c:pt>
                <c:pt idx="4">
                  <c:v>40.727121974080283</c:v>
                </c:pt>
                <c:pt idx="5">
                  <c:v>50.155914850664217</c:v>
                </c:pt>
                <c:pt idx="6">
                  <c:v>59.168333964202674</c:v>
                </c:pt>
                <c:pt idx="7">
                  <c:v>68.541249842282667</c:v>
                </c:pt>
                <c:pt idx="8">
                  <c:v>78.39542890102561</c:v>
                </c:pt>
                <c:pt idx="9">
                  <c:v>88.70743885073631</c:v>
                </c:pt>
                <c:pt idx="10">
                  <c:v>100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1749-4B04-9734-38E0415A64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4083840"/>
        <c:axId val="84085760"/>
      </c:scatterChart>
      <c:valAx>
        <c:axId val="84083840"/>
        <c:scaling>
          <c:orientation val="minMax"/>
          <c:max val="1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dirty="0"/>
                  <a:t>% Cum Good</a:t>
                </a:r>
              </a:p>
            </c:rich>
          </c:tx>
          <c:layout>
            <c:manualLayout>
              <c:xMode val="edge"/>
              <c:yMode val="edge"/>
              <c:x val="0.35143987744053362"/>
              <c:y val="0.9347853814566530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84085760"/>
        <c:crosses val="autoZero"/>
        <c:crossBetween val="midCat"/>
      </c:valAx>
      <c:valAx>
        <c:axId val="84085760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dirty="0"/>
                  <a:t>%Cum</a:t>
                </a:r>
                <a:r>
                  <a:rPr lang="en-US" baseline="0" dirty="0"/>
                  <a:t> Bad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8408384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b="1">
                <a:solidFill>
                  <a:schemeClr val="tx1"/>
                </a:solidFill>
              </a:rPr>
              <a:t>Bad rate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Sheet1!$G$1</c:f>
              <c:strCache>
                <c:ptCount val="1"/>
                <c:pt idx="0">
                  <c:v>%Observation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Sheet1!$A$2:$A$14</c:f>
              <c:strCache>
                <c:ptCount val="13"/>
                <c:pt idx="0">
                  <c:v>B01</c:v>
                </c:pt>
                <c:pt idx="1">
                  <c:v>B02</c:v>
                </c:pt>
                <c:pt idx="2">
                  <c:v>B03</c:v>
                </c:pt>
                <c:pt idx="3">
                  <c:v>B04</c:v>
                </c:pt>
                <c:pt idx="4">
                  <c:v>B05</c:v>
                </c:pt>
                <c:pt idx="5">
                  <c:v>B06</c:v>
                </c:pt>
                <c:pt idx="6">
                  <c:v>B07</c:v>
                </c:pt>
                <c:pt idx="7">
                  <c:v>B08</c:v>
                </c:pt>
                <c:pt idx="8">
                  <c:v>B09</c:v>
                </c:pt>
                <c:pt idx="9">
                  <c:v>B10</c:v>
                </c:pt>
                <c:pt idx="10">
                  <c:v>B11</c:v>
                </c:pt>
                <c:pt idx="11">
                  <c:v>B12</c:v>
                </c:pt>
                <c:pt idx="12">
                  <c:v>B13</c:v>
                </c:pt>
              </c:strCache>
            </c:strRef>
          </c:cat>
          <c:val>
            <c:numRef>
              <c:f>Sheet1!$G$2:$G$14</c:f>
              <c:numCache>
                <c:formatCode>0.0%</c:formatCode>
                <c:ptCount val="13"/>
                <c:pt idx="0">
                  <c:v>5.6659884175927377E-2</c:v>
                </c:pt>
                <c:pt idx="1">
                  <c:v>4.5077476913444985E-2</c:v>
                </c:pt>
                <c:pt idx="2">
                  <c:v>0.10017217091876664</c:v>
                </c:pt>
                <c:pt idx="3">
                  <c:v>0.10635467209265925</c:v>
                </c:pt>
                <c:pt idx="4">
                  <c:v>0.10118954452966035</c:v>
                </c:pt>
                <c:pt idx="5">
                  <c:v>0.14493660979809048</c:v>
                </c:pt>
                <c:pt idx="6">
                  <c:v>9.6024416966661447E-2</c:v>
                </c:pt>
                <c:pt idx="7">
                  <c:v>5.0477383002034748E-2</c:v>
                </c:pt>
                <c:pt idx="8">
                  <c:v>5.1338237595867899E-2</c:v>
                </c:pt>
                <c:pt idx="9">
                  <c:v>9.7980904679918615E-2</c:v>
                </c:pt>
                <c:pt idx="10">
                  <c:v>5.0320863984974172E-2</c:v>
                </c:pt>
                <c:pt idx="11">
                  <c:v>5.0242604476443888E-2</c:v>
                </c:pt>
                <c:pt idx="12">
                  <c:v>4.9225230865550161E-2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189-401D-9A84-B9C78198D16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83650960"/>
        <c:axId val="383646368"/>
      </c:barChart>
      <c:lineChart>
        <c:grouping val="standard"/>
        <c:varyColors val="0"/>
        <c:ser>
          <c:idx val="1"/>
          <c:order val="1"/>
          <c:tx>
            <c:strRef>
              <c:f>Sheet1!$H$1</c:f>
              <c:strCache>
                <c:ptCount val="1"/>
                <c:pt idx="0">
                  <c:v>%Bad rate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Sheet1!$H$2:$H$14</c:f>
              <c:numCache>
                <c:formatCode>0.0%</c:formatCode>
                <c:ptCount val="13"/>
                <c:pt idx="0">
                  <c:v>0.99</c:v>
                </c:pt>
                <c:pt idx="1">
                  <c:v>0.9840000000000001</c:v>
                </c:pt>
                <c:pt idx="2">
                  <c:v>0.98</c:v>
                </c:pt>
                <c:pt idx="3">
                  <c:v>0.97199999999999998</c:v>
                </c:pt>
                <c:pt idx="4">
                  <c:v>0.96900000000000008</c:v>
                </c:pt>
                <c:pt idx="5">
                  <c:v>0.94900000000000007</c:v>
                </c:pt>
                <c:pt idx="6">
                  <c:v>0.93400000000000005</c:v>
                </c:pt>
                <c:pt idx="7">
                  <c:v>0.91900000000000004</c:v>
                </c:pt>
                <c:pt idx="8">
                  <c:v>0.878</c:v>
                </c:pt>
                <c:pt idx="9">
                  <c:v>0.83200000000000007</c:v>
                </c:pt>
                <c:pt idx="10">
                  <c:v>0.75</c:v>
                </c:pt>
                <c:pt idx="11">
                  <c:v>0.64</c:v>
                </c:pt>
                <c:pt idx="12">
                  <c:v>0.499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189-401D-9A84-B9C78198D16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83645712"/>
        <c:axId val="383638496"/>
      </c:lineChart>
      <c:catAx>
        <c:axId val="3836509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bg1">
                <a:lumMod val="6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3646368"/>
        <c:crosses val="autoZero"/>
        <c:auto val="1"/>
        <c:lblAlgn val="ctr"/>
        <c:lblOffset val="100"/>
        <c:noMultiLvlLbl val="0"/>
      </c:catAx>
      <c:valAx>
        <c:axId val="3836463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65000"/>
                </a:schemeClr>
              </a:solidFill>
              <a:round/>
            </a:ln>
            <a:effectLst/>
          </c:spPr>
        </c:majorGridlines>
        <c:numFmt formatCode="0.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3650960"/>
        <c:crosses val="autoZero"/>
        <c:crossBetween val="between"/>
        <c:majorUnit val="4.0000000000000008E-2"/>
      </c:valAx>
      <c:valAx>
        <c:axId val="383638496"/>
        <c:scaling>
          <c:orientation val="minMax"/>
          <c:max val="1"/>
        </c:scaling>
        <c:delete val="0"/>
        <c:axPos val="r"/>
        <c:numFmt formatCode="0%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3645712"/>
        <c:crosses val="max"/>
        <c:crossBetween val="between"/>
        <c:majorUnit val="0.2"/>
      </c:valAx>
      <c:catAx>
        <c:axId val="383645712"/>
        <c:scaling>
          <c:orientation val="minMax"/>
        </c:scaling>
        <c:delete val="1"/>
        <c:axPos val="b"/>
        <c:majorTickMark val="out"/>
        <c:minorTickMark val="none"/>
        <c:tickLblPos val="nextTo"/>
        <c:crossAx val="383638496"/>
        <c:crosses val="autoZero"/>
        <c:auto val="1"/>
        <c:lblAlgn val="ctr"/>
        <c:lblOffset val="100"/>
        <c:noMultiLvlLbl val="0"/>
      </c:catAx>
      <c:spPr>
        <a:noFill/>
        <a:ln>
          <a:solidFill>
            <a:schemeClr val="bg1">
              <a:lumMod val="65000"/>
            </a:schemeClr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 sz="12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N_DPD_EOM_CHANGE_M3</a:t>
            </a:r>
            <a:endParaRPr lang="en-US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title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'[2]Char Distribution Dynamics'!$K$4</c:f>
              <c:strCache>
                <c:ptCount val="1"/>
                <c:pt idx="0">
                  <c:v>01. LOW,LOW,LOW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'[2]Char Distribution Dynamics'!$L$3:$O$3</c:f>
              <c:strCache>
                <c:ptCount val="4"/>
                <c:pt idx="0">
                  <c:v>202304</c:v>
                </c:pt>
                <c:pt idx="1">
                  <c:v>202305</c:v>
                </c:pt>
                <c:pt idx="2">
                  <c:v>202306</c:v>
                </c:pt>
                <c:pt idx="3">
                  <c:v>202307</c:v>
                </c:pt>
              </c:strCache>
            </c:strRef>
          </c:cat>
          <c:val>
            <c:numRef>
              <c:f>'[2]Char Distribution Dynamics'!$L$4:$O$4</c:f>
              <c:numCache>
                <c:formatCode>##0.00</c:formatCode>
                <c:ptCount val="4"/>
                <c:pt idx="0">
                  <c:v>3.31037721083112</c:v>
                </c:pt>
                <c:pt idx="1">
                  <c:v>3.0275088366374701</c:v>
                </c:pt>
                <c:pt idx="2">
                  <c:v>3.3083557189311499</c:v>
                </c:pt>
                <c:pt idx="3">
                  <c:v>2.6376737004631998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C4F-4163-BEF5-F82145964446}"/>
            </c:ext>
          </c:extLst>
        </c:ser>
        <c:ser>
          <c:idx val="1"/>
          <c:order val="1"/>
          <c:tx>
            <c:strRef>
              <c:f>'[2]Char Distribution Dynamics'!$K$5</c:f>
              <c:strCache>
                <c:ptCount val="1"/>
                <c:pt idx="0">
                  <c:v>02. UP,LOW,LOW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'[2]Char Distribution Dynamics'!$L$3:$O$3</c:f>
              <c:strCache>
                <c:ptCount val="4"/>
                <c:pt idx="0">
                  <c:v>202304</c:v>
                </c:pt>
                <c:pt idx="1">
                  <c:v>202305</c:v>
                </c:pt>
                <c:pt idx="2">
                  <c:v>202306</c:v>
                </c:pt>
                <c:pt idx="3">
                  <c:v>202307</c:v>
                </c:pt>
              </c:strCache>
            </c:strRef>
          </c:cat>
          <c:val>
            <c:numRef>
              <c:f>'[2]Char Distribution Dynamics'!$L$5:$O$5</c:f>
              <c:numCache>
                <c:formatCode>##0.00</c:formatCode>
                <c:ptCount val="4"/>
                <c:pt idx="0">
                  <c:v>2.3556112067616199</c:v>
                </c:pt>
                <c:pt idx="1">
                  <c:v>2.96603657599508</c:v>
                </c:pt>
                <c:pt idx="2">
                  <c:v>2.00763466704369</c:v>
                </c:pt>
                <c:pt idx="3">
                  <c:v>1.6726711271230099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C4F-4163-BEF5-F82145964446}"/>
            </c:ext>
          </c:extLst>
        </c:ser>
        <c:ser>
          <c:idx val="2"/>
          <c:order val="2"/>
          <c:tx>
            <c:strRef>
              <c:f>'[2]Char Distribution Dynamics'!$K$6</c:f>
              <c:strCache>
                <c:ptCount val="1"/>
                <c:pt idx="0">
                  <c:v>03. LOW,UP,LOW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'[2]Char Distribution Dynamics'!$L$3:$O$3</c:f>
              <c:strCache>
                <c:ptCount val="4"/>
                <c:pt idx="0">
                  <c:v>202304</c:v>
                </c:pt>
                <c:pt idx="1">
                  <c:v>202305</c:v>
                </c:pt>
                <c:pt idx="2">
                  <c:v>202306</c:v>
                </c:pt>
                <c:pt idx="3">
                  <c:v>202307</c:v>
                </c:pt>
              </c:strCache>
            </c:strRef>
          </c:cat>
          <c:val>
            <c:numRef>
              <c:f>'[2]Char Distribution Dynamics'!$L$6:$O$6</c:f>
              <c:numCache>
                <c:formatCode>##0.00</c:formatCode>
                <c:ptCount val="4"/>
                <c:pt idx="0">
                  <c:v>2.7860385036782001</c:v>
                </c:pt>
                <c:pt idx="1">
                  <c:v>2.6894114031043501</c:v>
                </c:pt>
                <c:pt idx="2">
                  <c:v>2.29040011310618</c:v>
                </c:pt>
                <c:pt idx="3">
                  <c:v>1.72413793103448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C4F-4163-BEF5-F82145964446}"/>
            </c:ext>
          </c:extLst>
        </c:ser>
        <c:ser>
          <c:idx val="3"/>
          <c:order val="3"/>
          <c:tx>
            <c:strRef>
              <c:f>'[2]Char Distribution Dynamics'!$K$7</c:f>
              <c:strCache>
                <c:ptCount val="1"/>
                <c:pt idx="0">
                  <c:v>04. LOW,LOW,UP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'[2]Char Distribution Dynamics'!$L$3:$O$3</c:f>
              <c:strCache>
                <c:ptCount val="4"/>
                <c:pt idx="0">
                  <c:v>202304</c:v>
                </c:pt>
                <c:pt idx="1">
                  <c:v>202305</c:v>
                </c:pt>
                <c:pt idx="2">
                  <c:v>202306</c:v>
                </c:pt>
                <c:pt idx="3">
                  <c:v>202307</c:v>
                </c:pt>
              </c:strCache>
            </c:strRef>
          </c:cat>
          <c:val>
            <c:numRef>
              <c:f>'[2]Char Distribution Dynamics'!$L$7:$O$7</c:f>
              <c:numCache>
                <c:formatCode>##0.00</c:formatCode>
                <c:ptCount val="4"/>
                <c:pt idx="0">
                  <c:v>3.9834089841915801</c:v>
                </c:pt>
                <c:pt idx="1">
                  <c:v>3.6883356385431099</c:v>
                </c:pt>
                <c:pt idx="2">
                  <c:v>3.76078043263113</c:v>
                </c:pt>
                <c:pt idx="3">
                  <c:v>3.3710756562017501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C4F-4163-BEF5-F82145964446}"/>
            </c:ext>
          </c:extLst>
        </c:ser>
        <c:ser>
          <c:idx val="4"/>
          <c:order val="4"/>
          <c:tx>
            <c:strRef>
              <c:f>'[2]Char Distribution Dynamics'!$K$8</c:f>
              <c:strCache>
                <c:ptCount val="1"/>
                <c:pt idx="0">
                  <c:v>05. UP,UP,LOW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'[2]Char Distribution Dynamics'!$L$3:$O$3</c:f>
              <c:strCache>
                <c:ptCount val="4"/>
                <c:pt idx="0">
                  <c:v>202304</c:v>
                </c:pt>
                <c:pt idx="1">
                  <c:v>202305</c:v>
                </c:pt>
                <c:pt idx="2">
                  <c:v>202306</c:v>
                </c:pt>
                <c:pt idx="3">
                  <c:v>202307</c:v>
                </c:pt>
              </c:strCache>
            </c:strRef>
          </c:cat>
          <c:val>
            <c:numRef>
              <c:f>'[2]Char Distribution Dynamics'!$L$8:$O$8</c:f>
              <c:numCache>
                <c:formatCode>##0.00</c:formatCode>
                <c:ptCount val="4"/>
                <c:pt idx="0">
                  <c:v>5.5094694005321703</c:v>
                </c:pt>
                <c:pt idx="1">
                  <c:v>3.6883356385431099</c:v>
                </c:pt>
                <c:pt idx="2">
                  <c:v>4.3970026862717404</c:v>
                </c:pt>
                <c:pt idx="3">
                  <c:v>4.7092125579001598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C4F-4163-BEF5-F82145964446}"/>
            </c:ext>
          </c:extLst>
        </c:ser>
        <c:ser>
          <c:idx val="5"/>
          <c:order val="5"/>
          <c:tx>
            <c:strRef>
              <c:f>'[2]Char Distribution Dynamics'!$K$9</c:f>
              <c:strCache>
                <c:ptCount val="1"/>
                <c:pt idx="0">
                  <c:v>06. UP,LOW,UP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'[2]Char Distribution Dynamics'!$L$3:$O$3</c:f>
              <c:strCache>
                <c:ptCount val="4"/>
                <c:pt idx="0">
                  <c:v>202304</c:v>
                </c:pt>
                <c:pt idx="1">
                  <c:v>202305</c:v>
                </c:pt>
                <c:pt idx="2">
                  <c:v>202306</c:v>
                </c:pt>
                <c:pt idx="3">
                  <c:v>202307</c:v>
                </c:pt>
              </c:strCache>
            </c:strRef>
          </c:cat>
          <c:val>
            <c:numRef>
              <c:f>'[2]Char Distribution Dynamics'!$L$9:$O$9</c:f>
              <c:numCache>
                <c:formatCode>##0.00</c:formatCode>
                <c:ptCount val="4"/>
                <c:pt idx="0">
                  <c:v>7.1529190796681803</c:v>
                </c:pt>
                <c:pt idx="1">
                  <c:v>6.1625941293991104</c:v>
                </c:pt>
                <c:pt idx="2">
                  <c:v>4.9766718506998497</c:v>
                </c:pt>
                <c:pt idx="3">
                  <c:v>7.7328872876994401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3C4F-4163-BEF5-F82145964446}"/>
            </c:ext>
          </c:extLst>
        </c:ser>
        <c:ser>
          <c:idx val="6"/>
          <c:order val="6"/>
          <c:tx>
            <c:strRef>
              <c:f>'[2]Char Distribution Dynamics'!$K$10</c:f>
              <c:strCache>
                <c:ptCount val="1"/>
                <c:pt idx="0">
                  <c:v>07. LOW,UP,UP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'[2]Char Distribution Dynamics'!$L$3:$O$3</c:f>
              <c:strCache>
                <c:ptCount val="4"/>
                <c:pt idx="0">
                  <c:v>202304</c:v>
                </c:pt>
                <c:pt idx="1">
                  <c:v>202305</c:v>
                </c:pt>
                <c:pt idx="2">
                  <c:v>202306</c:v>
                </c:pt>
                <c:pt idx="3">
                  <c:v>202307</c:v>
                </c:pt>
              </c:strCache>
            </c:strRef>
          </c:cat>
          <c:val>
            <c:numRef>
              <c:f>'[2]Char Distribution Dynamics'!$L$10:$O$10</c:f>
              <c:numCache>
                <c:formatCode>##0.00</c:formatCode>
                <c:ptCount val="4"/>
                <c:pt idx="0">
                  <c:v>12.591954922523099</c:v>
                </c:pt>
                <c:pt idx="1">
                  <c:v>13.185799907791599</c:v>
                </c:pt>
                <c:pt idx="2">
                  <c:v>12.8516895235402</c:v>
                </c:pt>
                <c:pt idx="3">
                  <c:v>14.449305198147201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C4F-4163-BEF5-F82145964446}"/>
            </c:ext>
          </c:extLst>
        </c:ser>
        <c:ser>
          <c:idx val="7"/>
          <c:order val="7"/>
          <c:tx>
            <c:strRef>
              <c:f>'[2]Char Distribution Dynamics'!$K$11</c:f>
              <c:strCache>
                <c:ptCount val="1"/>
                <c:pt idx="0">
                  <c:v>08. UP,UP,UP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'[2]Char Distribution Dynamics'!$L$3:$O$3</c:f>
              <c:strCache>
                <c:ptCount val="4"/>
                <c:pt idx="0">
                  <c:v>202304</c:v>
                </c:pt>
                <c:pt idx="1">
                  <c:v>202305</c:v>
                </c:pt>
                <c:pt idx="2">
                  <c:v>202306</c:v>
                </c:pt>
                <c:pt idx="3">
                  <c:v>202307</c:v>
                </c:pt>
              </c:strCache>
            </c:strRef>
          </c:cat>
          <c:val>
            <c:numRef>
              <c:f>'[2]Char Distribution Dynamics'!$L$11:$O$11</c:f>
              <c:numCache>
                <c:formatCode>##0.00</c:formatCode>
                <c:ptCount val="4"/>
                <c:pt idx="0">
                  <c:v>62.310220691814102</c:v>
                </c:pt>
                <c:pt idx="1">
                  <c:v>64.591977869986195</c:v>
                </c:pt>
                <c:pt idx="2">
                  <c:v>66.407465007776096</c:v>
                </c:pt>
                <c:pt idx="3">
                  <c:v>63.703036541430798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3C4F-4163-BEF5-F821459644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100"/>
        <c:axId val="377727792"/>
        <c:axId val="377723528"/>
      </c:barChart>
      <c:catAx>
        <c:axId val="3777277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27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377723528"/>
        <c:crosses val="autoZero"/>
        <c:auto val="1"/>
        <c:lblAlgn val="ctr"/>
        <c:lblOffset val="100"/>
        <c:noMultiLvlLbl val="0"/>
      </c:catAx>
      <c:valAx>
        <c:axId val="3777235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377727792"/>
        <c:crosses val="autoZero"/>
        <c:crossBetween val="between"/>
      </c:valAx>
      <c:spPr>
        <a:noFill/>
        <a:ln>
          <a:noFill/>
        </a:ln>
        <a:effectLst/>
      </c:spPr>
    </c:plotArea>
    <c:plotVisOnly val="0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1" i="0" u="none" strike="noStrike" kern="1200" spc="0" baseline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 sz="1200" b="1" dirty="0" smtClean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PAYMENT_3M</a:t>
            </a:r>
            <a:endParaRPr lang="en-US" sz="1200" b="1" dirty="0">
              <a:solidFill>
                <a:schemeClr val="tx1">
                  <a:lumMod val="10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spc="0" baseline="0">
              <a:solidFill>
                <a:schemeClr val="tx1">
                  <a:lumMod val="100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title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'Char Distribution Dynamics'!$K$139</c:f>
              <c:strCache>
                <c:ptCount val="1"/>
                <c:pt idx="0">
                  <c:v>01. No CC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'Char Distribution Dynamics'!$L$138:$O$138</c:f>
              <c:strCache>
                <c:ptCount val="4"/>
                <c:pt idx="0">
                  <c:v>202304</c:v>
                </c:pt>
                <c:pt idx="1">
                  <c:v>202305</c:v>
                </c:pt>
                <c:pt idx="2">
                  <c:v>202306</c:v>
                </c:pt>
                <c:pt idx="3">
                  <c:v>202307</c:v>
                </c:pt>
              </c:strCache>
            </c:strRef>
          </c:cat>
          <c:val>
            <c:numRef>
              <c:f>'Char Distribution Dynamics'!$L$139:$O$139</c:f>
              <c:numCache>
                <c:formatCode>##0.00</c:formatCode>
                <c:ptCount val="4"/>
                <c:pt idx="0">
                  <c:v>17.905775551729501</c:v>
                </c:pt>
                <c:pt idx="1">
                  <c:v>19.686491470723801</c:v>
                </c:pt>
                <c:pt idx="2">
                  <c:v>20.839813374805601</c:v>
                </c:pt>
                <c:pt idx="3">
                  <c:v>22.799794132784399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484-4E51-B3AD-BD81C5CC40BB}"/>
            </c:ext>
          </c:extLst>
        </c:ser>
        <c:ser>
          <c:idx val="1"/>
          <c:order val="1"/>
          <c:tx>
            <c:strRef>
              <c:f>'Char Distribution Dynamics'!$K$140</c:f>
              <c:strCache>
                <c:ptCount val="1"/>
                <c:pt idx="0">
                  <c:v>02. (Low; 150,000]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'Char Distribution Dynamics'!$L$138:$O$138</c:f>
              <c:strCache>
                <c:ptCount val="4"/>
                <c:pt idx="0">
                  <c:v>202304</c:v>
                </c:pt>
                <c:pt idx="1">
                  <c:v>202305</c:v>
                </c:pt>
                <c:pt idx="2">
                  <c:v>202306</c:v>
                </c:pt>
                <c:pt idx="3">
                  <c:v>202307</c:v>
                </c:pt>
              </c:strCache>
            </c:strRef>
          </c:cat>
          <c:val>
            <c:numRef>
              <c:f>'Char Distribution Dynamics'!$L$140:$O$140</c:f>
              <c:numCache>
                <c:formatCode>##0.00</c:formatCode>
                <c:ptCount val="4"/>
                <c:pt idx="0">
                  <c:v>44.827046486148099</c:v>
                </c:pt>
                <c:pt idx="1">
                  <c:v>46.365452589519002</c:v>
                </c:pt>
                <c:pt idx="2">
                  <c:v>44.479004665629901</c:v>
                </c:pt>
                <c:pt idx="3">
                  <c:v>42.382913021101402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484-4E51-B3AD-BD81C5CC40BB}"/>
            </c:ext>
          </c:extLst>
        </c:ser>
        <c:ser>
          <c:idx val="2"/>
          <c:order val="2"/>
          <c:tx>
            <c:strRef>
              <c:f>'Char Distribution Dynamics'!$K$141</c:f>
              <c:strCache>
                <c:ptCount val="1"/>
                <c:pt idx="0">
                  <c:v>03. (150,000; 500,000]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'Char Distribution Dynamics'!$L$138:$O$138</c:f>
              <c:strCache>
                <c:ptCount val="4"/>
                <c:pt idx="0">
                  <c:v>202304</c:v>
                </c:pt>
                <c:pt idx="1">
                  <c:v>202305</c:v>
                </c:pt>
                <c:pt idx="2">
                  <c:v>202306</c:v>
                </c:pt>
                <c:pt idx="3">
                  <c:v>202307</c:v>
                </c:pt>
              </c:strCache>
            </c:strRef>
          </c:cat>
          <c:val>
            <c:numRef>
              <c:f>'Char Distribution Dynamics'!$L$141:$O$141</c:f>
              <c:numCache>
                <c:formatCode>##0.00</c:formatCode>
                <c:ptCount val="4"/>
                <c:pt idx="0">
                  <c:v>4.2338394114884998</c:v>
                </c:pt>
                <c:pt idx="1">
                  <c:v>5.1021976333179699</c:v>
                </c:pt>
                <c:pt idx="2">
                  <c:v>4.6939064046373504</c:v>
                </c:pt>
                <c:pt idx="3">
                  <c:v>5.03088008234689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484-4E51-B3AD-BD81C5CC40BB}"/>
            </c:ext>
          </c:extLst>
        </c:ser>
        <c:ser>
          <c:idx val="3"/>
          <c:order val="3"/>
          <c:tx>
            <c:strRef>
              <c:f>'Char Distribution Dynamics'!$K$142</c:f>
              <c:strCache>
                <c:ptCount val="1"/>
                <c:pt idx="0">
                  <c:v>04. (500,000; 1,500,000]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'Char Distribution Dynamics'!$L$138:$O$138</c:f>
              <c:strCache>
                <c:ptCount val="4"/>
                <c:pt idx="0">
                  <c:v>202304</c:v>
                </c:pt>
                <c:pt idx="1">
                  <c:v>202305</c:v>
                </c:pt>
                <c:pt idx="2">
                  <c:v>202306</c:v>
                </c:pt>
                <c:pt idx="3">
                  <c:v>202307</c:v>
                </c:pt>
              </c:strCache>
            </c:strRef>
          </c:cat>
          <c:val>
            <c:numRef>
              <c:f>'Char Distribution Dynamics'!$L$142:$O$142</c:f>
              <c:numCache>
                <c:formatCode>##0.00</c:formatCode>
                <c:ptCount val="4"/>
                <c:pt idx="0">
                  <c:v>8.9372358741587092</c:v>
                </c:pt>
                <c:pt idx="1">
                  <c:v>8.2680190564007994</c:v>
                </c:pt>
                <c:pt idx="2">
                  <c:v>9.5150572600028305</c:v>
                </c:pt>
                <c:pt idx="3">
                  <c:v>10.499227997941301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484-4E51-B3AD-BD81C5CC40BB}"/>
            </c:ext>
          </c:extLst>
        </c:ser>
        <c:ser>
          <c:idx val="4"/>
          <c:order val="4"/>
          <c:tx>
            <c:strRef>
              <c:f>'Char Distribution Dynamics'!$K$143</c:f>
              <c:strCache>
                <c:ptCount val="1"/>
                <c:pt idx="0">
                  <c:v>05. (1,500,000; 2,000,000]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'Char Distribution Dynamics'!$L$138:$O$138</c:f>
              <c:strCache>
                <c:ptCount val="4"/>
                <c:pt idx="0">
                  <c:v>202304</c:v>
                </c:pt>
                <c:pt idx="1">
                  <c:v>202305</c:v>
                </c:pt>
                <c:pt idx="2">
                  <c:v>202306</c:v>
                </c:pt>
                <c:pt idx="3">
                  <c:v>202307</c:v>
                </c:pt>
              </c:strCache>
            </c:strRef>
          </c:cat>
          <c:val>
            <c:numRef>
              <c:f>'Char Distribution Dynamics'!$L$143:$O$143</c:f>
              <c:numCache>
                <c:formatCode>##0.00</c:formatCode>
                <c:ptCount val="4"/>
                <c:pt idx="0">
                  <c:v>3.1382062920644902</c:v>
                </c:pt>
                <c:pt idx="1">
                  <c:v>3.15045335792224</c:v>
                </c:pt>
                <c:pt idx="2">
                  <c:v>3.1952495405061501</c:v>
                </c:pt>
                <c:pt idx="3">
                  <c:v>2.7406073082861599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484-4E51-B3AD-BD81C5CC40BB}"/>
            </c:ext>
          </c:extLst>
        </c:ser>
        <c:ser>
          <c:idx val="5"/>
          <c:order val="5"/>
          <c:tx>
            <c:strRef>
              <c:f>'Char Distribution Dynamics'!$K$144</c:f>
              <c:strCache>
                <c:ptCount val="1"/>
                <c:pt idx="0">
                  <c:v>06. (2,000,000; High)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'Char Distribution Dynamics'!$L$138:$O$138</c:f>
              <c:strCache>
                <c:ptCount val="4"/>
                <c:pt idx="0">
                  <c:v>202304</c:v>
                </c:pt>
                <c:pt idx="1">
                  <c:v>202305</c:v>
                </c:pt>
                <c:pt idx="2">
                  <c:v>202306</c:v>
                </c:pt>
                <c:pt idx="3">
                  <c:v>202307</c:v>
                </c:pt>
              </c:strCache>
            </c:strRef>
          </c:cat>
          <c:val>
            <c:numRef>
              <c:f>'Char Distribution Dynamics'!$L$144:$O$144</c:f>
              <c:numCache>
                <c:formatCode>##0.00</c:formatCode>
                <c:ptCount val="4"/>
                <c:pt idx="0">
                  <c:v>20.957896384410699</c:v>
                </c:pt>
                <c:pt idx="1">
                  <c:v>17.427385892116199</c:v>
                </c:pt>
                <c:pt idx="2">
                  <c:v>17.276968754418199</c:v>
                </c:pt>
                <c:pt idx="3">
                  <c:v>16.5465774575399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4484-4E51-B3AD-BD81C5CC40B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100"/>
        <c:axId val="356935184"/>
        <c:axId val="356905992"/>
      </c:barChart>
      <c:catAx>
        <c:axId val="3569351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27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356905992"/>
        <c:crosses val="autoZero"/>
        <c:auto val="1"/>
        <c:lblAlgn val="ctr"/>
        <c:lblOffset val="100"/>
        <c:noMultiLvlLbl val="0"/>
      </c:catAx>
      <c:valAx>
        <c:axId val="3569059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356935184"/>
        <c:crosses val="autoZero"/>
        <c:crossBetween val="between"/>
      </c:valAx>
      <c:spPr>
        <a:noFill/>
        <a:ln>
          <a:noFill/>
        </a:ln>
        <a:effectLst/>
      </c:spPr>
    </c:plotArea>
    <c:plotVisOnly val="0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1" i="0" u="none" strike="noStrike" kern="1200" spc="0" baseline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 sz="1200" b="1" dirty="0" smtClean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PCT_PROMISE_1M</a:t>
            </a:r>
            <a:endParaRPr lang="en-US" sz="1200" b="1" dirty="0">
              <a:solidFill>
                <a:schemeClr val="tx1">
                  <a:lumMod val="10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spc="0" baseline="0">
              <a:solidFill>
                <a:schemeClr val="tx1">
                  <a:lumMod val="100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title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'Char Distribution Dynamics'!$K$236</c:f>
              <c:strCache>
                <c:ptCount val="1"/>
                <c:pt idx="0">
                  <c:v>1. (Low; 0]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'Char Distribution Dynamics'!$L$235:$O$235</c:f>
              <c:strCache>
                <c:ptCount val="4"/>
                <c:pt idx="0">
                  <c:v>202304</c:v>
                </c:pt>
                <c:pt idx="1">
                  <c:v>202305</c:v>
                </c:pt>
                <c:pt idx="2">
                  <c:v>202306</c:v>
                </c:pt>
                <c:pt idx="3">
                  <c:v>202307</c:v>
                </c:pt>
              </c:strCache>
            </c:strRef>
          </c:cat>
          <c:val>
            <c:numRef>
              <c:f>'Char Distribution Dynamics'!$L$236:$O$236</c:f>
              <c:numCache>
                <c:formatCode>##0.00</c:formatCode>
                <c:ptCount val="4"/>
                <c:pt idx="0">
                  <c:v>75.144780090780998</c:v>
                </c:pt>
                <c:pt idx="1">
                  <c:v>79.376056554479803</c:v>
                </c:pt>
                <c:pt idx="2">
                  <c:v>78.9905273575569</c:v>
                </c:pt>
                <c:pt idx="3">
                  <c:v>79.413278435409197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89E-45A9-8A20-86A59466AF0D}"/>
            </c:ext>
          </c:extLst>
        </c:ser>
        <c:ser>
          <c:idx val="1"/>
          <c:order val="1"/>
          <c:tx>
            <c:strRef>
              <c:f>'Char Distribution Dynamics'!$K$237</c:f>
              <c:strCache>
                <c:ptCount val="1"/>
                <c:pt idx="0">
                  <c:v>2. (0; 0.1]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'Char Distribution Dynamics'!$L$235:$O$235</c:f>
              <c:strCache>
                <c:ptCount val="4"/>
                <c:pt idx="0">
                  <c:v>202304</c:v>
                </c:pt>
                <c:pt idx="1">
                  <c:v>202305</c:v>
                </c:pt>
                <c:pt idx="2">
                  <c:v>202306</c:v>
                </c:pt>
                <c:pt idx="3">
                  <c:v>202307</c:v>
                </c:pt>
              </c:strCache>
            </c:strRef>
          </c:cat>
          <c:val>
            <c:numRef>
              <c:f>'Char Distribution Dynamics'!$L$237:$O$237</c:f>
              <c:numCache>
                <c:formatCode>##0.00</c:formatCode>
                <c:ptCount val="4"/>
                <c:pt idx="0">
                  <c:v>4.3668805759899803</c:v>
                </c:pt>
                <c:pt idx="1">
                  <c:v>4.93314891655141</c:v>
                </c:pt>
                <c:pt idx="2">
                  <c:v>5.7260002827654501</c:v>
                </c:pt>
                <c:pt idx="3">
                  <c:v>5.3525476067936202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89E-45A9-8A20-86A59466AF0D}"/>
            </c:ext>
          </c:extLst>
        </c:ser>
        <c:ser>
          <c:idx val="2"/>
          <c:order val="2"/>
          <c:tx>
            <c:strRef>
              <c:f>'Char Distribution Dynamics'!$K$238</c:f>
              <c:strCache>
                <c:ptCount val="1"/>
                <c:pt idx="0">
                  <c:v>3. (0.1; 0.3]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'Char Distribution Dynamics'!$L$235:$O$235</c:f>
              <c:strCache>
                <c:ptCount val="4"/>
                <c:pt idx="0">
                  <c:v>202304</c:v>
                </c:pt>
                <c:pt idx="1">
                  <c:v>202305</c:v>
                </c:pt>
                <c:pt idx="2">
                  <c:v>202306</c:v>
                </c:pt>
                <c:pt idx="3">
                  <c:v>202307</c:v>
                </c:pt>
              </c:strCache>
            </c:strRef>
          </c:cat>
          <c:val>
            <c:numRef>
              <c:f>'Char Distribution Dynamics'!$L$238:$O$238</c:f>
              <c:numCache>
                <c:formatCode>##0.00</c:formatCode>
                <c:ptCount val="4"/>
                <c:pt idx="0">
                  <c:v>11.0658945061825</c:v>
                </c:pt>
                <c:pt idx="1">
                  <c:v>9.7126171814968494</c:v>
                </c:pt>
                <c:pt idx="2">
                  <c:v>9.8826523398840695</c:v>
                </c:pt>
                <c:pt idx="3">
                  <c:v>9.9073597529593407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89E-45A9-8A20-86A59466AF0D}"/>
            </c:ext>
          </c:extLst>
        </c:ser>
        <c:ser>
          <c:idx val="3"/>
          <c:order val="3"/>
          <c:tx>
            <c:strRef>
              <c:f>'Char Distribution Dynamics'!$K$239</c:f>
              <c:strCache>
                <c:ptCount val="1"/>
                <c:pt idx="0">
                  <c:v>4. (0.3; 0.5]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'Char Distribution Dynamics'!$L$235:$O$235</c:f>
              <c:strCache>
                <c:ptCount val="4"/>
                <c:pt idx="0">
                  <c:v>202304</c:v>
                </c:pt>
                <c:pt idx="1">
                  <c:v>202305</c:v>
                </c:pt>
                <c:pt idx="2">
                  <c:v>202306</c:v>
                </c:pt>
                <c:pt idx="3">
                  <c:v>202307</c:v>
                </c:pt>
              </c:strCache>
            </c:strRef>
          </c:cat>
          <c:val>
            <c:numRef>
              <c:f>'Char Distribution Dynamics'!$L$239:$O$239</c:f>
              <c:numCache>
                <c:formatCode>##0.00</c:formatCode>
                <c:ptCount val="4"/>
                <c:pt idx="0">
                  <c:v>6.1903271247456599</c:v>
                </c:pt>
                <c:pt idx="1">
                  <c:v>4.1801137236821901</c:v>
                </c:pt>
                <c:pt idx="2">
                  <c:v>3.8880248833592499</c:v>
                </c:pt>
                <c:pt idx="3">
                  <c:v>3.7442099845599599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89E-45A9-8A20-86A59466AF0D}"/>
            </c:ext>
          </c:extLst>
        </c:ser>
        <c:ser>
          <c:idx val="4"/>
          <c:order val="4"/>
          <c:tx>
            <c:strRef>
              <c:f>'Char Distribution Dynamics'!$K$240</c:f>
              <c:strCache>
                <c:ptCount val="1"/>
                <c:pt idx="0">
                  <c:v>5. (0.5; High)/ No call &amp; field visit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'Char Distribution Dynamics'!$L$235:$O$235</c:f>
              <c:strCache>
                <c:ptCount val="4"/>
                <c:pt idx="0">
                  <c:v>202304</c:v>
                </c:pt>
                <c:pt idx="1">
                  <c:v>202305</c:v>
                </c:pt>
                <c:pt idx="2">
                  <c:v>202306</c:v>
                </c:pt>
                <c:pt idx="3">
                  <c:v>202307</c:v>
                </c:pt>
              </c:strCache>
            </c:strRef>
          </c:cat>
          <c:val>
            <c:numRef>
              <c:f>'Char Distribution Dynamics'!$L$240:$O$240</c:f>
              <c:numCache>
                <c:formatCode>##0.00</c:formatCode>
                <c:ptCount val="4"/>
                <c:pt idx="0">
                  <c:v>3.2321177023008301</c:v>
                </c:pt>
                <c:pt idx="1">
                  <c:v>1.79806362378977</c:v>
                </c:pt>
                <c:pt idx="2">
                  <c:v>1.5127951364343299</c:v>
                </c:pt>
                <c:pt idx="3">
                  <c:v>1.58260422027792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89E-45A9-8A20-86A59466AF0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100"/>
        <c:axId val="357162008"/>
        <c:axId val="357160040"/>
      </c:barChart>
      <c:catAx>
        <c:axId val="3571620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27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357160040"/>
        <c:crosses val="autoZero"/>
        <c:auto val="1"/>
        <c:lblAlgn val="ctr"/>
        <c:lblOffset val="100"/>
        <c:noMultiLvlLbl val="0"/>
      </c:catAx>
      <c:valAx>
        <c:axId val="3571600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357162008"/>
        <c:crosses val="autoZero"/>
        <c:crossBetween val="between"/>
      </c:valAx>
      <c:spPr>
        <a:noFill/>
        <a:ln>
          <a:noFill/>
        </a:ln>
        <a:effectLst/>
      </c:spPr>
    </c:plotArea>
    <c:plotVisOnly val="0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1" i="0" u="none" strike="noStrike" kern="1200" spc="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 sz="12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CHECK_REDUCE_DPD_C12</a:t>
            </a:r>
            <a:endParaRPr lang="en-US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spc="0" baseline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title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'Char Distribution Dynamics'!$K$39</c:f>
              <c:strCache>
                <c:ptCount val="1"/>
                <c:pt idx="0">
                  <c:v>1. (Low; 0]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'Char Distribution Dynamics'!$L$38:$O$38</c:f>
              <c:strCache>
                <c:ptCount val="4"/>
                <c:pt idx="0">
                  <c:v>202304</c:v>
                </c:pt>
                <c:pt idx="1">
                  <c:v>202305</c:v>
                </c:pt>
                <c:pt idx="2">
                  <c:v>202306</c:v>
                </c:pt>
                <c:pt idx="3">
                  <c:v>202307</c:v>
                </c:pt>
              </c:strCache>
            </c:strRef>
          </c:cat>
          <c:val>
            <c:numRef>
              <c:f>'Char Distribution Dynamics'!$L$39:$O$39</c:f>
              <c:numCache>
                <c:formatCode>##0.00</c:formatCode>
                <c:ptCount val="4"/>
                <c:pt idx="0">
                  <c:v>64.634528095163603</c:v>
                </c:pt>
                <c:pt idx="1">
                  <c:v>67.788535423390201</c:v>
                </c:pt>
                <c:pt idx="2">
                  <c:v>68.061642867241602</c:v>
                </c:pt>
                <c:pt idx="3">
                  <c:v>69.557385486361298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E46-4757-A4C6-190801FF6792}"/>
            </c:ext>
          </c:extLst>
        </c:ser>
        <c:ser>
          <c:idx val="1"/>
          <c:order val="1"/>
          <c:tx>
            <c:strRef>
              <c:f>'Char Distribution Dynamics'!$K$40</c:f>
              <c:strCache>
                <c:ptCount val="1"/>
                <c:pt idx="0">
                  <c:v>2. (0; 1]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'Char Distribution Dynamics'!$L$38:$O$38</c:f>
              <c:strCache>
                <c:ptCount val="4"/>
                <c:pt idx="0">
                  <c:v>202304</c:v>
                </c:pt>
                <c:pt idx="1">
                  <c:v>202305</c:v>
                </c:pt>
                <c:pt idx="2">
                  <c:v>202306</c:v>
                </c:pt>
                <c:pt idx="3">
                  <c:v>202307</c:v>
                </c:pt>
              </c:strCache>
            </c:strRef>
          </c:cat>
          <c:val>
            <c:numRef>
              <c:f>'Char Distribution Dynamics'!$L$40:$O$40</c:f>
              <c:numCache>
                <c:formatCode>##0.00</c:formatCode>
                <c:ptCount val="4"/>
                <c:pt idx="0">
                  <c:v>18.633588981061202</c:v>
                </c:pt>
                <c:pt idx="1">
                  <c:v>18.5492546488397</c:v>
                </c:pt>
                <c:pt idx="2">
                  <c:v>17.1497243036901</c:v>
                </c:pt>
                <c:pt idx="3">
                  <c:v>17.460113226968598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E46-4757-A4C6-190801FF6792}"/>
            </c:ext>
          </c:extLst>
        </c:ser>
        <c:ser>
          <c:idx val="2"/>
          <c:order val="2"/>
          <c:tx>
            <c:strRef>
              <c:f>'Char Distribution Dynamics'!$K$41</c:f>
              <c:strCache>
                <c:ptCount val="1"/>
                <c:pt idx="0">
                  <c:v>3. (1; 2]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'Char Distribution Dynamics'!$L$38:$O$38</c:f>
              <c:strCache>
                <c:ptCount val="4"/>
                <c:pt idx="0">
                  <c:v>202304</c:v>
                </c:pt>
                <c:pt idx="1">
                  <c:v>202305</c:v>
                </c:pt>
                <c:pt idx="2">
                  <c:v>202306</c:v>
                </c:pt>
                <c:pt idx="3">
                  <c:v>202307</c:v>
                </c:pt>
              </c:strCache>
            </c:strRef>
          </c:cat>
          <c:val>
            <c:numRef>
              <c:f>'Char Distribution Dynamics'!$L$41:$O$41</c:f>
              <c:numCache>
                <c:formatCode>##0.00</c:formatCode>
                <c:ptCount val="4"/>
                <c:pt idx="0">
                  <c:v>8.6398497417436193</c:v>
                </c:pt>
                <c:pt idx="1">
                  <c:v>7.1922544951590597</c:v>
                </c:pt>
                <c:pt idx="2">
                  <c:v>7.9881238512653798</c:v>
                </c:pt>
                <c:pt idx="3">
                  <c:v>7.08955223880597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E46-4757-A4C6-190801FF6792}"/>
            </c:ext>
          </c:extLst>
        </c:ser>
        <c:ser>
          <c:idx val="3"/>
          <c:order val="3"/>
          <c:tx>
            <c:strRef>
              <c:f>'Char Distribution Dynamics'!$K$42</c:f>
              <c:strCache>
                <c:ptCount val="1"/>
                <c:pt idx="0">
                  <c:v>4. (2; 3]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'Char Distribution Dynamics'!$L$38:$O$38</c:f>
              <c:strCache>
                <c:ptCount val="4"/>
                <c:pt idx="0">
                  <c:v>202304</c:v>
                </c:pt>
                <c:pt idx="1">
                  <c:v>202305</c:v>
                </c:pt>
                <c:pt idx="2">
                  <c:v>202306</c:v>
                </c:pt>
                <c:pt idx="3">
                  <c:v>202307</c:v>
                </c:pt>
              </c:strCache>
            </c:strRef>
          </c:cat>
          <c:val>
            <c:numRef>
              <c:f>'Char Distribution Dynamics'!$L$42:$O$42</c:f>
              <c:numCache>
                <c:formatCode>##0.00</c:formatCode>
                <c:ptCount val="4"/>
                <c:pt idx="0">
                  <c:v>4.7347002660823296</c:v>
                </c:pt>
                <c:pt idx="1">
                  <c:v>3.8420162901490702</c:v>
                </c:pt>
                <c:pt idx="2">
                  <c:v>4.0718224232998699</c:v>
                </c:pt>
                <c:pt idx="3">
                  <c:v>3.31960885229027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E46-4757-A4C6-190801FF6792}"/>
            </c:ext>
          </c:extLst>
        </c:ser>
        <c:ser>
          <c:idx val="4"/>
          <c:order val="4"/>
          <c:tx>
            <c:strRef>
              <c:f>'Char Distribution Dynamics'!$K$43</c:f>
              <c:strCache>
                <c:ptCount val="1"/>
                <c:pt idx="0">
                  <c:v>5. (3; High)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'Char Distribution Dynamics'!$L$38:$O$38</c:f>
              <c:strCache>
                <c:ptCount val="4"/>
                <c:pt idx="0">
                  <c:v>202304</c:v>
                </c:pt>
                <c:pt idx="1">
                  <c:v>202305</c:v>
                </c:pt>
                <c:pt idx="2">
                  <c:v>202306</c:v>
                </c:pt>
                <c:pt idx="3">
                  <c:v>202307</c:v>
                </c:pt>
              </c:strCache>
            </c:strRef>
          </c:cat>
          <c:val>
            <c:numRef>
              <c:f>'Char Distribution Dynamics'!$L$43:$O$43</c:f>
              <c:numCache>
                <c:formatCode>##0.00</c:formatCode>
                <c:ptCount val="4"/>
                <c:pt idx="0">
                  <c:v>3.3573329159492902</c:v>
                </c:pt>
                <c:pt idx="1">
                  <c:v>2.62793914246196</c:v>
                </c:pt>
                <c:pt idx="2">
                  <c:v>2.7286865545030401</c:v>
                </c:pt>
                <c:pt idx="3">
                  <c:v>2.5733401955738602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E46-4757-A4C6-190801FF67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100"/>
        <c:axId val="353934888"/>
        <c:axId val="353939480"/>
      </c:barChart>
      <c:catAx>
        <c:axId val="3539348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27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353939480"/>
        <c:crosses val="autoZero"/>
        <c:auto val="1"/>
        <c:lblAlgn val="ctr"/>
        <c:lblOffset val="100"/>
        <c:noMultiLvlLbl val="0"/>
      </c:catAx>
      <c:valAx>
        <c:axId val="3539394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353934888"/>
        <c:crosses val="autoZero"/>
        <c:crossBetween val="between"/>
      </c:valAx>
      <c:spPr>
        <a:noFill/>
        <a:ln>
          <a:noFill/>
        </a:ln>
        <a:effectLst/>
      </c:spPr>
    </c:plotArea>
    <c:plotVisOnly val="0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1" i="0" u="none" strike="noStrike" kern="1200" spc="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 sz="12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COOPERATIONVPB_TIME</a:t>
            </a:r>
            <a:endParaRPr lang="en-US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spc="0" baseline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title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'Char Distribution Dynamics'!$K$268</c:f>
              <c:strCache>
                <c:ptCount val="1"/>
                <c:pt idx="0">
                  <c:v>01. (Low; 4]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'Char Distribution Dynamics'!$L$267:$O$267</c:f>
              <c:strCache>
                <c:ptCount val="4"/>
                <c:pt idx="0">
                  <c:v>202304</c:v>
                </c:pt>
                <c:pt idx="1">
                  <c:v>202305</c:v>
                </c:pt>
                <c:pt idx="2">
                  <c:v>202306</c:v>
                </c:pt>
                <c:pt idx="3">
                  <c:v>202307</c:v>
                </c:pt>
              </c:strCache>
            </c:strRef>
          </c:cat>
          <c:val>
            <c:numRef>
              <c:f>'Char Distribution Dynamics'!$L$268:$O$268</c:f>
              <c:numCache>
                <c:formatCode>##0.00</c:formatCode>
                <c:ptCount val="4"/>
                <c:pt idx="0">
                  <c:v>4.3199248708718097</c:v>
                </c:pt>
                <c:pt idx="1">
                  <c:v>3.2887659443676101</c:v>
                </c:pt>
                <c:pt idx="2">
                  <c:v>2.3610914746218001</c:v>
                </c:pt>
                <c:pt idx="3">
                  <c:v>1.3381369016983999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ADF-4BAA-B51A-4C21BE5AE3B9}"/>
            </c:ext>
          </c:extLst>
        </c:ser>
        <c:ser>
          <c:idx val="1"/>
          <c:order val="1"/>
          <c:tx>
            <c:strRef>
              <c:f>'Char Distribution Dynamics'!$K$269</c:f>
              <c:strCache>
                <c:ptCount val="1"/>
                <c:pt idx="0">
                  <c:v>02. (4; 5]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'Char Distribution Dynamics'!$L$267:$O$267</c:f>
              <c:strCache>
                <c:ptCount val="4"/>
                <c:pt idx="0">
                  <c:v>202304</c:v>
                </c:pt>
                <c:pt idx="1">
                  <c:v>202305</c:v>
                </c:pt>
                <c:pt idx="2">
                  <c:v>202306</c:v>
                </c:pt>
                <c:pt idx="3">
                  <c:v>202307</c:v>
                </c:pt>
              </c:strCache>
            </c:strRef>
          </c:cat>
          <c:val>
            <c:numRef>
              <c:f>'Char Distribution Dynamics'!$L$269:$O$269</c:f>
              <c:numCache>
                <c:formatCode>##0.00</c:formatCode>
                <c:ptCount val="4"/>
                <c:pt idx="0">
                  <c:v>4.6642667084050702</c:v>
                </c:pt>
                <c:pt idx="1">
                  <c:v>3.5961272475795298</c:v>
                </c:pt>
                <c:pt idx="2">
                  <c:v>3.7183656157217602</c:v>
                </c:pt>
                <c:pt idx="3">
                  <c:v>2.4832732887287698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ADF-4BAA-B51A-4C21BE5AE3B9}"/>
            </c:ext>
          </c:extLst>
        </c:ser>
        <c:ser>
          <c:idx val="2"/>
          <c:order val="2"/>
          <c:tx>
            <c:strRef>
              <c:f>'Char Distribution Dynamics'!$K$270</c:f>
              <c:strCache>
                <c:ptCount val="1"/>
                <c:pt idx="0">
                  <c:v>03. (5; 9]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'Char Distribution Dynamics'!$L$267:$O$267</c:f>
              <c:strCache>
                <c:ptCount val="4"/>
                <c:pt idx="0">
                  <c:v>202304</c:v>
                </c:pt>
                <c:pt idx="1">
                  <c:v>202305</c:v>
                </c:pt>
                <c:pt idx="2">
                  <c:v>202306</c:v>
                </c:pt>
                <c:pt idx="3">
                  <c:v>202307</c:v>
                </c:pt>
              </c:strCache>
            </c:strRef>
          </c:cat>
          <c:val>
            <c:numRef>
              <c:f>'Char Distribution Dynamics'!$L$270:$O$270</c:f>
              <c:numCache>
                <c:formatCode>##0.00</c:formatCode>
                <c:ptCount val="4"/>
                <c:pt idx="0">
                  <c:v>11.3867584911567</c:v>
                </c:pt>
                <c:pt idx="1">
                  <c:v>13.8158905793761</c:v>
                </c:pt>
                <c:pt idx="2">
                  <c:v>15.043121730524501</c:v>
                </c:pt>
                <c:pt idx="3">
                  <c:v>15.761708697889899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ADF-4BAA-B51A-4C21BE5AE3B9}"/>
            </c:ext>
          </c:extLst>
        </c:ser>
        <c:ser>
          <c:idx val="3"/>
          <c:order val="3"/>
          <c:tx>
            <c:strRef>
              <c:f>'Char Distribution Dynamics'!$K$271</c:f>
              <c:strCache>
                <c:ptCount val="1"/>
                <c:pt idx="0">
                  <c:v>04. (9; 20]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'Char Distribution Dynamics'!$L$267:$O$267</c:f>
              <c:strCache>
                <c:ptCount val="4"/>
                <c:pt idx="0">
                  <c:v>202304</c:v>
                </c:pt>
                <c:pt idx="1">
                  <c:v>202305</c:v>
                </c:pt>
                <c:pt idx="2">
                  <c:v>202306</c:v>
                </c:pt>
                <c:pt idx="3">
                  <c:v>202307</c:v>
                </c:pt>
              </c:strCache>
            </c:strRef>
          </c:cat>
          <c:val>
            <c:numRef>
              <c:f>'Char Distribution Dynamics'!$L$271:$O$271</c:f>
              <c:numCache>
                <c:formatCode>##0.00</c:formatCode>
                <c:ptCount val="4"/>
                <c:pt idx="0">
                  <c:v>18.140554077320399</c:v>
                </c:pt>
                <c:pt idx="1">
                  <c:v>20.070693099738701</c:v>
                </c:pt>
                <c:pt idx="2">
                  <c:v>21.801215891418099</c:v>
                </c:pt>
                <c:pt idx="3">
                  <c:v>22.336592897581099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ADF-4BAA-B51A-4C21BE5AE3B9}"/>
            </c:ext>
          </c:extLst>
        </c:ser>
        <c:ser>
          <c:idx val="4"/>
          <c:order val="4"/>
          <c:tx>
            <c:strRef>
              <c:f>'Char Distribution Dynamics'!$K$272</c:f>
              <c:strCache>
                <c:ptCount val="1"/>
                <c:pt idx="0">
                  <c:v>05. (20; 35]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'Char Distribution Dynamics'!$L$267:$O$267</c:f>
              <c:strCache>
                <c:ptCount val="4"/>
                <c:pt idx="0">
                  <c:v>202304</c:v>
                </c:pt>
                <c:pt idx="1">
                  <c:v>202305</c:v>
                </c:pt>
                <c:pt idx="2">
                  <c:v>202306</c:v>
                </c:pt>
                <c:pt idx="3">
                  <c:v>202307</c:v>
                </c:pt>
              </c:strCache>
            </c:strRef>
          </c:cat>
          <c:val>
            <c:numRef>
              <c:f>'Char Distribution Dynamics'!$L$272:$O$272</c:f>
              <c:numCache>
                <c:formatCode>##0.00</c:formatCode>
                <c:ptCount val="4"/>
                <c:pt idx="0">
                  <c:v>16.371889184535899</c:v>
                </c:pt>
                <c:pt idx="1">
                  <c:v>15.706162594129401</c:v>
                </c:pt>
                <c:pt idx="2">
                  <c:v>15.8207267071964</c:v>
                </c:pt>
                <c:pt idx="3">
                  <c:v>15.1698404529079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ADF-4BAA-B51A-4C21BE5AE3B9}"/>
            </c:ext>
          </c:extLst>
        </c:ser>
        <c:ser>
          <c:idx val="5"/>
          <c:order val="5"/>
          <c:tx>
            <c:strRef>
              <c:f>'Char Distribution Dynamics'!$K$273</c:f>
              <c:strCache>
                <c:ptCount val="1"/>
                <c:pt idx="0">
                  <c:v>06. (35; 100]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'Char Distribution Dynamics'!$L$267:$O$267</c:f>
              <c:strCache>
                <c:ptCount val="4"/>
                <c:pt idx="0">
                  <c:v>202304</c:v>
                </c:pt>
                <c:pt idx="1">
                  <c:v>202305</c:v>
                </c:pt>
                <c:pt idx="2">
                  <c:v>202306</c:v>
                </c:pt>
                <c:pt idx="3">
                  <c:v>202307</c:v>
                </c:pt>
              </c:strCache>
            </c:strRef>
          </c:cat>
          <c:val>
            <c:numRef>
              <c:f>'Char Distribution Dynamics'!$L$273:$O$273</c:f>
              <c:numCache>
                <c:formatCode>##0.00</c:formatCode>
                <c:ptCount val="4"/>
                <c:pt idx="0">
                  <c:v>39.920175301299103</c:v>
                </c:pt>
                <c:pt idx="1">
                  <c:v>38.097433533118199</c:v>
                </c:pt>
                <c:pt idx="2">
                  <c:v>35.4870634808426</c:v>
                </c:pt>
                <c:pt idx="3">
                  <c:v>37.2490993309316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BADF-4BAA-B51A-4C21BE5AE3B9}"/>
            </c:ext>
          </c:extLst>
        </c:ser>
        <c:ser>
          <c:idx val="6"/>
          <c:order val="6"/>
          <c:tx>
            <c:strRef>
              <c:f>'Char Distribution Dynamics'!$K$274</c:f>
              <c:strCache>
                <c:ptCount val="1"/>
                <c:pt idx="0">
                  <c:v>07. (100; High)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'Char Distribution Dynamics'!$L$267:$O$267</c:f>
              <c:strCache>
                <c:ptCount val="4"/>
                <c:pt idx="0">
                  <c:v>202304</c:v>
                </c:pt>
                <c:pt idx="1">
                  <c:v>202305</c:v>
                </c:pt>
                <c:pt idx="2">
                  <c:v>202306</c:v>
                </c:pt>
                <c:pt idx="3">
                  <c:v>202307</c:v>
                </c:pt>
              </c:strCache>
            </c:strRef>
          </c:cat>
          <c:val>
            <c:numRef>
              <c:f>'Char Distribution Dynamics'!$L$274:$O$274</c:f>
              <c:numCache>
                <c:formatCode>##0.00</c:formatCode>
                <c:ptCount val="4"/>
                <c:pt idx="0">
                  <c:v>5.1964313664110202</c:v>
                </c:pt>
                <c:pt idx="1">
                  <c:v>5.4249270016904898</c:v>
                </c:pt>
                <c:pt idx="2">
                  <c:v>5.7684150996748196</c:v>
                </c:pt>
                <c:pt idx="3">
                  <c:v>5.6613484302624801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BADF-4BAA-B51A-4C21BE5AE3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100"/>
        <c:axId val="405596928"/>
        <c:axId val="405602832"/>
      </c:barChart>
      <c:catAx>
        <c:axId val="405596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27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405602832"/>
        <c:crosses val="autoZero"/>
        <c:auto val="1"/>
        <c:lblAlgn val="ctr"/>
        <c:lblOffset val="100"/>
        <c:noMultiLvlLbl val="0"/>
      </c:catAx>
      <c:valAx>
        <c:axId val="4056028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405596928"/>
        <c:crosses val="autoZero"/>
        <c:crossBetween val="between"/>
      </c:valAx>
      <c:spPr>
        <a:noFill/>
        <a:ln>
          <a:noFill/>
        </a:ln>
        <a:effectLst/>
      </c:spPr>
    </c:plotArea>
    <c:plotVisOnly val="0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1" i="0" u="none" strike="noStrike" kern="1200" spc="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 sz="1200" b="1" i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REPAY_AMT_C3</a:t>
            </a:r>
            <a:endParaRPr lang="en-US" sz="1200" b="1" i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spc="0" baseline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title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'Char Distribution Dynamics'!$K$172</c:f>
              <c:strCache>
                <c:ptCount val="1"/>
                <c:pt idx="0">
                  <c:v>01. No loan/no payment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'Char Distribution Dynamics'!$L$171:$O$171</c:f>
              <c:strCache>
                <c:ptCount val="4"/>
                <c:pt idx="0">
                  <c:v>202304</c:v>
                </c:pt>
                <c:pt idx="1">
                  <c:v>202305</c:v>
                </c:pt>
                <c:pt idx="2">
                  <c:v>202306</c:v>
                </c:pt>
                <c:pt idx="3">
                  <c:v>202307</c:v>
                </c:pt>
              </c:strCache>
            </c:strRef>
          </c:cat>
          <c:val>
            <c:numRef>
              <c:f>'Char Distribution Dynamics'!$L$172:$O$172</c:f>
              <c:numCache>
                <c:formatCode>##0.00</c:formatCode>
                <c:ptCount val="4"/>
                <c:pt idx="0">
                  <c:v>58.131162936296803</c:v>
                </c:pt>
                <c:pt idx="1">
                  <c:v>58.229598893499301</c:v>
                </c:pt>
                <c:pt idx="2">
                  <c:v>57.415523822988803</c:v>
                </c:pt>
                <c:pt idx="3">
                  <c:v>57.3983530622749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636-4BD6-93A6-8255E8516083}"/>
            </c:ext>
          </c:extLst>
        </c:ser>
        <c:ser>
          <c:idx val="1"/>
          <c:order val="1"/>
          <c:tx>
            <c:strRef>
              <c:f>'Char Distribution Dynamics'!$K$173</c:f>
              <c:strCache>
                <c:ptCount val="1"/>
                <c:pt idx="0">
                  <c:v>02. (Low; 300,000]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'Char Distribution Dynamics'!$L$171:$O$171</c:f>
              <c:strCache>
                <c:ptCount val="4"/>
                <c:pt idx="0">
                  <c:v>202304</c:v>
                </c:pt>
                <c:pt idx="1">
                  <c:v>202305</c:v>
                </c:pt>
                <c:pt idx="2">
                  <c:v>202306</c:v>
                </c:pt>
                <c:pt idx="3">
                  <c:v>202307</c:v>
                </c:pt>
              </c:strCache>
            </c:strRef>
          </c:cat>
          <c:val>
            <c:numRef>
              <c:f>'Char Distribution Dynamics'!$L$173:$O$173</c:f>
              <c:numCache>
                <c:formatCode>##0.00</c:formatCode>
                <c:ptCount val="4"/>
                <c:pt idx="0">
                  <c:v>14.1414931914228</c:v>
                </c:pt>
                <c:pt idx="1">
                  <c:v>14.845550945136001</c:v>
                </c:pt>
                <c:pt idx="2">
                  <c:v>16.4993637777464</c:v>
                </c:pt>
                <c:pt idx="3">
                  <c:v>14.835306227483301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636-4BD6-93A6-8255E8516083}"/>
            </c:ext>
          </c:extLst>
        </c:ser>
        <c:ser>
          <c:idx val="2"/>
          <c:order val="2"/>
          <c:tx>
            <c:strRef>
              <c:f>'Char Distribution Dynamics'!$K$174</c:f>
              <c:strCache>
                <c:ptCount val="1"/>
                <c:pt idx="0">
                  <c:v>03. (300,000; 2,000,000]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'Char Distribution Dynamics'!$L$171:$O$171</c:f>
              <c:strCache>
                <c:ptCount val="4"/>
                <c:pt idx="0">
                  <c:v>202304</c:v>
                </c:pt>
                <c:pt idx="1">
                  <c:v>202305</c:v>
                </c:pt>
                <c:pt idx="2">
                  <c:v>202306</c:v>
                </c:pt>
                <c:pt idx="3">
                  <c:v>202307</c:v>
                </c:pt>
              </c:strCache>
            </c:strRef>
          </c:cat>
          <c:val>
            <c:numRef>
              <c:f>'Char Distribution Dynamics'!$L$174:$O$174</c:f>
              <c:numCache>
                <c:formatCode>##0.00</c:formatCode>
                <c:ptCount val="4"/>
                <c:pt idx="0">
                  <c:v>7.1529190796681803</c:v>
                </c:pt>
                <c:pt idx="1">
                  <c:v>6.6236360842169999</c:v>
                </c:pt>
                <c:pt idx="2">
                  <c:v>6.7156793439841698</c:v>
                </c:pt>
                <c:pt idx="3">
                  <c:v>6.9351518270715404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636-4BD6-93A6-8255E8516083}"/>
            </c:ext>
          </c:extLst>
        </c:ser>
        <c:ser>
          <c:idx val="3"/>
          <c:order val="3"/>
          <c:tx>
            <c:strRef>
              <c:f>'Char Distribution Dynamics'!$K$175</c:f>
              <c:strCache>
                <c:ptCount val="1"/>
                <c:pt idx="0">
                  <c:v>04. (2,000,000; 8,000,000]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'Char Distribution Dynamics'!$L$171:$O$171</c:f>
              <c:strCache>
                <c:ptCount val="4"/>
                <c:pt idx="0">
                  <c:v>202304</c:v>
                </c:pt>
                <c:pt idx="1">
                  <c:v>202305</c:v>
                </c:pt>
                <c:pt idx="2">
                  <c:v>202306</c:v>
                </c:pt>
                <c:pt idx="3">
                  <c:v>202307</c:v>
                </c:pt>
              </c:strCache>
            </c:strRef>
          </c:cat>
          <c:val>
            <c:numRef>
              <c:f>'Char Distribution Dynamics'!$L$175:$O$175</c:f>
              <c:numCache>
                <c:formatCode>##0.00</c:formatCode>
                <c:ptCount val="4"/>
                <c:pt idx="0">
                  <c:v>14.4232274221318</c:v>
                </c:pt>
                <c:pt idx="1">
                  <c:v>13.5853696019671</c:v>
                </c:pt>
                <c:pt idx="2">
                  <c:v>13.162731514209</c:v>
                </c:pt>
                <c:pt idx="3">
                  <c:v>15.375707668553799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636-4BD6-93A6-8255E8516083}"/>
            </c:ext>
          </c:extLst>
        </c:ser>
        <c:ser>
          <c:idx val="4"/>
          <c:order val="4"/>
          <c:tx>
            <c:strRef>
              <c:f>'Char Distribution Dynamics'!$K$176</c:f>
              <c:strCache>
                <c:ptCount val="1"/>
                <c:pt idx="0">
                  <c:v>05. (8,000,000; 14,000,000]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'Char Distribution Dynamics'!$L$171:$O$171</c:f>
              <c:strCache>
                <c:ptCount val="4"/>
                <c:pt idx="0">
                  <c:v>202304</c:v>
                </c:pt>
                <c:pt idx="1">
                  <c:v>202305</c:v>
                </c:pt>
                <c:pt idx="2">
                  <c:v>202306</c:v>
                </c:pt>
                <c:pt idx="3">
                  <c:v>202307</c:v>
                </c:pt>
              </c:strCache>
            </c:strRef>
          </c:cat>
          <c:val>
            <c:numRef>
              <c:f>'Char Distribution Dynamics'!$L$176:$O$176</c:f>
              <c:numCache>
                <c:formatCode>##0.00</c:formatCode>
                <c:ptCount val="4"/>
                <c:pt idx="0">
                  <c:v>3.94427922992644</c:v>
                </c:pt>
                <c:pt idx="1">
                  <c:v>3.9649608114338402</c:v>
                </c:pt>
                <c:pt idx="2">
                  <c:v>3.64767425420614</c:v>
                </c:pt>
                <c:pt idx="3">
                  <c:v>3.3839423571796199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636-4BD6-93A6-8255E8516083}"/>
            </c:ext>
          </c:extLst>
        </c:ser>
        <c:ser>
          <c:idx val="5"/>
          <c:order val="5"/>
          <c:tx>
            <c:strRef>
              <c:f>'Char Distribution Dynamics'!$K$177</c:f>
              <c:strCache>
                <c:ptCount val="1"/>
                <c:pt idx="0">
                  <c:v>06. (14,000,000; High)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'Char Distribution Dynamics'!$L$171:$O$171</c:f>
              <c:strCache>
                <c:ptCount val="4"/>
                <c:pt idx="0">
                  <c:v>202304</c:v>
                </c:pt>
                <c:pt idx="1">
                  <c:v>202305</c:v>
                </c:pt>
                <c:pt idx="2">
                  <c:v>202306</c:v>
                </c:pt>
                <c:pt idx="3">
                  <c:v>202307</c:v>
                </c:pt>
              </c:strCache>
            </c:strRef>
          </c:cat>
          <c:val>
            <c:numRef>
              <c:f>'Char Distribution Dynamics'!$L$177:$O$177</c:f>
              <c:numCache>
                <c:formatCode>##0.00</c:formatCode>
                <c:ptCount val="4"/>
                <c:pt idx="0">
                  <c:v>2.2069181405540799</c:v>
                </c:pt>
                <c:pt idx="1">
                  <c:v>2.75088366374673</c:v>
                </c:pt>
                <c:pt idx="2">
                  <c:v>2.5590272868655499</c:v>
                </c:pt>
                <c:pt idx="3">
                  <c:v>2.0715388574369502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7636-4BD6-93A6-8255E851608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100"/>
        <c:axId val="357167584"/>
        <c:axId val="357163320"/>
      </c:barChart>
      <c:catAx>
        <c:axId val="3571675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27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357163320"/>
        <c:crosses val="autoZero"/>
        <c:auto val="1"/>
        <c:lblAlgn val="ctr"/>
        <c:lblOffset val="100"/>
        <c:noMultiLvlLbl val="0"/>
      </c:catAx>
      <c:valAx>
        <c:axId val="3571633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357167584"/>
        <c:crosses val="autoZero"/>
        <c:crossBetween val="between"/>
      </c:valAx>
      <c:spPr>
        <a:noFill/>
        <a:ln>
          <a:noFill/>
        </a:ln>
        <a:effectLst/>
      </c:spPr>
    </c:plotArea>
    <c:plotVisOnly val="0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 sz="12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N_LOWDPD_ALL_C12</a:t>
            </a:r>
            <a:endParaRPr lang="en-US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title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'[4]Char Distribution Dynamics'!$K$71</c:f>
              <c:strCache>
                <c:ptCount val="1"/>
                <c:pt idx="0">
                  <c:v>01. (Low; 0]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'[4]Char Distribution Dynamics'!$L$70:$O$70</c:f>
              <c:strCache>
                <c:ptCount val="4"/>
                <c:pt idx="0">
                  <c:v>202304</c:v>
                </c:pt>
                <c:pt idx="1">
                  <c:v>202305</c:v>
                </c:pt>
                <c:pt idx="2">
                  <c:v>202306</c:v>
                </c:pt>
                <c:pt idx="3">
                  <c:v>202307</c:v>
                </c:pt>
              </c:strCache>
            </c:strRef>
          </c:cat>
          <c:val>
            <c:numRef>
              <c:f>'[4]Char Distribution Dynamics'!$L$71:$O$71</c:f>
              <c:numCache>
                <c:formatCode>General</c:formatCode>
                <c:ptCount val="4"/>
                <c:pt idx="0">
                  <c:v>24.823916105806902</c:v>
                </c:pt>
                <c:pt idx="1">
                  <c:v>25.7876133394806</c:v>
                </c:pt>
                <c:pt idx="2">
                  <c:v>25.279230877986699</c:v>
                </c:pt>
                <c:pt idx="3">
                  <c:v>24.408131755018001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BF8-4946-A3D0-3D470A760593}"/>
            </c:ext>
          </c:extLst>
        </c:ser>
        <c:ser>
          <c:idx val="1"/>
          <c:order val="1"/>
          <c:tx>
            <c:strRef>
              <c:f>'[4]Char Distribution Dynamics'!$K$72</c:f>
              <c:strCache>
                <c:ptCount val="1"/>
                <c:pt idx="0">
                  <c:v>02. (0; 1]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'[4]Char Distribution Dynamics'!$L$70:$O$70</c:f>
              <c:strCache>
                <c:ptCount val="4"/>
                <c:pt idx="0">
                  <c:v>202304</c:v>
                </c:pt>
                <c:pt idx="1">
                  <c:v>202305</c:v>
                </c:pt>
                <c:pt idx="2">
                  <c:v>202306</c:v>
                </c:pt>
                <c:pt idx="3">
                  <c:v>202307</c:v>
                </c:pt>
              </c:strCache>
            </c:strRef>
          </c:cat>
          <c:val>
            <c:numRef>
              <c:f>'[4]Char Distribution Dynamics'!$L$72:$O$72</c:f>
              <c:numCache>
                <c:formatCode>General</c:formatCode>
                <c:ptCount val="4"/>
                <c:pt idx="0">
                  <c:v>13.7814994521834</c:v>
                </c:pt>
                <c:pt idx="1">
                  <c:v>15.1990164438297</c:v>
                </c:pt>
                <c:pt idx="2">
                  <c:v>14.703803195249501</c:v>
                </c:pt>
                <c:pt idx="3">
                  <c:v>15.0540401441071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BF8-4946-A3D0-3D470A760593}"/>
            </c:ext>
          </c:extLst>
        </c:ser>
        <c:ser>
          <c:idx val="2"/>
          <c:order val="2"/>
          <c:tx>
            <c:strRef>
              <c:f>'[4]Char Distribution Dynamics'!$K$73</c:f>
              <c:strCache>
                <c:ptCount val="1"/>
                <c:pt idx="0">
                  <c:v>03. (1; 2]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'[4]Char Distribution Dynamics'!$L$70:$O$70</c:f>
              <c:strCache>
                <c:ptCount val="4"/>
                <c:pt idx="0">
                  <c:v>202304</c:v>
                </c:pt>
                <c:pt idx="1">
                  <c:v>202305</c:v>
                </c:pt>
                <c:pt idx="2">
                  <c:v>202306</c:v>
                </c:pt>
                <c:pt idx="3">
                  <c:v>202307</c:v>
                </c:pt>
              </c:strCache>
            </c:strRef>
          </c:cat>
          <c:val>
            <c:numRef>
              <c:f>'[4]Char Distribution Dynamics'!$L$73:$O$73</c:f>
              <c:numCache>
                <c:formatCode>General</c:formatCode>
                <c:ptCount val="4"/>
                <c:pt idx="0">
                  <c:v>9.4928783847237508</c:v>
                </c:pt>
                <c:pt idx="1">
                  <c:v>10.265867527278299</c:v>
                </c:pt>
                <c:pt idx="2">
                  <c:v>10.787501767284001</c:v>
                </c:pt>
                <c:pt idx="3">
                  <c:v>10.7694287184766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BF8-4946-A3D0-3D470A760593}"/>
            </c:ext>
          </c:extLst>
        </c:ser>
        <c:ser>
          <c:idx val="3"/>
          <c:order val="3"/>
          <c:tx>
            <c:strRef>
              <c:f>'[4]Char Distribution Dynamics'!$K$74</c:f>
              <c:strCache>
                <c:ptCount val="1"/>
                <c:pt idx="0">
                  <c:v>04. (2; 4]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'[4]Char Distribution Dynamics'!$L$70:$O$70</c:f>
              <c:strCache>
                <c:ptCount val="4"/>
                <c:pt idx="0">
                  <c:v>202304</c:v>
                </c:pt>
                <c:pt idx="1">
                  <c:v>202305</c:v>
                </c:pt>
                <c:pt idx="2">
                  <c:v>202306</c:v>
                </c:pt>
                <c:pt idx="3">
                  <c:v>202307</c:v>
                </c:pt>
              </c:strCache>
            </c:strRef>
          </c:cat>
          <c:val>
            <c:numRef>
              <c:f>'[4]Char Distribution Dynamics'!$L$74:$O$74</c:f>
              <c:numCache>
                <c:formatCode>General</c:formatCode>
                <c:ptCount val="4"/>
                <c:pt idx="0">
                  <c:v>14.071059633745501</c:v>
                </c:pt>
                <c:pt idx="1">
                  <c:v>14.2308283387122</c:v>
                </c:pt>
                <c:pt idx="2">
                  <c:v>15.1845044535558</c:v>
                </c:pt>
                <c:pt idx="3">
                  <c:v>15.6973751930005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BF8-4946-A3D0-3D470A760593}"/>
            </c:ext>
          </c:extLst>
        </c:ser>
        <c:ser>
          <c:idx val="4"/>
          <c:order val="4"/>
          <c:tx>
            <c:strRef>
              <c:f>'[4]Char Distribution Dynamics'!$K$75</c:f>
              <c:strCache>
                <c:ptCount val="1"/>
                <c:pt idx="0">
                  <c:v>05. (4; 6]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'[4]Char Distribution Dynamics'!$L$70:$O$70</c:f>
              <c:strCache>
                <c:ptCount val="4"/>
                <c:pt idx="0">
                  <c:v>202304</c:v>
                </c:pt>
                <c:pt idx="1">
                  <c:v>202305</c:v>
                </c:pt>
                <c:pt idx="2">
                  <c:v>202306</c:v>
                </c:pt>
                <c:pt idx="3">
                  <c:v>202307</c:v>
                </c:pt>
              </c:strCache>
            </c:strRef>
          </c:cat>
          <c:val>
            <c:numRef>
              <c:f>'[4]Char Distribution Dynamics'!$L$75:$O$75</c:f>
              <c:numCache>
                <c:formatCode>General</c:formatCode>
                <c:ptCount val="4"/>
                <c:pt idx="0">
                  <c:v>11.903271247456599</c:v>
                </c:pt>
                <c:pt idx="1">
                  <c:v>10.8959581988628</c:v>
                </c:pt>
                <c:pt idx="2">
                  <c:v>11.5226919270465</c:v>
                </c:pt>
                <c:pt idx="3">
                  <c:v>11.232629953679901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BF8-4946-A3D0-3D470A760593}"/>
            </c:ext>
          </c:extLst>
        </c:ser>
        <c:ser>
          <c:idx val="5"/>
          <c:order val="5"/>
          <c:tx>
            <c:strRef>
              <c:f>'[4]Char Distribution Dynamics'!$K$76</c:f>
              <c:strCache>
                <c:ptCount val="1"/>
                <c:pt idx="0">
                  <c:v>06. (6; 7]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'[4]Char Distribution Dynamics'!$L$70:$O$70</c:f>
              <c:strCache>
                <c:ptCount val="4"/>
                <c:pt idx="0">
                  <c:v>202304</c:v>
                </c:pt>
                <c:pt idx="1">
                  <c:v>202305</c:v>
                </c:pt>
                <c:pt idx="2">
                  <c:v>202306</c:v>
                </c:pt>
                <c:pt idx="3">
                  <c:v>202307</c:v>
                </c:pt>
              </c:strCache>
            </c:strRef>
          </c:cat>
          <c:val>
            <c:numRef>
              <c:f>'[4]Char Distribution Dynamics'!$L$76:$O$76</c:f>
              <c:numCache>
                <c:formatCode>General</c:formatCode>
                <c:ptCount val="4"/>
                <c:pt idx="0">
                  <c:v>5.4938174988261101</c:v>
                </c:pt>
                <c:pt idx="1">
                  <c:v>5.1329337636391603</c:v>
                </c:pt>
                <c:pt idx="2">
                  <c:v>4.7504594938498501</c:v>
                </c:pt>
                <c:pt idx="3">
                  <c:v>4.7992794647452399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7BF8-4946-A3D0-3D470A760593}"/>
            </c:ext>
          </c:extLst>
        </c:ser>
        <c:ser>
          <c:idx val="6"/>
          <c:order val="6"/>
          <c:tx>
            <c:strRef>
              <c:f>'[4]Char Distribution Dynamics'!$K$77</c:f>
              <c:strCache>
                <c:ptCount val="1"/>
                <c:pt idx="0">
                  <c:v>07. (7; 8]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'[4]Char Distribution Dynamics'!$L$70:$O$70</c:f>
              <c:strCache>
                <c:ptCount val="4"/>
                <c:pt idx="0">
                  <c:v>202304</c:v>
                </c:pt>
                <c:pt idx="1">
                  <c:v>202305</c:v>
                </c:pt>
                <c:pt idx="2">
                  <c:v>202306</c:v>
                </c:pt>
                <c:pt idx="3">
                  <c:v>202307</c:v>
                </c:pt>
              </c:strCache>
            </c:strRef>
          </c:cat>
          <c:val>
            <c:numRef>
              <c:f>'[4]Char Distribution Dynamics'!$L$77:$O$77</c:f>
              <c:numCache>
                <c:formatCode>General</c:formatCode>
                <c:ptCount val="4"/>
                <c:pt idx="0">
                  <c:v>5.1886054155579897</c:v>
                </c:pt>
                <c:pt idx="1">
                  <c:v>4.8716766559090203</c:v>
                </c:pt>
                <c:pt idx="2">
                  <c:v>4.4676940477873597</c:v>
                </c:pt>
                <c:pt idx="3">
                  <c:v>4.9408131755018001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7BF8-4946-A3D0-3D470A760593}"/>
            </c:ext>
          </c:extLst>
        </c:ser>
        <c:ser>
          <c:idx val="7"/>
          <c:order val="7"/>
          <c:tx>
            <c:strRef>
              <c:f>'[4]Char Distribution Dynamics'!$K$78</c:f>
              <c:strCache>
                <c:ptCount val="1"/>
                <c:pt idx="0">
                  <c:v>08. (8; 10]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'[4]Char Distribution Dynamics'!$L$70:$O$70</c:f>
              <c:strCache>
                <c:ptCount val="4"/>
                <c:pt idx="0">
                  <c:v>202304</c:v>
                </c:pt>
                <c:pt idx="1">
                  <c:v>202305</c:v>
                </c:pt>
                <c:pt idx="2">
                  <c:v>202306</c:v>
                </c:pt>
                <c:pt idx="3">
                  <c:v>202307</c:v>
                </c:pt>
              </c:strCache>
            </c:strRef>
          </c:cat>
          <c:val>
            <c:numRef>
              <c:f>'[4]Char Distribution Dynamics'!$L$78:$O$78</c:f>
              <c:numCache>
                <c:formatCode>General</c:formatCode>
                <c:ptCount val="4"/>
                <c:pt idx="0">
                  <c:v>7.9433401158240802</c:v>
                </c:pt>
                <c:pt idx="1">
                  <c:v>7.4842477332103901</c:v>
                </c:pt>
                <c:pt idx="2">
                  <c:v>7.3377633253216503</c:v>
                </c:pt>
                <c:pt idx="3">
                  <c:v>7.3597529593412299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7BF8-4946-A3D0-3D470A760593}"/>
            </c:ext>
          </c:extLst>
        </c:ser>
        <c:ser>
          <c:idx val="8"/>
          <c:order val="8"/>
          <c:tx>
            <c:strRef>
              <c:f>'[4]Char Distribution Dynamics'!$K$79</c:f>
              <c:strCache>
                <c:ptCount val="1"/>
                <c:pt idx="0">
                  <c:v>09. (10; High)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'[4]Char Distribution Dynamics'!$L$70:$O$70</c:f>
              <c:strCache>
                <c:ptCount val="4"/>
                <c:pt idx="0">
                  <c:v>202304</c:v>
                </c:pt>
                <c:pt idx="1">
                  <c:v>202305</c:v>
                </c:pt>
                <c:pt idx="2">
                  <c:v>202306</c:v>
                </c:pt>
                <c:pt idx="3">
                  <c:v>202307</c:v>
                </c:pt>
              </c:strCache>
            </c:strRef>
          </c:cat>
          <c:val>
            <c:numRef>
              <c:f>'[4]Char Distribution Dynamics'!$L$79:$O$79</c:f>
              <c:numCache>
                <c:formatCode>General</c:formatCode>
                <c:ptCount val="4"/>
                <c:pt idx="0">
                  <c:v>7.3016121458757297</c:v>
                </c:pt>
                <c:pt idx="1">
                  <c:v>6.1318579990779201</c:v>
                </c:pt>
                <c:pt idx="2">
                  <c:v>5.9663509119185596</c:v>
                </c:pt>
                <c:pt idx="3">
                  <c:v>5.7385486361296998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7BF8-4946-A3D0-3D470A76059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100"/>
        <c:axId val="343283040"/>
        <c:axId val="343283696"/>
      </c:barChart>
      <c:catAx>
        <c:axId val="3432830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27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343283696"/>
        <c:crosses val="autoZero"/>
        <c:auto val="1"/>
        <c:lblAlgn val="ctr"/>
        <c:lblOffset val="100"/>
        <c:noMultiLvlLbl val="0"/>
      </c:catAx>
      <c:valAx>
        <c:axId val="3432836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343283040"/>
        <c:crosses val="autoZero"/>
        <c:crossBetween val="between"/>
      </c:valAx>
      <c:spPr>
        <a:noFill/>
        <a:ln>
          <a:noFill/>
        </a:ln>
        <a:effectLst/>
      </c:spPr>
    </c:plotArea>
    <c:plotVisOnly val="0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6CD521-3DCB-4AAF-8254-8B852E7C77C4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A154ED-529B-488D-9C94-1F7F749ED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6215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7B1E2D-882D-4E53-82F3-D962986352A0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40317D-5A48-4951-AED2-234BFACDA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4919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40317D-5A48-4951-AED2-234BFACDAF9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6634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40317D-5A48-4951-AED2-234BFACDAF9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3922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40317D-5A48-4951-AED2-234BFACDAF99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0659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7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microsoft.com/office/2007/relationships/hdphoto" Target="../media/hdphoto5.wdp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2283" y="1752601"/>
            <a:ext cx="10363200" cy="1470025"/>
          </a:xfrm>
        </p:spPr>
        <p:txBody>
          <a:bodyPr/>
          <a:lstStyle>
            <a:lvl1pPr>
              <a:defRPr b="1">
                <a:gradFill flip="none" rotWithShape="1">
                  <a:gsLst>
                    <a:gs pos="0">
                      <a:schemeClr val="tx2">
                        <a:lumMod val="50000"/>
                      </a:schemeClr>
                    </a:gs>
                    <a:gs pos="35000">
                      <a:schemeClr val="tx2">
                        <a:lumMod val="50000"/>
                      </a:schemeClr>
                    </a:gs>
                    <a:gs pos="75000">
                      <a:srgbClr val="008445"/>
                    </a:gs>
                    <a:gs pos="100000">
                      <a:srgbClr val="008445"/>
                    </a:gs>
                  </a:gsLst>
                  <a:lin ang="0" scaled="1"/>
                  <a:tileRect/>
                </a:gradFill>
                <a:latin typeface="+mn-lt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6683" y="36576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0" y="5943600"/>
            <a:ext cx="12192000" cy="9144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75000"/>
                </a:schemeClr>
              </a:gs>
              <a:gs pos="40000">
                <a:schemeClr val="tx2">
                  <a:lumMod val="75000"/>
                </a:schemeClr>
              </a:gs>
              <a:gs pos="81000">
                <a:srgbClr val="008445"/>
              </a:gs>
              <a:gs pos="100000">
                <a:srgbClr val="00844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7895" l="0" r="88060">
                        <a14:foregroundMark x1="11940" y1="29474" x2="11940" y2="2947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" y="6019800"/>
            <a:ext cx="609601" cy="838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667" b="100000" l="2180" r="99183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125201" y="5985958"/>
            <a:ext cx="1066800" cy="87204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416" b="96429" l="9551" r="97191">
                        <a14:foregroundMark x1="37921" y1="67208" x2="37921" y2="67208"/>
                        <a14:foregroundMark x1="20787" y1="49026" x2="46067" y2="72727"/>
                        <a14:foregroundMark x1="30337" y1="48052" x2="30337" y2="48052"/>
                        <a14:backgroundMark x1="39607" y1="32143" x2="39607" y2="32143"/>
                        <a14:backgroundMark x1="41011" y1="28571" x2="46067" y2="45130"/>
                        <a14:backgroundMark x1="46067" y1="55519" x2="46067" y2="55519"/>
                        <a14:backgroundMark x1="64326" y1="29545" x2="53371" y2="47078"/>
                        <a14:backgroundMark x1="78652" y1="53571" x2="58989" y2="76299"/>
                        <a14:backgroundMark x1="45787" y1="83766" x2="44382" y2="65260"/>
                        <a14:backgroundMark x1="56461" y1="69805" x2="55899" y2="80195"/>
                        <a14:backgroundMark x1="26124" y1="47403" x2="41011" y2="67532"/>
                        <a14:backgroundMark x1="24719" y1="55844" x2="24719" y2="55844"/>
                        <a14:backgroundMark x1="42416" y1="78247" x2="16854" y2="45779"/>
                        <a14:backgroundMark x1="27247" y1="60714" x2="42978" y2="70455"/>
                        <a14:backgroundMark x1="46629" y1="73052" x2="22753" y2="52273"/>
                        <a14:backgroundMark x1="24438" y1="50325" x2="24438" y2="50325"/>
                        <a14:backgroundMark x1="19944" y1="46104" x2="37360" y2="63312"/>
                        <a14:backgroundMark x1="21067" y1="53247" x2="29213" y2="52273"/>
                        <a14:backgroundMark x1="17978" y1="50325" x2="29213" y2="50000"/>
                        <a14:backgroundMark x1="18258" y1="46104" x2="41573" y2="6753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33222" y="6142712"/>
            <a:ext cx="358122" cy="30983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272121" y="152399"/>
            <a:ext cx="3109124" cy="80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000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86502"/>
            <a:ext cx="5486400" cy="5486400"/>
          </a:xfrm>
        </p:spPr>
        <p:txBody>
          <a:bodyPr>
            <a:normAutofit/>
          </a:bodyPr>
          <a:lstStyle>
            <a:lvl1pPr marL="0" indent="0" algn="just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-342900" algn="just">
              <a:buFont typeface="+mj-lt"/>
              <a:buAutoNum type="arabicPeriod"/>
              <a:defRPr sz="1600"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indent="-341313">
              <a:defRPr sz="1400" baseline="0">
                <a:latin typeface="+mn-lt"/>
                <a:cs typeface="Times New Roman" panose="02020603050405020304" pitchFamily="18" charset="0"/>
              </a:defRPr>
            </a:lvl3pPr>
            <a:lvl4pPr marL="1023938" indent="-341313">
              <a:buFont typeface="Wingdings" panose="05000000000000000000" pitchFamily="2" charset="2"/>
              <a:buChar char="ü"/>
              <a:defRPr sz="1200" baseline="0">
                <a:latin typeface="+mn-lt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1"/>
            <a:endParaRPr lang="en-US" dirty="0"/>
          </a:p>
          <a:p>
            <a:pPr lvl="1"/>
            <a:r>
              <a:rPr lang="en-US" dirty="0" err="1"/>
              <a:t>Sdsf</a:t>
            </a:r>
            <a:endParaRPr lang="en-US" dirty="0"/>
          </a:p>
          <a:p>
            <a:pPr lvl="2"/>
            <a:r>
              <a:rPr lang="en-US" dirty="0" err="1"/>
              <a:t>Dfgfgfg</a:t>
            </a:r>
            <a:endParaRPr lang="en-US" dirty="0"/>
          </a:p>
          <a:p>
            <a:pPr lvl="2"/>
            <a:r>
              <a:rPr lang="en-US" dirty="0" err="1"/>
              <a:t>Dfdgdsgdg</a:t>
            </a:r>
            <a:endParaRPr lang="en-US" dirty="0"/>
          </a:p>
          <a:p>
            <a:pPr lvl="3"/>
            <a:r>
              <a:rPr lang="en-US" dirty="0" err="1"/>
              <a:t>fdsfdfdf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0"/>
          </p:nvPr>
        </p:nvSpPr>
        <p:spPr>
          <a:xfrm>
            <a:off x="6299200" y="1191904"/>
            <a:ext cx="5486400" cy="5486400"/>
          </a:xfrm>
        </p:spPr>
        <p:txBody>
          <a:bodyPr>
            <a:normAutofit/>
          </a:bodyPr>
          <a:lstStyle>
            <a:lvl1pPr marL="0" indent="0" algn="just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339617" y="6492876"/>
            <a:ext cx="2844800" cy="365125"/>
          </a:xfrm>
        </p:spPr>
        <p:txBody>
          <a:bodyPr/>
          <a:lstStyle>
            <a:lvl1pPr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21ECC9-18B5-421E-8123-64EFFAADA6D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-1"/>
            <a:ext cx="12192000" cy="990601"/>
          </a:xfrm>
          <a:prstGeom prst="rect">
            <a:avLst/>
          </a:prstGeom>
          <a:gradFill flip="none" rotWithShape="1">
            <a:gsLst>
              <a:gs pos="0">
                <a:srgbClr val="1A3F6C"/>
              </a:gs>
              <a:gs pos="42000">
                <a:srgbClr val="1A3F6C"/>
              </a:gs>
              <a:gs pos="76000">
                <a:srgbClr val="008445">
                  <a:alpha val="86000"/>
                </a:srgbClr>
              </a:gs>
              <a:gs pos="100000">
                <a:srgbClr val="008445">
                  <a:alpha val="74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idx="13"/>
          </p:nvPr>
        </p:nvSpPr>
        <p:spPr>
          <a:xfrm>
            <a:off x="381001" y="609600"/>
            <a:ext cx="11404600" cy="381000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endParaRPr lang="en-US" dirty="0"/>
          </a:p>
          <a:p>
            <a:pPr lvl="1"/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479" b="97521" l="8475" r="100000">
                        <a14:foregroundMark x1="94915" y1="93388" x2="94915" y2="9338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645900" y="-1"/>
            <a:ext cx="546100" cy="99060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65152" y1="73134" x2="65152" y2="73134"/>
                        <a14:foregroundMark x1="36364" y1="43284" x2="36364" y2="43284"/>
                        <a14:foregroundMark x1="57576" y1="44776" x2="57576" y2="4477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125200" y="240352"/>
            <a:ext cx="739051" cy="75024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416" b="96429" l="9551" r="97191">
                        <a14:foregroundMark x1="37921" y1="67208" x2="37921" y2="67208"/>
                        <a14:foregroundMark x1="20787" y1="49026" x2="46067" y2="72727"/>
                        <a14:foregroundMark x1="30337" y1="48052" x2="30337" y2="48052"/>
                        <a14:backgroundMark x1="39607" y1="32143" x2="39607" y2="32143"/>
                        <a14:backgroundMark x1="41011" y1="28571" x2="46067" y2="45130"/>
                        <a14:backgroundMark x1="46067" y1="55519" x2="46067" y2="55519"/>
                        <a14:backgroundMark x1="64326" y1="29545" x2="53371" y2="47078"/>
                        <a14:backgroundMark x1="78652" y1="53571" x2="58989" y2="76299"/>
                        <a14:backgroundMark x1="45787" y1="83766" x2="44382" y2="65260"/>
                        <a14:backgroundMark x1="56461" y1="69805" x2="55899" y2="80195"/>
                        <a14:backgroundMark x1="26124" y1="47403" x2="41011" y2="67532"/>
                        <a14:backgroundMark x1="24719" y1="55844" x2="24719" y2="55844"/>
                        <a14:backgroundMark x1="42416" y1="78247" x2="16854" y2="45779"/>
                        <a14:backgroundMark x1="27247" y1="60714" x2="42978" y2="70455"/>
                        <a14:backgroundMark x1="46629" y1="73052" x2="22753" y2="52273"/>
                        <a14:backgroundMark x1="24438" y1="50325" x2="24438" y2="50325"/>
                        <a14:backgroundMark x1="19944" y1="46104" x2="37360" y2="63312"/>
                        <a14:backgroundMark x1="21067" y1="53247" x2="29213" y2="52273"/>
                        <a14:backgroundMark x1="17978" y1="50325" x2="29213" y2="50000"/>
                        <a14:backgroundMark x1="18258" y1="46104" x2="41573" y2="6753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798264" y="240352"/>
            <a:ext cx="311274" cy="26930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65152" y1="73134" x2="65152" y2="73134"/>
                        <a14:foregroundMark x1="36364" y1="43284" x2="36364" y2="43284"/>
                        <a14:foregroundMark x1="57576" y1="44776" x2="57576" y2="4477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525662" y="120056"/>
            <a:ext cx="237000" cy="240591"/>
          </a:xfrm>
          <a:prstGeom prst="rect">
            <a:avLst/>
          </a:prstGeom>
        </p:spPr>
      </p:pic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380999" y="54591"/>
            <a:ext cx="11430001" cy="631209"/>
          </a:xfrm>
        </p:spPr>
        <p:txBody>
          <a:bodyPr>
            <a:normAutofit/>
          </a:bodyPr>
          <a:lstStyle>
            <a:lvl1pPr algn="l">
              <a:defRPr sz="3600" b="1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	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8240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FB0BB3-47C1-4FD2-831B-266B51553B2B}" type="datetime1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5E2C75-F2B4-49FC-AD74-5EB170F26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379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4" r:id="rId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3.xml"/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hart" Target="../charts/chart9.xml"/><Relationship Id="rId3" Type="http://schemas.openxmlformats.org/officeDocument/2006/relationships/chart" Target="../charts/chart4.xml"/><Relationship Id="rId7" Type="http://schemas.openxmlformats.org/officeDocument/2006/relationships/chart" Target="../charts/chart8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7.xml"/><Relationship Id="rId5" Type="http://schemas.openxmlformats.org/officeDocument/2006/relationships/chart" Target="../charts/chart6.xml"/><Relationship Id="rId10" Type="http://schemas.openxmlformats.org/officeDocument/2006/relationships/chart" Target="../charts/chart11.xml"/><Relationship Id="rId4" Type="http://schemas.openxmlformats.org/officeDocument/2006/relationships/chart" Target="../charts/chart5.xml"/><Relationship Id="rId9" Type="http://schemas.openxmlformats.org/officeDocument/2006/relationships/chart" Target="../charts/char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6683" y="4019550"/>
            <a:ext cx="8534400" cy="1752600"/>
          </a:xfrm>
        </p:spPr>
        <p:txBody>
          <a:bodyPr/>
          <a:lstStyle/>
          <a:p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78883" y="1828800"/>
            <a:ext cx="11429999" cy="14700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4181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76200"/>
            <a:ext cx="11404600" cy="609600"/>
          </a:xfrm>
        </p:spPr>
        <p:txBody>
          <a:bodyPr>
            <a:normAutofit fontScale="90000"/>
          </a:bodyPr>
          <a:lstStyle/>
          <a:p>
            <a:r>
              <a:rPr lang="en-US" dirty="0"/>
              <a:t>5. Model stability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1ECC9-18B5-421E-8123-64EFFAADA6DC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4294967295"/>
          </p:nvPr>
        </p:nvSpPr>
        <p:spPr>
          <a:xfrm>
            <a:off x="323850" y="571500"/>
            <a:ext cx="11404600" cy="38404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bg1"/>
                </a:solidFill>
              </a:rPr>
              <a:t>5.2. Population stability</a:t>
            </a:r>
          </a:p>
        </p:txBody>
      </p:sp>
      <p:sp>
        <p:nvSpPr>
          <p:cNvPr id="8" name="Content Placeholder 1"/>
          <p:cNvSpPr>
            <a:spLocks noGrp="1"/>
          </p:cNvSpPr>
          <p:nvPr/>
        </p:nvSpPr>
        <p:spPr>
          <a:xfrm>
            <a:off x="398046" y="3896182"/>
            <a:ext cx="11391900" cy="1645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just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42900" indent="-342900" algn="just" defTabSz="914400" rtl="0" eaLnBrk="1" latinLnBrk="0" hangingPunct="1">
              <a:spcBef>
                <a:spcPct val="20000"/>
              </a:spcBef>
              <a:buFont typeface="+mj-lt"/>
              <a:buAutoNum type="arabicPeriod"/>
              <a:defRPr sz="160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682625" indent="-341313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Times New Roman" panose="02020603050405020304" pitchFamily="18" charset="0"/>
              </a:defRPr>
            </a:lvl3pPr>
            <a:lvl4pPr marL="1023938" indent="-341313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ü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 smtClean="0">
                <a:solidFill>
                  <a:srgbClr val="008445"/>
                </a:solidFill>
              </a:rPr>
              <a:t>Development sample: </a:t>
            </a:r>
            <a:r>
              <a:rPr lang="en-US" sz="1400" dirty="0"/>
              <a:t>Feb – Apr 2023</a:t>
            </a:r>
          </a:p>
          <a:p>
            <a:r>
              <a:rPr lang="en-US" sz="1400" b="1" dirty="0" smtClean="0">
                <a:solidFill>
                  <a:srgbClr val="008445"/>
                </a:solidFill>
              </a:rPr>
              <a:t>Recent sample: </a:t>
            </a:r>
            <a:r>
              <a:rPr lang="en-US" sz="1400" dirty="0"/>
              <a:t>Jul 2023</a:t>
            </a:r>
          </a:p>
          <a:p>
            <a:r>
              <a:rPr lang="en-US" sz="1400" b="1" dirty="0" smtClean="0">
                <a:solidFill>
                  <a:srgbClr val="008445"/>
                </a:solidFill>
              </a:rPr>
              <a:t>Comment</a:t>
            </a:r>
            <a:r>
              <a:rPr lang="en-US" sz="1400" b="1" dirty="0">
                <a:solidFill>
                  <a:srgbClr val="008445"/>
                </a:solidFill>
              </a:rPr>
              <a:t>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 PSI of </a:t>
            </a:r>
            <a:r>
              <a:rPr lang="en-US" sz="1400" dirty="0" smtClean="0"/>
              <a:t>the model is </a:t>
            </a:r>
            <a:r>
              <a:rPr lang="en-US" sz="1400" dirty="0"/>
              <a:t>low </a:t>
            </a:r>
            <a:r>
              <a:rPr lang="en-US" sz="1400" dirty="0" smtClean="0"/>
              <a:t>(about 6% in recent </a:t>
            </a:r>
            <a:r>
              <a:rPr lang="en-US" sz="1400" dirty="0"/>
              <a:t>sample) showing that the </a:t>
            </a:r>
            <a:r>
              <a:rPr lang="en-US" sz="1400" dirty="0" smtClean="0"/>
              <a:t>model is </a:t>
            </a:r>
            <a:r>
              <a:rPr lang="en-US" sz="1400" dirty="0"/>
              <a:t>stable. </a:t>
            </a:r>
            <a:endParaRPr lang="en-US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The </a:t>
            </a:r>
            <a:r>
              <a:rPr lang="en-US" sz="1400" dirty="0"/>
              <a:t>model need to be strictly monitored.</a:t>
            </a:r>
          </a:p>
          <a:p>
            <a:endParaRPr lang="en-US" sz="1400" dirty="0"/>
          </a:p>
        </p:txBody>
      </p:sp>
      <p:sp>
        <p:nvSpPr>
          <p:cNvPr id="2" name="AutoShape 1" descr="data:image/png;base64,iVBORw0KGgoAAAANSUhEUgAAAYEAAAC+CAYAAADTArPoAAAAAXNSR0IArs4c6QAAG61JREFUeF7tnX1wXUd5h997r+3YMY4TJyWpM3FElCqQJkALhWGQ1FZQSe0MoRCaWOl0RjREHRsyDX8g/4HopxkqDQy0TeXW0MHTghyC8tGZNpWUqWAkE4ZMKAFaQEJ2hJI4gZLEiZPY2JZu5z32Xq+Ozjn3nnO/zz5nJhNf3d09+z7v3v2dd3fPbuaJJ57Inzp1SrggAAEIQMA5Aj/KzM3N5dva2pyzHIMhAAEIuE5gfn5eEAHXWwH2QwACzhJABJx1PYZDAAIQEEEEaAUQgAAEHCaACDjsfEyHAAQggAjQBiAAAQg4TAARcNj5mA4BCEAAEaANQAACEHCYACLgsPMxHQIQgAAiQBuAAAQg4DABRMBh52M6BCAAAUSANpA6Ar29vTI5ORloV09Pj0xMTKz5bvfu3bJv377C33ft2iWjo6OFz4cOHZKOjg7vcz6fTx0zDHKXACLgru9Ta3mUCKjRfiHwC4ABYwsBIpDa5uK8YYiA800gfQCMCAwPD8vg4GDBwJGREdmzZ4/3+fDhw3LNNdd4/85kMt7/Z2dnpb29Xe655x7p6+tblQ4RSF87waKzBBABWkLqCISJQFCHf+TIEWltbV0lAkHpEIHUNRMMOkcAEaAppI5A3Ejg2muv9SKDoKEiAwcRSF0zwSBEgDaQVgLF5gSiJn1tJvYEMCKQ1taCXUQCtIHUEYgSAf88gW28HRGYv5u5A0Qgdc0Eg4gEaANpJRA1J1CKzXaHb6IGRKAUcqRpRgJEAs3oNeocSSCOCJgVQ/5lo/6/IwI0urQSQATS6lmH7YojAnbnfvDgQdm5c6dHzgwNEQk43JAcMR0RcMTRLpkZRwSUS9QcAnMCLrUcN21FBNz0e6qtjisCCiPorWH7hTKGg1LdZJw2DhFw2v0YDwEIuE6gqAiYV+jD1kzba67NOKq9DE+foPr7+2VhYcF11tgPAQhAoOEIFBUBs6+KLQL6N7PPinb8e/fulaWlJVlcXPR2XtTvTSitofnQ0JC3JwsXBCAAAQg0FoFIEdBxUt1bRbflNSKgkYF26ubJXpfSTU9PS1dXl2eZbtilwnDgwAHv89jY2KoteRvLfGoDAQhAwG0CoSJghnG0M9d91I0ImE7f7MluRGFgYGBNJNDd3S1TU1OF3RrdRo31EIAABBqPQKgI2E/zpYiARgb2nMCOHTtkZmZGOjs7C9vychhH4zUAagQBCLhNIFAE9GnfjO+bpXHFIgH/xK8KgkYBuk2vzg+Mj48XynQbOdZDAAIQaBwCgSIQ9vKMCkHYnIB9ZJ+m0SjATBKbfDq0FHS0XyiOLVtEcrnGoUVNIAABCDQjgWPHQmtddHWQPxLQkoJWB5nX7fV7EwXoyU1mpVCiSODciU/NyJw6QwACEGgYAhHnYicSgaBdFo2xuqKopaWlcKyffVRf7DkBRKBh2hAVgQAEmphAOSJQV7MRgbri5+YQgEBKCCACKXEkZkAAAhBIQgARSEKNPBCAAARSQgARSIkjMQMCEIBAEgKIQBJq5IEABCCQEgKIQEociRkQgAAEkhBABJJQIw8EIACBlBBABFLiSMyAAAQgkIQAIpCEGnkgAAEIpIQAIpASR2IGBCAAgSQEEIEk1MgDAQhAICUEEIGUOBIzIAABCCQhgAgkoUYeCEAAAikhgAikxJGYAQEIQCAJAUQgCTXyQAACEEgJAUQgJY7EDAhAAAJJCCACSaiRBwIQgEBKCCACKXEkZkAAAhBIQiCJCNiHzQ8PDxeOi9T7hx0vqWcLHz58WOz0mra/v18WFhbiV52TxeIzIwcEIAABP4G4IjAyMiKLi4syOjoqR44ckdbWVpmdnZX29nav6KCD5peWlgp5zOHyetC8isnQ0FAhbyzvIAKxcJEYAhCAQCCBuCLgL0Sf8Pfu3Ss7d+4UPTheO3XzZK+CMT09LV1dXV62wcFB0fQHDhzwPo+NjXlikuhCBBJhIxMEIACBVQTKEQETCegwjz7Zm05/YmLCu4cRhYGBgTWRQHd3t0xNTXn5El2IQCJsZIIABCBQERHYvXu37Nu3T3p6esR0+mEioJGBPSewY8cOmZmZkc7OTunr6/Pqk49Qo0CXIQK0ZAhAAALlEygnEtC7qxhoRKBCECUCdk1VEDQK0PkEjSLGx8cLkULJFiECJaMiIQQgAIFQAuWKgD0PEDYnYCIFM0SkUYDOBegksUYAmk/nCex0RV2GCBRFRAIIQAACRQnEFQF98tfLTOjqU72O75vPQauDdNLYXCYK0LkAs1KISKCom0gAAQhAoDoE4oqA1sJ+T8CeE9Dvwt4TMENHLS0thfcKNAJgTqA6fqVUCEAAAiURSCICJRVc7UQMB1WbMOVDAAIuEEAEXPAyNkIAAhAIIYAI0DQgAAEIOEwAEXDY+ZgOAQhAABGgDUAAAhBwmAAi4LDzMR0CEIAAIkAbgAAEIOAwAUTAYedjOgQgAAFEgDYAAQhAwGECiIDDzsd0CEAAAogAbQACEICAwwQQAYedj+kQgAAEEAHaAAQgAAGHCSACDjsf0yEAAQggArQBCEAAAg4TQAQcdj6mQwACEEAEaAMQgAAEHCaQRAT0iEg9IF6vUk8WM3mGh4cLJ4vpKWT9/f2ysLAQ3wMcKhOfGTkgAAEI+AnEFQE9Y9g+IlI794GBgULHHnTG8NLSkiwuLhYOl1cB0TOG9ZjKoaEhaW9vj+8YRCA+M3JAAAIQKFcE/Pntg+f1zGDt1M2T/cjIiExPT0tXV5eXbXBwUFQ0Dhw44H0eGxsrHFAf2zOIQGxkZIAABCCwhkDcSMBfgD7NayevHbzp9CcmJrxkRhQ0UvBHAt3d3TI1NeVFBIkuRCARNjJBAAIQWEWgHBHQTn/Pnj2SP1dImAhoZGDPCezYsUNmZmaks7NT+vr6vPqYMkp2z+UXimSyJScnIQQgAAEIBBB49uVQLPPz85KZm5vLt7W1rUmkT/nagZvxfU0QJQJ2ASoIGgW0trZ6+cfHxwuRQslO+nyvSBYRKJkXCSEAAQgEEbj9ofgi4I8ATAlhcwJmeMgMEWkUMDo6KjqJrBGA5tN5AjtdUW/99E4RyRRNRgIIQAACEIggcPnfxRMBf0fvzx20Omjnzp2FZCYK0LkATZs4Epi7Q0SIBGjcEIAABMoicN0/xRMB+x0Bk9N+V0DX/nd0dHhf7dq1a9XqH//yUjOkpGljzwmoCDAnUJbvyQwBCEBA2mKKQMMgQwQaxhVUBAIQaGICiEATO4+qQwACECiXACJQLkHyQwACEGhiAohAEzuPqkMAAhAolwAiUC5B8kMAAhBoYgKIQBM7j6pDAAIQKJcAIlAuQfJDAAIQaGICiEATO4+qQwACECiXACJQLkHyQwACEGhiAohAEzuPqkMAAhAolwAiUC5B8kMAAhBoYgKIQBM7j6pDAAIQKJcAIlAuQfJDAAIQaGICiEATO4+qQwACECiXACJQLkHyQwACEGhiAohAEzuPqkMAAhAolwAiUC5B8kMAAhBoYgLliEBvb690dXXJ4OBggUDYyWLmRLLh4eFCek3b398vCwsL8QlyqEx8ZuSAAAQg4CeQVARUACYnJ8Xu1LXsoDOGl5aWZHFxsXC4vJ4rrGcMaxlDQ0PS3t4e3zGIQHxm5IAABCBQCRHQjl47//3798vAwEDhyd5/CP3IyIhMT0970YJeGjFoRHDgwAHv89jY2KoziGN5BxGIhYvEEIAABAIJJI0EtDDt0G0RMJ3+xMSEdy8jCprGHwl0d3fL1NSUFxEkuub1oPlcoqxkggAEyifQe/tDMjn7pFfQ8MfeLoN3vDmw0GvffVAOL73kfdfTcZVM/PPvef8+9O1npaPv37x/H/6vPrnmqou8f+/+i1lpuXJLaHnl15wSVhH4lX8MBTI/Py+Zubm5fFtbW7BzSxQBHfO35wR27NghMzMz0tnZKX19fV7Z+Xw+lmde+dGHRDLZWHlIDAEIVIbAZ7/wXfnJ0y/L5/78nfLEk8flxt+5Rx7+8nvkHW+5YtUN7vrLb8jVV75GPvqhN3l/v7H7K/LHt7ze+6z/3v+p35Snn31FvvTAvDz4hd/1yrrp9ofk+1O3VqailFKUwObr9tdGBOy7qCBoFNDa2io6PzA+Pl6IFIrW+FyCr37tZskgAqXiIh0EqkrgI384IX23/6q8s+uqyPt8/nPf8b6/465fE83ziU93yAs/PyF3/81jcveXe0W/73jXVfL6Gy+ran0p/DyBD/zWVysnAmFzAmZ4SO+kaTQKGB0d9SaRNQLQv+k8gZ2umJNuv/fdkkUEimHiewhUncDxn56Qr9x5SG79+3bZcvmmyPtNfPK/ZfsN2+SN722Re+88JJ0fvkFeee6k/PjrR+XNN18jj993RHo//utVrzM3OE/g838wVTkR0JKCVgft3LmzcBMTBehcgKZNGgncdV+3JwLxBpFwPQQgUEkC0/t/IN+bfFKufvNl8r5PvCWy6McefEIO/eu83HVfj5fu6A9fkHuHHvX+/cHRTtGy3v6Ba+Rb40fkJ4//XN7Yc5V0DVxfyepSVgCBz77/7Bxu0BV7TkALCXtPQL/bvXu3tLS0rFpNlHRO4E/PiQBehQAE6k9AO/AXf3oiVAjmDj0j//nZ73md/daAaEEFQTv/6397u/zga0e9cr744Vnp+cgNsv0Nl9TfwBTXoCwRqCcXRKCe9Lk3BFYT0E7+kYML8sF/6FiDxh8BBLF74K+/7UUBx587KU//4AUvAtC/qShc1/7L4K4iAUSginApGgJpJaBP/nqZ4Rp9ar/6TZeuGb6JEgfDxkQB+vSv6YkEattqEIHa8m66u+mP+8VnX/XqbcZyg4wIS2f+3v5HbfLW33+dl1V/9JN3/0/gU2PTAXK4wvqkrmP3etlzAioQF712k+dvu10YVP75g8/dPLlqmMiUy5xAbRoXIlAbzk15F/tpT0P6J7//fOCYb1g6zfPSz054T4f2D92E/oz1NmWzoNJlEjh9plVefuUmWclvk2zumLxm04Oyft3hMktNnh0RSM4u9Tm1475l79u8iTmd9Pvi7pnAib2wdD/+5rMeI/NEqJN8ev1o9hlWfaS+9WBgEAEVgBdfukPysqHwdTZzUrZs/pJs2HB2iK3WFyJQa+JNcr+gTt/u7I0ZUemOzh1bEwnc/1ePyfv/7K2BK0SaBA3VhEBJBPL5rKysXCwr+UtkeXmb9+8TJztlJb95Tf5c9v9k28WfKqncSidCBCpNNCXlVUIENIKw5wS2XLbRW/lx5fWXeMsF9YqaZ0gJSsxIKYGVlc3nOnnt4LfK8vIlspK/2Ovwl7XzX9kaw/Jl+aVtH4uRvnJJEYHKsUxVSZUSARuKCoJGAWZYSYeLzJxBquBhTNMTCHqKX1655Gynv6Kd/FbJ5y+IbWcmo/ukrc2Wyz0n27Z+MnZ5lciACFSCYkrLKHdOwH4pSJf+mfXfWq5GAPZywJQixKwGJVDZp/hgIzNyWnK5FySbPSbZ7POSy74oK/mNcvLUOyS/cn5OIOPNCXxFLtjw3brQQgTqgr05blru6qCgKECFwawUIhJojnbQbLWs1lO8n0M2c1xyuee9Tj6X1f+/VPiczejnVwLRnTp1vbz86nvPrg7KHpPNm/69bgKgFUQEmq2F17i+Qev/g9b5R71PYK8b1+qbLQT038wJ1NihKbhdvZ7ivad5r9N/UbSTz2RWUkATEUiFEzECAo1MIM66+EZ/im9kzknrRiSQlBz5IACBogSC18X/QjZunJFc9niZK2pKH4tP61N8UQeUkAARKAESSSAAgbME8vlNsrKiZwZcICv5CyWfXy8rK1tEJFdYErm8ss1Lq0skT59pkXz+/CToeY4ZLS0R1qRj8Ylu5kAmRMABJ2MiBJJ04Pl8TvL5LZKXdaLj8EmWRIaR18Ok9DwR/xW0ooan+Oq2X0Sgunwp3UECccbAS8UT9wm8mh14qXXWdGHr4jOZU7Lpgm+UvKImzj1JG48AIhCPF6khEEkgbG+YzbpJ2PonSxpCaZQOfM1TeuYX3rLHjJyRTOa4ZDLL3koZvXSJpF5nP+vf9fvTsnzmCnnl5HtkpYHWxdOEVxOouAjo6WH79u3z7jI7Oyvt7e3ev+0Tx/RIST1eUi//aWOlOohDZUolRbpyCMR9Aq/GGHg59Td5Mwk68GxGtxDXjv+EZDInElej0dbFJzYkpRkrKgL2QfOm09exP730bGE9TP6pp54qHCp/5MgR6e7uloWFhdh4EYHYyJzLELcDr+YTeNgYeClOqWcHXkr9SNPcBCoqAr29vdLV1VU4Q1g7/r1794oeNG8OmD969Kj09/d7Hb9GAbfddlshWoiDUg+az2SycbJULG01xnwrVrk6FFQNHo3UgcdBGj4GvizrcoslDaFU6gk8Tr1J6y6BioqA3ekrUlsU/JHA0NCQJxATE+En3Ue55c7xd0m2DiJw+sy1cvz4n6zZD3zz5n+RDev/17mWFMZj06b7Zf26pbPb5pplhBldRnixx8heRij5nKzkLxKpwiqUchxinsBFzkg285JI4Bj4MZH82TFw0THw5Svk1ZM3SX7l/OZiujfMay48KBs2PF5OdcgLgaoQ+NubHw4td35+XjJzc3P5tra2km4eJQL+OQGNAowQTE5Oyq5du2R0dLSk+2iij97fI9lMruT0lUr4/IsfldNnrgwoLvm650rVrT7lhNldXx72EIrXQcuy5HJmEvMFD5U3iZlfkVzuJfE6em/S85Rks6+KdtxJr1+ceoMcf/Umb7fJnO4Nc+F/yMYNZ7fO5oJAoxH4zPseqo0I2HdRQdAoQIeFdJ5AowETKZiJ5GKgHvnhw3JZ7upiySr+/ae/eUZePb222HLGfCteyQYosBweG3IiF64XWZfNyOb1uvJE5KILzq4p33ruAVs/ZyQvWy7IyLqsps/I+qzIxnV52bhu7frzBkBCFSDQkAQuvfRS0f+CrtiRQNScgH0DTadRgE4Sz8zMeBGA/k1FQecPGvn6+ANH5CfPrX1KvPyiDfKZW65t5KpXpW7wqApWCoVAQxCILQJRq4OMRSYK0Kd/TZ80EqgXoe8sHZfRrz8tJ06d30Fw04as3NGxXd72Oh3XduuCh1v+xlq3CMQWAcUT9p6AQaevitvvCWgEkGROoJ6u0I5v7Fs/k5+/fFq2bV4nt/7Ga50UAOMDeNSzNXJvCFSPQCIRqF51KBkCEIAABGpJABGoJW3uBQEIQKDBCCACDeYQqgMBCECglgQQgVrS5l4QgAAEGowAItBgDqE6EIAABGpJABGoJW3uBQEIQKDBCDgpAvruQl9f3xpXmN1Q9YuwNK2trd7GeLoMdnh4uLCRninM/zJdo/hb39bWZbt69fT0rNrPyd7uw97aIyqPWfar5fk5hJVnWBi2Nu9ac7JPvPJvZ2L73rYtKo/N6uDBg6teiAwrz86j9vvz1YqJ7a+gegQtCY/KozsH6+/EXPZycf1b2BJz++9xt5ipJCv/b9/eLl/vY7d9Y1tUHj8rf7v3l6cbcHZ0dKwxqVrtw1kR0LeZ7e2tR0ZGZM+ePWIcZL8UF9TAtMFOTU2tKsM0fn+jr2QDTVKW/zwH7XwGBgYKAqadm2noZm8ofcu7paVl1W6xJo+yWlxc9N4CNzbbP5Sg8uy3xE1nWi8R8L+5rvUxPzC/D40tZgsUY4edx+ZrfvCmDYSVt337dq+jbIS2Yr/X469/2MuhUXns7WG0rezfv7/wOwkrz/97i7vFTJLfRVAe4y+7H9AHRvNZ7ZmenvYeokydtR9QX4blsVlpW9F7mE01g8rzb7tfrC8q13ZEwCJob45XDLz/x6LF2A4t1zHVzK8NUS/txP12htlg5/HXLYqbvzzzI9CXB+slAv7629FbUH0NKztfVMRni2BYebq9utluvZq+TlK2Xf9St4mx89j39J85Elae7iqgD2al7iuWxK4kefwi7t9AM8juqIfBILEzW/Fr/YLKC2ObxJ6gPIiARSWqcwyC528Q/s+VclKly4nq9MLEL6zT8zd4f6fnf/IzGwpquNsoImD7zS92YaIY5mt/pxdWnnKwhyTrOfxht69inV5QO4jq9Pz8wnYh1ihch970/3oFDbVW+ndQSnl+f/o75KB24M9j38ffHoqVV4sHS0QgQgSC5g3sxmmHdlGOL6Wx1SqNf9grqtM2dfLnMX83Y7j2HENUeSbE1/yNIgL+Yb1SRCBoKFBtCtoeJaw8PXrVHhYIm2OqVbsw91Ef6UmAZsv3qK3jw/KYv5thP3ssO0oETDsKGmKsNQfbBv+8kD30GSQCQb6050nChk71nkEPlholVTNCQgTKiATsjj9quKReDdh/XzN5ZY9DFxOBoDz+cm0xDCtP5xPMPEKjCGaQuBUTgTBBtJmoGGgnrx1psfJsoTVjzfVqL1pvvexDoIqJQFAef/3t+ZMoEbA7x0ZYYOEXRLWr2JN7UJ6gSMvYGlWe/k5qMWSICFgeijMnYD8p6JOORg3+VQT1+jEH3Tes84qaEyilw9N72WWElafpdB7Af9VrSCjsaT5qTiAsj98mu4xS5xhqEfZHtcewzqvYcbJ21BBWvl1GWHnm8Ckz8V5vEQiLzKLmBEqN5uwyosqzF2BUsy9BBM7RjVrFEOUAMyRilo5W01lJyy42yR20mkfv5V9BZe7vf7r1dyDFVgfVOxKI6nDDVvM88sgjhVUhfj/4Oyy7M4habWSf1W0/LSf1c9J8UR1u2GqeUifGja/NA1JYebZPghZdJLUtSb6oub2w1Txhefz+90fWUauDanX+irMi4B/v93fiYe8JaKMKep+gUSayghq9fz26prHH8YPW9RfLY69tLvW9A1O3eouAvd7f1MmemA1a118sj82r1PcO7Dz1aj/+NeyGhz2O71/Xr2mi1rH73xPwr28v5T2Baq2JLyYKYb97/1CViWp1aPXRRx8NfO/I5PEzLuW9A61nrZbJOikCxRoC30MAAhBwhQAi4IqnsRMCEIBAAAFEgGYBAQhAwGECiIDDzsd0CEAAAogAbQACEICAwwQQAYedj+kQgAAEEAHaAAQgAAGHCSACDjsf0yEAAQggArQBCEAAAg4TQAQcdj6mQwACEEAEaAMQgAAEHCaACDjsfEyHAAQggAjQBiAAAQg4TAARcNj5mA4BCEAAEaANQAACEHCYACLgsPMxHQIQgAAiQBuAAAQg4DABRMBh52M6BCAAAUSANgABCEDAYQKIgMPOx3QIQAACiABtAAIQgIDDBBABh52P6RCAAAQQAdoABCAAAYcJIAIOOx/TIQABCCACtAEIQAACDhNABBx2PqZDAAIQQARoAxCAAAQcJoAIOOx8TIcABCCACNAGIAABCDhMABFw2PmYDgEIQAARoA1AAAIQcJgAIuCw8zEdAhCAACJAG4AABCDgMAFEwGHnYzoEIAABIwLPiMgV4IAABCAAAecIPJtxzmQMhgAEIACBAoH/BxWux5wc+UqZAAAAAElFTkSuQmCC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4" descr="data:image/png;base64,iVBORw0KGgoAAAANSUhEUgAAAYEAAAC+CAYAAADTArPoAAAAAXNSR0IArs4c6QAAG61JREFUeF7tnX1wXUd5h997r+3YMY4TJyWpM3FElCqQJkALhWGQ1FZQSe0MoRCaWOl0RjREHRsyDX8g/4HopxkqDQy0TeXW0MHTghyC8tGZNpWUqWAkE4ZMKAFaQEJ2hJI4gZLEiZPY2JZu5z32Xq+Ozjn3nnO/zz5nJhNf3d09+z7v3v2dd3fPbuaJJ57Inzp1SrggAAEIQMA5Aj/KzM3N5dva2pyzHIMhAAEIuE5gfn5eEAHXWwH2QwACzhJABJx1PYZDAAIQEEEEaAUQgAAEHCaACDjsfEyHAAQggAjQBiAAAQg4TAARcNj5mA4BCEAAEaANQAACEHCYACLgsPMxHQIQgAAiQBuAAAQg4DABRMBh52M6BCAAAUSANpA6Ar29vTI5ORloV09Pj0xMTKz5bvfu3bJv377C33ft2iWjo6OFz4cOHZKOjg7vcz6fTx0zDHKXACLgru9Ta3mUCKjRfiHwC4ABYwsBIpDa5uK8YYiA800gfQCMCAwPD8vg4GDBwJGREdmzZ4/3+fDhw3LNNdd4/85kMt7/Z2dnpb29Xe655x7p6+tblQ4RSF87waKzBBABWkLqCISJQFCHf+TIEWltbV0lAkHpEIHUNRMMOkcAEaAppI5A3Ejg2muv9SKDoKEiAwcRSF0zwSBEgDaQVgLF5gSiJn1tJvYEMCKQ1taCXUQCtIHUEYgSAf88gW28HRGYv5u5A0Qgdc0Eg4gEaANpJRA1J1CKzXaHb6IGRKAUcqRpRgJEAs3oNeocSSCOCJgVQ/5lo/6/IwI0urQSQATS6lmH7YojAnbnfvDgQdm5c6dHzgwNEQk43JAcMR0RcMTRLpkZRwSUS9QcAnMCLrUcN21FBNz0e6qtjisCCiPorWH7hTKGg1LdZJw2DhFw2v0YDwEIuE6gqAiYV+jD1kzba67NOKq9DE+foPr7+2VhYcF11tgPAQhAoOEIFBUBs6+KLQL6N7PPinb8e/fulaWlJVlcXPR2XtTvTSitofnQ0JC3JwsXBCAAAQg0FoFIEdBxUt1bRbflNSKgkYF26ubJXpfSTU9PS1dXl2eZbtilwnDgwAHv89jY2KoteRvLfGoDAQhAwG0CoSJghnG0M9d91I0ImE7f7MluRGFgYGBNJNDd3S1TU1OF3RrdRo31EIAABBqPQKgI2E/zpYiARgb2nMCOHTtkZmZGOjs7C9vychhH4zUAagQBCLhNIFAE9GnfjO+bpXHFIgH/xK8KgkYBuk2vzg+Mj48XynQbOdZDAAIQaBwCgSIQ9vKMCkHYnIB9ZJ+m0SjATBKbfDq0FHS0XyiOLVtEcrnGoUVNIAABCDQjgWPHQmtddHWQPxLQkoJWB5nX7fV7EwXoyU1mpVCiSODciU/NyJw6QwACEGgYAhHnYicSgaBdFo2xuqKopaWlcKyffVRf7DkBRKBh2hAVgQAEmphAOSJQV7MRgbri5+YQgEBKCCACKXEkZkAAAhBIQgARSEKNPBCAAARSQgARSIkjMQMCEIBAEgKIQBJq5IEABCCQEgKIQEociRkQgAAEkhBABJJQIw8EIACBlBBABFLiSMyAAAQgkIQAIpCEGnkgAAEIpIQAIpASR2IGBCAAgSQEEIEk1MgDAQhAICUEEIGUOBIzIAABCCQhgAgkoUYeCEAAAikhgAikxJGYAQEIQCAJAUQgCTXyQAACEEgJAUQgJY7EDAhAAAJJCCACSaiRBwIQgEBKCCACKXEkZkAAAhBIQiCJCNiHzQ8PDxeOi9T7hx0vqWcLHz58WOz0mra/v18WFhbiV52TxeIzIwcEIAABP4G4IjAyMiKLi4syOjoqR44ckdbWVpmdnZX29nav6KCD5peWlgp5zOHyetC8isnQ0FAhbyzvIAKxcJEYAhCAQCCBuCLgL0Sf8Pfu3Ss7d+4UPTheO3XzZK+CMT09LV1dXV62wcFB0fQHDhzwPo+NjXlikuhCBBJhIxMEIACBVQTKEQETCegwjz7Zm05/YmLCu4cRhYGBgTWRQHd3t0xNTXn5El2IQCJsZIIABCBQERHYvXu37Nu3T3p6esR0+mEioJGBPSewY8cOmZmZkc7OTunr6/Pqk49Qo0CXIQK0ZAhAAALlEygnEtC7qxhoRKBCECUCdk1VEDQK0PkEjSLGx8cLkULJFiECJaMiIQQgAIFQAuWKgD0PEDYnYCIFM0SkUYDOBegksUYAmk/nCex0RV2GCBRFRAIIQAACRQnEFQF98tfLTOjqU72O75vPQauDdNLYXCYK0LkAs1KISKCom0gAAQhAoDoE4oqA1sJ+T8CeE9Dvwt4TMENHLS0thfcKNAJgTqA6fqVUCEAAAiURSCICJRVc7UQMB1WbMOVDAAIuEEAEXPAyNkIAAhAIIYAI0DQgAAEIOEwAEXDY+ZgOAQhAABGgDUAAAhBwmAAi4LDzMR0CEIAAIkAbgAAEIOAwAUTAYedjOgQgAAFEgDYAAQhAwGECiIDDzsd0CEAAAogAbQACEICAwwQQAYedj+kQgAAEEAHaAAQgAAGHCSACDjsf0yEAAQggArQBCEAAAg4TQAQcdj6mQwACEEAEaAMQgAAEHCaQRAT0iEg9IF6vUk8WM3mGh4cLJ4vpKWT9/f2ysLAQ3wMcKhOfGTkgAAEI+AnEFQE9Y9g+IlI794GBgULHHnTG8NLSkiwuLhYOl1cB0TOG9ZjKoaEhaW9vj+8YRCA+M3JAAAIQKFcE/Pntg+f1zGDt1M2T/cjIiExPT0tXV5eXbXBwUFQ0Dhw44H0eGxsrHFAf2zOIQGxkZIAABCCwhkDcSMBfgD7NayevHbzp9CcmJrxkRhQ0UvBHAt3d3TI1NeVFBIkuRCARNjJBAAIQWEWgHBHQTn/Pnj2SP1dImAhoZGDPCezYsUNmZmaks7NT+vr6vPqYMkp2z+UXimSyJScnIQQgAAEIBBB49uVQLPPz85KZm5vLt7W1rUmkT/nagZvxfU0QJQJ2ASoIGgW0trZ6+cfHxwuRQslO+nyvSBYRKJkXCSEAAQgEEbj9ofgi4I8ATAlhcwJmeMgMEWkUMDo6KjqJrBGA5tN5AjtdUW/99E4RyRRNRgIIQAACEIggcPnfxRMBf0fvzx20Omjnzp2FZCYK0LkATZs4Epi7Q0SIBGjcEIAABMoicN0/xRMB+x0Bk9N+V0DX/nd0dHhf7dq1a9XqH//yUjOkpGljzwmoCDAnUJbvyQwBCEBA2mKKQMMgQwQaxhVUBAIQaGICiEATO4+qQwACECiXACJQLkHyQwACEGhiAohAEzuPqkMAAhAolwAiUC5B8kMAAhBoYgKIQBM7j6pDAAIQKJcAIlAuQfJDAAIQaGICiEATO4+qQwACECiXACJQLkHyQwACEGhiAohAEzuPqkMAAhAolwAiUC5B8kMAAhBoYgKIQBM7j6pDAAIQKJcAIlAuQfJDAAIQaGICiEATO4+qQwACECiXACJQLkHyQwACEGhiAohAEzuPqkMAAhAolwAiUC5B8kMAAhBoYgLliEBvb690dXXJ4OBggUDYyWLmRLLh4eFCek3b398vCwsL8QlyqEx8ZuSAAAQg4CeQVARUACYnJ8Xu1LXsoDOGl5aWZHFxsXC4vJ4rrGcMaxlDQ0PS3t4e3zGIQHxm5IAABCBQCRHQjl47//3798vAwEDhyd5/CP3IyIhMT0970YJeGjFoRHDgwAHv89jY2KoziGN5BxGIhYvEEIAABAIJJI0EtDDt0G0RMJ3+xMSEdy8jCprGHwl0d3fL1NSUFxEkuub1oPlcoqxkggAEyifQe/tDMjn7pFfQ8MfeLoN3vDmw0GvffVAOL73kfdfTcZVM/PPvef8+9O1npaPv37x/H/6vPrnmqou8f+/+i1lpuXJLaHnl15wSVhH4lX8MBTI/Py+Zubm5fFtbW7BzSxQBHfO35wR27NghMzMz0tnZKX19fV7Z+Xw+lmde+dGHRDLZWHlIDAEIVIbAZ7/wXfnJ0y/L5/78nfLEk8flxt+5Rx7+8nvkHW+5YtUN7vrLb8jVV75GPvqhN3l/v7H7K/LHt7ze+6z/3v+p35Snn31FvvTAvDz4hd/1yrrp9ofk+1O3VqailFKUwObr9tdGBOy7qCBoFNDa2io6PzA+Pl6IFIrW+FyCr37tZskgAqXiIh0EqkrgI384IX23/6q8s+uqyPt8/nPf8b6/465fE83ziU93yAs/PyF3/81jcveXe0W/73jXVfL6Gy+ran0p/DyBD/zWVysnAmFzAmZ4SO+kaTQKGB0d9SaRNQLQv+k8gZ2umJNuv/fdkkUEimHiewhUncDxn56Qr9x5SG79+3bZcvmmyPtNfPK/ZfsN2+SN722Re+88JJ0fvkFeee6k/PjrR+XNN18jj993RHo//utVrzM3OE/g838wVTkR0JKCVgft3LmzcBMTBehcgKZNGgncdV+3JwLxBpFwPQQgUEkC0/t/IN+bfFKufvNl8r5PvCWy6McefEIO/eu83HVfj5fu6A9fkHuHHvX+/cHRTtGy3v6Ba+Rb40fkJ4//XN7Yc5V0DVxfyepSVgCBz77/7Bxu0BV7TkALCXtPQL/bvXu3tLS0rFpNlHRO4E/PiQBehQAE6k9AO/AXf3oiVAjmDj0j//nZ73md/daAaEEFQTv/6397u/zga0e9cr744Vnp+cgNsv0Nl9TfwBTXoCwRqCcXRKCe9Lk3BFYT0E7+kYML8sF/6FiDxh8BBLF74K+/7UUBx587KU//4AUvAtC/qShc1/7L4K4iAUSginApGgJpJaBP/nqZ4Rp9ar/6TZeuGb6JEgfDxkQB+vSv6YkEattqEIHa8m66u+mP+8VnX/XqbcZyg4wIS2f+3v5HbfLW33+dl1V/9JN3/0/gU2PTAXK4wvqkrmP3etlzAioQF712k+dvu10YVP75g8/dPLlqmMiUy5xAbRoXIlAbzk15F/tpT0P6J7//fOCYb1g6zfPSz054T4f2D92E/oz1NmWzoNJlEjh9plVefuUmWclvk2zumLxm04Oyft3hMktNnh0RSM4u9Tm1475l79u8iTmd9Pvi7pnAib2wdD/+5rMeI/NEqJN8ev1o9hlWfaS+9WBgEAEVgBdfukPysqHwdTZzUrZs/pJs2HB2iK3WFyJQa+JNcr+gTt/u7I0ZUemOzh1bEwnc/1ePyfv/7K2BK0SaBA3VhEBJBPL5rKysXCwr+UtkeXmb9+8TJztlJb95Tf5c9v9k28WfKqncSidCBCpNNCXlVUIENIKw5wS2XLbRW/lx5fWXeMsF9YqaZ0gJSsxIKYGVlc3nOnnt4LfK8vIlspK/2Ovwl7XzX9kaw/Jl+aVtH4uRvnJJEYHKsUxVSZUSARuKCoJGAWZYSYeLzJxBquBhTNMTCHqKX1655Gynv6Kd/FbJ5y+IbWcmo/ukrc2Wyz0n27Z+MnZ5lciACFSCYkrLKHdOwH4pSJf+mfXfWq5GAPZywJQixKwGJVDZp/hgIzNyWnK5FySbPSbZ7POSy74oK/mNcvLUOyS/cn5OIOPNCXxFLtjw3brQQgTqgr05blru6qCgKECFwawUIhJojnbQbLWs1lO8n0M2c1xyuee9Tj6X1f+/VPiczejnVwLRnTp1vbz86nvPrg7KHpPNm/69bgKgFUQEmq2F17i+Qev/g9b5R71PYK8b1+qbLQT038wJ1NihKbhdvZ7ivad5r9N/UbSTz2RWUkATEUiFEzECAo1MIM66+EZ/im9kzknrRiSQlBz5IACBogSC18X/QjZunJFc9niZK2pKH4tP61N8UQeUkAARKAESSSAAgbME8vlNsrKiZwZcICv5CyWfXy8rK1tEJFdYErm8ss1Lq0skT59pkXz+/CToeY4ZLS0R1qRj8Ylu5kAmRMABJ2MiBJJ04Pl8TvL5LZKXdaLj8EmWRIaR18Ok9DwR/xW0ooan+Oq2X0Sgunwp3UECccbAS8UT9wm8mh14qXXWdGHr4jOZU7Lpgm+UvKImzj1JG48AIhCPF6khEEkgbG+YzbpJ2PonSxpCaZQOfM1TeuYX3rLHjJyRTOa4ZDLL3koZvXSJpF5nP+vf9fvTsnzmCnnl5HtkpYHWxdOEVxOouAjo6WH79u3z7jI7Oyvt7e3ev+0Tx/RIST1eUi//aWOlOohDZUolRbpyCMR9Aq/GGHg59Td5Mwk68GxGtxDXjv+EZDInElej0dbFJzYkpRkrKgL2QfOm09exP730bGE9TP6pp54qHCp/5MgR6e7uloWFhdh4EYHYyJzLELcDr+YTeNgYeClOqWcHXkr9SNPcBCoqAr29vdLV1VU4Q1g7/r1794oeNG8OmD969Kj09/d7Hb9GAbfddlshWoiDUg+az2SycbJULG01xnwrVrk6FFQNHo3UgcdBGj4GvizrcoslDaFU6gk8Tr1J6y6BioqA3ekrUlsU/JHA0NCQJxATE+En3Ue55c7xd0m2DiJw+sy1cvz4n6zZD3zz5n+RDev/17mWFMZj06b7Zf26pbPb5pplhBldRnixx8heRij5nKzkLxKpwiqUchxinsBFzkg285JI4Bj4MZH82TFw0THw5Svk1ZM3SX7l/OZiujfMay48KBs2PF5OdcgLgaoQ+NubHw4td35+XjJzc3P5tra2km4eJQL+OQGNAowQTE5Oyq5du2R0dLSk+2iij97fI9lMruT0lUr4/IsfldNnrgwoLvm650rVrT7lhNldXx72EIrXQcuy5HJmEvMFD5U3iZlfkVzuJfE6em/S85Rks6+KdtxJr1+ceoMcf/Umb7fJnO4Nc+F/yMYNZ7fO5oJAoxH4zPseqo0I2HdRQdAoQIeFdJ5AowETKZiJ5GKgHvnhw3JZ7upiySr+/ae/eUZePb222HLGfCteyQYosBweG3IiF64XWZfNyOb1uvJE5KILzq4p33ruAVs/ZyQvWy7IyLqsps/I+qzIxnV52bhu7frzBkBCFSDQkAQuvfRS0f+CrtiRQNScgH0DTadRgE4Sz8zMeBGA/k1FQecPGvn6+ANH5CfPrX1KvPyiDfKZW65t5KpXpW7wqApWCoVAQxCILQJRq4OMRSYK0Kd/TZ80EqgXoe8sHZfRrz8tJ06d30Fw04as3NGxXd72Oh3XduuCh1v+xlq3CMQWAcUT9p6AQaevitvvCWgEkGROoJ6u0I5v7Fs/k5+/fFq2bV4nt/7Ga50UAOMDeNSzNXJvCFSPQCIRqF51KBkCEIAABGpJABGoJW3uBQEIQKDBCCACDeYQqgMBCECglgQQgVrS5l4QgAAEGowAItBgDqE6EIAABGpJABGoJW3uBQEIQKDBCDgpAvruQl9f3xpXmN1Q9YuwNK2trd7GeLoMdnh4uLCRninM/zJdo/hb39bWZbt69fT0rNrPyd7uw97aIyqPWfar5fk5hJVnWBi2Nu9ac7JPvPJvZ2L73rYtKo/N6uDBg6teiAwrz86j9vvz1YqJ7a+gegQtCY/KozsH6+/EXPZycf1b2BJz++9xt5ipJCv/b9/eLl/vY7d9Y1tUHj8rf7v3l6cbcHZ0dKwxqVrtw1kR0LeZ7e2tR0ZGZM+ePWIcZL8UF9TAtMFOTU2tKsM0fn+jr2QDTVKW/zwH7XwGBgYKAqadm2noZm8ofcu7paVl1W6xJo+yWlxc9N4CNzbbP5Sg8uy3xE1nWi8R8L+5rvUxPzC/D40tZgsUY4edx+ZrfvCmDYSVt337dq+jbIS2Yr/X469/2MuhUXns7WG0rezfv7/wOwkrz/97i7vFTJLfRVAe4y+7H9AHRvNZ7ZmenvYeokydtR9QX4blsVlpW9F7mE01g8rzb7tfrC8q13ZEwCJob45XDLz/x6LF2A4t1zHVzK8NUS/txP12htlg5/HXLYqbvzzzI9CXB+slAv7629FbUH0NKztfVMRni2BYebq9utluvZq+TlK2Xf9St4mx89j39J85Elae7iqgD2al7iuWxK4kefwi7t9AM8juqIfBILEzW/Fr/YLKC2ObxJ6gPIiARSWqcwyC528Q/s+VclKly4nq9MLEL6zT8zd4f6fnf/IzGwpquNsoImD7zS92YaIY5mt/pxdWnnKwhyTrOfxht69inV5QO4jq9Pz8wnYh1ihch970/3oFDbVW+ndQSnl+f/o75KB24M9j38ffHoqVV4sHS0QgQgSC5g3sxmmHdlGOL6Wx1SqNf9grqtM2dfLnMX83Y7j2HENUeSbE1/yNIgL+Yb1SRCBoKFBtCtoeJaw8PXrVHhYIm2OqVbsw91Ef6UmAZsv3qK3jw/KYv5thP3ssO0oETDsKGmKsNQfbBv+8kD30GSQCQb6050nChk71nkEPlholVTNCQgTKiATsjj9quKReDdh/XzN5ZY9DFxOBoDz+cm0xDCtP5xPMPEKjCGaQuBUTgTBBtJmoGGgnrx1psfJsoTVjzfVqL1pvvexDoIqJQFAef/3t+ZMoEbA7x0ZYYOEXRLWr2JN7UJ6gSMvYGlWe/k5qMWSICFgeijMnYD8p6JOORg3+VQT1+jEH3Tes84qaEyilw9N72WWElafpdB7Af9VrSCjsaT5qTiAsj98mu4xS5xhqEfZHtcewzqvYcbJ21BBWvl1GWHnm8Ckz8V5vEQiLzKLmBEqN5uwyosqzF2BUsy9BBM7RjVrFEOUAMyRilo5W01lJyy42yR20mkfv5V9BZe7vf7r1dyDFVgfVOxKI6nDDVvM88sgjhVUhfj/4Oyy7M4habWSf1W0/LSf1c9J8UR1u2GqeUifGja/NA1JYebZPghZdJLUtSb6oub2w1Txhefz+90fWUauDanX+irMi4B/v93fiYe8JaKMKep+gUSayghq9fz26prHH8YPW9RfLY69tLvW9A1O3eouAvd7f1MmemA1a118sj82r1PcO7Dz1aj/+NeyGhz2O71/Xr2mi1rH73xPwr28v5T2Baq2JLyYKYb97/1CViWp1aPXRRx8NfO/I5PEzLuW9A61nrZbJOikCxRoC30MAAhBwhQAi4IqnsRMCEIBAAAFEgGYBAQhAwGECiIDDzsd0CEAAAogAbQACEICAwwQQAYedj+kQgAAEEAHaAAQgAAGHCSACDjsf0yEAAQggArQBCEAAAg4TQAQcdj6mQwACEEAEaAMQgAAEHCaACDjsfEyHAAQggAjQBiAAAQg4TAARcNj5mA4BCEAAEaANQAACEHCYACLgsPMxHQIQgAAiQBuAAAQg4DABRMBh52M6BCAAAUSANgABCEDAYQKIgMPOx3QIQAACiABtAAIQgIDDBBABh52P6RCAAAQQAdoABCAAAYcJIAIOOx/TIQABCCACtAEIQAACDhNABBx2PqZDAAIQQARoAxCAAAQcJoAIOOx8TIcABCCACNAGIAABCDhMABFw2PmYDgEIQAARoA1AAAIQcJgAIuCw8zEdAhCAACJAG4AABCDgMAFEwGHnYzoEIAABIwLPiMgV4IAABCAAAecIPJtxzmQMhgAEIACBAoH/BxWux5wc+UqZAAAAAElFTkSuQmCC"/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54104416"/>
              </p:ext>
            </p:extLst>
          </p:nvPr>
        </p:nvGraphicFramePr>
        <p:xfrm>
          <a:off x="320040" y="1161288"/>
          <a:ext cx="566928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00000000-0008-0000-0000-000007000000}"/>
              </a:ext>
              <a:ext uri="{147F2762-F138-4A5C-976F-8EAC2B608ADB}">
                <a16:predDERef xmlns:a16="http://schemas.microsoft.com/office/drawing/2014/main" pred="{00000000-0008-0000-0000-000004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92928455"/>
              </p:ext>
            </p:extLst>
          </p:nvPr>
        </p:nvGraphicFramePr>
        <p:xfrm>
          <a:off x="6217920" y="1143000"/>
          <a:ext cx="553212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9090956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7203429"/>
              </p:ext>
            </p:extLst>
          </p:nvPr>
        </p:nvGraphicFramePr>
        <p:xfrm>
          <a:off x="4638675" y="3371850"/>
          <a:ext cx="291465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4650">
                  <a:extLst>
                    <a:ext uri="{9D8B030D-6E8A-4147-A177-3AD203B41FA5}">
                      <a16:colId xmlns:a16="http://schemas.microsoft.com/office/drawing/2014/main" val="4252933073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008445"/>
                          </a:solidFill>
                        </a:rPr>
                        <a:t>Appendix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1351658"/>
                  </a:ext>
                </a:extLst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1ECC9-18B5-421E-8123-64EFFAADA6DC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207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381000" y="1219200"/>
                <a:ext cx="11404600" cy="5486400"/>
              </a:xfrm>
            </p:spPr>
            <p:txBody>
              <a:bodyPr>
                <a:normAutofit/>
              </a:bodyPr>
              <a:lstStyle/>
              <a:p>
                <a:pPr lvl="0"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b="1" dirty="0">
                    <a:solidFill>
                      <a:prstClr val="black"/>
                    </a:solidFill>
                  </a:rPr>
                  <a:t>The strength of a characteristic was gauged using the following criteria :</a:t>
                </a:r>
              </a:p>
              <a:p>
                <a:pPr lvl="0"/>
                <a:r>
                  <a:rPr lang="en-US" sz="1400" dirty="0">
                    <a:solidFill>
                      <a:prstClr val="black"/>
                    </a:solidFill>
                  </a:rPr>
                  <a:t>1. The </a:t>
                </a:r>
                <a:r>
                  <a:rPr lang="en-US" sz="1400" b="1" dirty="0">
                    <a:solidFill>
                      <a:prstClr val="black"/>
                    </a:solidFill>
                  </a:rPr>
                  <a:t>W</a:t>
                </a:r>
                <a:r>
                  <a:rPr lang="pl-PL" sz="1400" b="1" dirty="0">
                    <a:solidFill>
                      <a:prstClr val="black"/>
                    </a:solidFill>
                  </a:rPr>
                  <a:t>eight </a:t>
                </a:r>
                <a:r>
                  <a:rPr lang="en-US" sz="1400" b="1" dirty="0">
                    <a:solidFill>
                      <a:prstClr val="black"/>
                    </a:solidFill>
                  </a:rPr>
                  <a:t>O</a:t>
                </a:r>
                <a:r>
                  <a:rPr lang="pl-PL" sz="1400" b="1" dirty="0">
                    <a:solidFill>
                      <a:prstClr val="black"/>
                    </a:solidFill>
                  </a:rPr>
                  <a:t>f </a:t>
                </a:r>
                <a:r>
                  <a:rPr lang="en-US" sz="1400" b="1" dirty="0">
                    <a:solidFill>
                      <a:prstClr val="black"/>
                    </a:solidFill>
                  </a:rPr>
                  <a:t>E</a:t>
                </a:r>
                <a:r>
                  <a:rPr lang="pl-PL" sz="1400" b="1" dirty="0">
                    <a:solidFill>
                      <a:prstClr val="black"/>
                    </a:solidFill>
                  </a:rPr>
                  <a:t>vidence </a:t>
                </a:r>
                <a:r>
                  <a:rPr lang="en-US" sz="1400" b="1" dirty="0">
                    <a:solidFill>
                      <a:prstClr val="black"/>
                    </a:solidFill>
                  </a:rPr>
                  <a:t>(WOE) </a:t>
                </a:r>
                <a:r>
                  <a:rPr lang="en-US" sz="1400" dirty="0">
                    <a:solidFill>
                      <a:prstClr val="black"/>
                    </a:solidFill>
                  </a:rPr>
                  <a:t>measures the strength of each attribute, or grouped attributes, in separating good and bad accounts. It is a measure of the difference between the proportion of goods and </a:t>
                </a:r>
                <a:r>
                  <a:rPr lang="en-US" sz="1400" dirty="0" err="1">
                    <a:solidFill>
                      <a:prstClr val="black"/>
                    </a:solidFill>
                  </a:rPr>
                  <a:t>bads</a:t>
                </a:r>
                <a:r>
                  <a:rPr lang="en-US" sz="1400" dirty="0">
                    <a:solidFill>
                      <a:prstClr val="black"/>
                    </a:solidFill>
                  </a:rPr>
                  <a:t> in each attribute. The WOE is calculated by the formula:</a:t>
                </a:r>
              </a:p>
              <a:p>
                <a:pPr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𝑊𝑜</m:t>
                      </m:r>
                      <m:sSub>
                        <m:sSubPr>
                          <m:ctrlPr>
                            <a:rPr lang="en-US" sz="1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 b="0" i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sz="1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%</m:t>
                                  </m:r>
                                  <m:r>
                                    <a:rPr lang="en-US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𝐺𝑜𝑜</m:t>
                                  </m:r>
                                  <m:sSub>
                                    <m:sSubPr>
                                      <m:ctrlPr>
                                        <a:rPr lang="en-US" sz="1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%</m:t>
                                  </m:r>
                                  <m:r>
                                    <a:rPr lang="en-US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𝐵𝑎</m:t>
                                  </m:r>
                                  <m:sSub>
                                    <m:sSubPr>
                                      <m:ctrlPr>
                                        <a:rPr lang="en-US" sz="1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sz="14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lvl="2" indent="0">
                  <a:buNone/>
                </a:pPr>
                <a:r>
                  <a:rPr lang="en-US" sz="14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where </a:t>
                </a:r>
                <a:r>
                  <a:rPr lang="uk-UA" sz="14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endParaRPr lang="en-US" sz="140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marL="457200" lvl="2" indent="-285750"/>
                <a14:m>
                  <m:oMath xmlns:m="http://schemas.openxmlformats.org/officeDocument/2006/math">
                    <m:r>
                      <a:rPr lang="en-US" sz="1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%</m:t>
                    </m:r>
                    <m:r>
                      <a:rPr lang="en-US" sz="1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𝐺𝑜𝑜</m:t>
                    </m:r>
                    <m:sSub>
                      <m:sSubPr>
                        <m:ctrlPr>
                          <a:rPr lang="en-US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4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percentage of “Good” customers in attribute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𝑖</m:t>
                    </m:r>
                  </m:oMath>
                </a14:m>
                <a:r>
                  <a:rPr lang="ru-RU" sz="14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;</a:t>
                </a:r>
                <a:r>
                  <a:rPr lang="en-US" sz="14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</a:t>
                </a:r>
              </a:p>
              <a:p>
                <a:pPr marL="457200" lvl="2" indent="-285750"/>
                <a14:m>
                  <m:oMath xmlns:m="http://schemas.openxmlformats.org/officeDocument/2006/math">
                    <m:r>
                      <a:rPr lang="en-US" sz="1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%</m:t>
                    </m:r>
                    <m:r>
                      <a:rPr lang="en-US" sz="1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𝐵𝑎</m:t>
                    </m:r>
                    <m:sSub>
                      <m:sSubPr>
                        <m:ctrlPr>
                          <a:rPr lang="en-US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600" i="1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4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– percentage of “Bad” customers in attribute</a:t>
                </a:r>
                <a:r>
                  <a:rPr lang="ru-RU" sz="14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𝑖</m:t>
                    </m:r>
                  </m:oMath>
                </a14:m>
                <a:r>
                  <a:rPr lang="ru-RU" sz="1400" i="1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endParaRPr lang="en-US" sz="1400" i="1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175" lvl="2" indent="0">
                  <a:buNone/>
                </a:pPr>
                <a:r>
                  <a:rPr lang="en-US" sz="14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2. The </a:t>
                </a:r>
                <a:r>
                  <a:rPr lang="en-US" sz="1400" b="1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range</a:t>
                </a:r>
                <a:r>
                  <a:rPr lang="en-US" sz="14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and </a:t>
                </a:r>
                <a:r>
                  <a:rPr lang="en-US" sz="1400" b="1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trend</a:t>
                </a:r>
                <a:r>
                  <a:rPr lang="en-US" sz="14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of weight of evidence across grouped attributes within a characteristic.</a:t>
                </a:r>
                <a:endParaRPr lang="uk-UA" sz="14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0"/>
                <a:r>
                  <a:rPr lang="en-US" sz="1400" dirty="0">
                    <a:solidFill>
                      <a:prstClr val="black"/>
                    </a:solidFill>
                  </a:rPr>
                  <a:t>3. For measuring  total strength of the characteristic </a:t>
                </a:r>
                <a:r>
                  <a:rPr lang="en-US" sz="1400" b="1" dirty="0">
                    <a:solidFill>
                      <a:prstClr val="black"/>
                    </a:solidFill>
                  </a:rPr>
                  <a:t>Information Value (IV)</a:t>
                </a:r>
                <a:r>
                  <a:rPr lang="en-US" sz="1400" dirty="0">
                    <a:solidFill>
                      <a:prstClr val="black"/>
                    </a:solidFill>
                  </a:rPr>
                  <a:t> is used. It is calculated by the formula: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𝐼𝑉</m:t>
                      </m:r>
                      <m:r>
                        <a:rPr lang="en-US" sz="1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en-US" sz="1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%</m:t>
                              </m:r>
                              <m:r>
                                <a:rPr lang="en-US" sz="1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𝐺𝑜𝑜</m:t>
                              </m:r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−%</m:t>
                              </m:r>
                              <m:r>
                                <a:rPr lang="en-US" sz="1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𝐵𝑎</m:t>
                              </m:r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sz="1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func>
                        <m:funcPr>
                          <m:ctrlPr>
                            <a:rPr 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sz="1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%</m:t>
                                  </m:r>
                                  <m:r>
                                    <a:rPr lang="en-US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𝐺𝑜𝑜</m:t>
                                  </m:r>
                                  <m:sSub>
                                    <m:sSubPr>
                                      <m:ctrlPr>
                                        <a:rPr lang="en-US" sz="1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%</m:t>
                                  </m:r>
                                  <m:r>
                                    <a:rPr lang="en-US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𝐵𝑎</m:t>
                                  </m:r>
                                  <m:sSub>
                                    <m:sSubPr>
                                      <m:ctrlPr>
                                        <a:rPr lang="en-US" sz="1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sz="1400" b="1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lvl="2" indent="0">
                  <a:buNone/>
                </a:pPr>
                <a:r>
                  <a:rPr lang="en-US" sz="14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Benchmarks for IV:</a:t>
                </a:r>
              </a:p>
              <a:p>
                <a:pPr marL="339725" lvl="2" indent="0">
                  <a:buNone/>
                </a:pPr>
                <a:endParaRPr lang="en-US" sz="14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39725" lvl="2" indent="0">
                  <a:buNone/>
                </a:pPr>
                <a:endParaRPr lang="en-US" sz="14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39725" lvl="2" indent="0">
                  <a:buNone/>
                </a:pPr>
                <a:endParaRPr lang="en-US" sz="14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175" lvl="2" indent="0">
                  <a:buNone/>
                </a:pPr>
                <a:endParaRPr lang="en-US" sz="14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175" lvl="2" indent="0">
                  <a:buNone/>
                </a:pPr>
                <a:r>
                  <a:rPr lang="en-US" sz="14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4. Operational and business considerations.</a:t>
                </a:r>
              </a:p>
              <a:p>
                <a:endParaRPr lang="en-US" sz="14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1219200"/>
                <a:ext cx="11404600" cy="5486400"/>
              </a:xfrm>
              <a:blipFill>
                <a:blip r:embed="rId2"/>
                <a:stretch>
                  <a:fillRect l="-321" t="-333" r="-1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76200"/>
            <a:ext cx="11404600" cy="609600"/>
          </a:xfrm>
        </p:spPr>
        <p:txBody>
          <a:bodyPr>
            <a:normAutofit fontScale="90000"/>
          </a:bodyPr>
          <a:lstStyle/>
          <a:p>
            <a:r>
              <a:rPr lang="en-US" dirty="0"/>
              <a:t>Characteristic Analysis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1ECC9-18B5-421E-8123-64EFFAADA6DC}" type="slidenum">
              <a:rPr lang="en-US" smtClean="0"/>
              <a:pPr/>
              <a:t>12</a:t>
            </a:fld>
            <a:endParaRPr lang="en-US" dirty="0"/>
          </a:p>
        </p:txBody>
      </p:sp>
      <p:grpSp>
        <p:nvGrpSpPr>
          <p:cNvPr id="7" name="Группа 27"/>
          <p:cNvGrpSpPr/>
          <p:nvPr/>
        </p:nvGrpSpPr>
        <p:grpSpPr>
          <a:xfrm>
            <a:off x="2152650" y="4821320"/>
            <a:ext cx="8374350" cy="607930"/>
            <a:chOff x="160492" y="5875822"/>
            <a:chExt cx="8374350" cy="607930"/>
          </a:xfrm>
        </p:grpSpPr>
        <p:sp>
          <p:nvSpPr>
            <p:cNvPr id="8" name="Line 5"/>
            <p:cNvSpPr>
              <a:spLocks noChangeShapeType="1"/>
            </p:cNvSpPr>
            <p:nvPr/>
          </p:nvSpPr>
          <p:spPr bwMode="auto">
            <a:xfrm>
              <a:off x="542842" y="6024493"/>
              <a:ext cx="7992000" cy="0"/>
            </a:xfrm>
            <a:prstGeom prst="line">
              <a:avLst/>
            </a:prstGeom>
            <a:noFill/>
            <a:ln w="25400" cap="flat" cmpd="sng" algn="ctr">
              <a:solidFill>
                <a:srgbClr val="008445"/>
              </a:solidFill>
              <a:prstDash val="solid"/>
              <a:headEnd/>
              <a:tailEnd type="triangle" w="med" len="lg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uk-UA" sz="180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>
              <a:off x="2396858" y="5924855"/>
              <a:ext cx="0" cy="180000"/>
            </a:xfrm>
            <a:prstGeom prst="line">
              <a:avLst/>
            </a:prstGeom>
            <a:noFill/>
            <a:ln w="25400" cap="flat" cmpd="sng" algn="ctr">
              <a:solidFill>
                <a:srgbClr val="008445"/>
              </a:solidFill>
              <a:prstDash val="sysDot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uk-UA" sz="180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AutoShape 11"/>
            <p:cNvSpPr>
              <a:spLocks/>
            </p:cNvSpPr>
            <p:nvPr/>
          </p:nvSpPr>
          <p:spPr bwMode="auto">
            <a:xfrm rot="5400000">
              <a:off x="1330012" y="5380197"/>
              <a:ext cx="119154" cy="1585912"/>
            </a:xfrm>
            <a:prstGeom prst="rightBrace">
              <a:avLst>
                <a:gd name="adj1" fmla="val 36674"/>
                <a:gd name="adj2" fmla="val 50000"/>
              </a:avLst>
            </a:prstGeom>
            <a:noFill/>
            <a:ln w="25400" cap="flat" cmpd="sng" algn="ctr">
              <a:solidFill>
                <a:srgbClr val="008445"/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uk-UA" sz="180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Line 12"/>
            <p:cNvSpPr>
              <a:spLocks noChangeShapeType="1"/>
            </p:cNvSpPr>
            <p:nvPr/>
          </p:nvSpPr>
          <p:spPr bwMode="auto">
            <a:xfrm>
              <a:off x="4412983" y="5924855"/>
              <a:ext cx="0" cy="180000"/>
            </a:xfrm>
            <a:prstGeom prst="line">
              <a:avLst/>
            </a:prstGeom>
            <a:noFill/>
            <a:ln w="25400" cap="flat" cmpd="sng" algn="ctr">
              <a:solidFill>
                <a:srgbClr val="008445"/>
              </a:solidFill>
              <a:prstDash val="sysDot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uk-UA" sz="180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Line 13"/>
            <p:cNvSpPr>
              <a:spLocks noChangeShapeType="1"/>
            </p:cNvSpPr>
            <p:nvPr/>
          </p:nvSpPr>
          <p:spPr bwMode="auto">
            <a:xfrm>
              <a:off x="6429108" y="5924855"/>
              <a:ext cx="0" cy="180000"/>
            </a:xfrm>
            <a:prstGeom prst="line">
              <a:avLst/>
            </a:prstGeom>
            <a:noFill/>
            <a:ln w="25400" cap="flat" cmpd="sng" algn="ctr">
              <a:solidFill>
                <a:srgbClr val="008445"/>
              </a:solidFill>
              <a:prstDash val="sysDot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uk-UA" sz="180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AutoShape 14"/>
            <p:cNvSpPr>
              <a:spLocks/>
            </p:cNvSpPr>
            <p:nvPr/>
          </p:nvSpPr>
          <p:spPr bwMode="auto">
            <a:xfrm rot="5400000">
              <a:off x="3346137" y="5380197"/>
              <a:ext cx="119154" cy="1585912"/>
            </a:xfrm>
            <a:prstGeom prst="rightBrace">
              <a:avLst>
                <a:gd name="adj1" fmla="val 36674"/>
                <a:gd name="adj2" fmla="val 50000"/>
              </a:avLst>
            </a:prstGeom>
            <a:noFill/>
            <a:ln w="25400" cap="flat" cmpd="sng" algn="ctr">
              <a:solidFill>
                <a:srgbClr val="008445"/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uk-UA" sz="180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AutoShape 15"/>
            <p:cNvSpPr>
              <a:spLocks/>
            </p:cNvSpPr>
            <p:nvPr/>
          </p:nvSpPr>
          <p:spPr bwMode="auto">
            <a:xfrm rot="5400000">
              <a:off x="5289237" y="5380197"/>
              <a:ext cx="119154" cy="1585912"/>
            </a:xfrm>
            <a:prstGeom prst="rightBrace">
              <a:avLst>
                <a:gd name="adj1" fmla="val 36674"/>
                <a:gd name="adj2" fmla="val 50000"/>
              </a:avLst>
            </a:prstGeom>
            <a:noFill/>
            <a:ln w="25400" cap="flat" cmpd="sng" algn="ctr">
              <a:solidFill>
                <a:srgbClr val="008445"/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uk-UA" sz="180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AutoShape 16"/>
            <p:cNvSpPr>
              <a:spLocks/>
            </p:cNvSpPr>
            <p:nvPr/>
          </p:nvSpPr>
          <p:spPr bwMode="auto">
            <a:xfrm rot="5400000">
              <a:off x="7305363" y="5380196"/>
              <a:ext cx="119152" cy="1585912"/>
            </a:xfrm>
            <a:prstGeom prst="rightBrace">
              <a:avLst>
                <a:gd name="adj1" fmla="val 36674"/>
                <a:gd name="adj2" fmla="val 50000"/>
              </a:avLst>
            </a:prstGeom>
            <a:noFill/>
            <a:ln w="25400" cap="flat" cmpd="sng" algn="ctr">
              <a:solidFill>
                <a:srgbClr val="008445"/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uk-UA" sz="180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Rectangle 17"/>
            <p:cNvSpPr>
              <a:spLocks noChangeArrowheads="1"/>
            </p:cNvSpPr>
            <p:nvPr/>
          </p:nvSpPr>
          <p:spPr bwMode="auto">
            <a:xfrm>
              <a:off x="617692" y="6267852"/>
              <a:ext cx="1584325" cy="215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Un-predictive</a:t>
              </a:r>
              <a:endParaRPr kumimoji="0" lang="ru-RU" sz="12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Rectangle 19"/>
            <p:cNvSpPr>
              <a:spLocks noChangeArrowheads="1"/>
            </p:cNvSpPr>
            <p:nvPr/>
          </p:nvSpPr>
          <p:spPr bwMode="auto">
            <a:xfrm>
              <a:off x="2179370" y="6026078"/>
              <a:ext cx="433388" cy="28733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0.02</a:t>
              </a:r>
              <a:endParaRPr kumimoji="0" lang="ru-RU" sz="12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Rectangle 20"/>
            <p:cNvSpPr>
              <a:spLocks noChangeArrowheads="1"/>
            </p:cNvSpPr>
            <p:nvPr/>
          </p:nvSpPr>
          <p:spPr bwMode="auto">
            <a:xfrm>
              <a:off x="2588992" y="6264948"/>
              <a:ext cx="1584325" cy="215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kern="0" noProof="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</a:t>
              </a:r>
              <a:r>
                <a:rPr kumimoji="0" lang="en-US" sz="12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eak</a:t>
              </a:r>
              <a:endParaRPr kumimoji="0" lang="ru-RU" sz="12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Rectangle 21"/>
            <p:cNvSpPr>
              <a:spLocks noChangeArrowheads="1"/>
            </p:cNvSpPr>
            <p:nvPr/>
          </p:nvSpPr>
          <p:spPr bwMode="auto">
            <a:xfrm>
              <a:off x="4574780" y="6267852"/>
              <a:ext cx="1584325" cy="215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kern="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r>
                <a:rPr kumimoji="0" lang="en-US" sz="120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edium</a:t>
              </a:r>
              <a:endParaRPr kumimoji="0" lang="ru-RU" sz="12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Rectangle 22"/>
            <p:cNvSpPr>
              <a:spLocks noChangeArrowheads="1"/>
            </p:cNvSpPr>
            <p:nvPr/>
          </p:nvSpPr>
          <p:spPr bwMode="auto">
            <a:xfrm>
              <a:off x="6594630" y="6267852"/>
              <a:ext cx="1584325" cy="215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kern="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</a:t>
              </a:r>
              <a:r>
                <a:rPr kumimoji="0" lang="en-US" sz="120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trong</a:t>
              </a:r>
              <a:endParaRPr kumimoji="0" lang="ru-RU" sz="12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Rectangle 24"/>
            <p:cNvSpPr>
              <a:spLocks noChangeArrowheads="1"/>
            </p:cNvSpPr>
            <p:nvPr/>
          </p:nvSpPr>
          <p:spPr bwMode="auto">
            <a:xfrm>
              <a:off x="4186530" y="6034761"/>
              <a:ext cx="433388" cy="28733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0.</a:t>
              </a:r>
              <a:r>
                <a:rPr kumimoji="0" lang="ru-RU" sz="12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22" name="Rectangle 25"/>
            <p:cNvSpPr>
              <a:spLocks noChangeArrowheads="1"/>
            </p:cNvSpPr>
            <p:nvPr/>
          </p:nvSpPr>
          <p:spPr bwMode="auto">
            <a:xfrm>
              <a:off x="6213208" y="6034761"/>
              <a:ext cx="433387" cy="28733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0.</a:t>
              </a:r>
              <a:r>
                <a:rPr kumimoji="0" lang="ru-RU" sz="12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23" name="Rectangle 19"/>
            <p:cNvSpPr>
              <a:spLocks noChangeArrowheads="1"/>
            </p:cNvSpPr>
            <p:nvPr/>
          </p:nvSpPr>
          <p:spPr bwMode="auto">
            <a:xfrm>
              <a:off x="160492" y="5875822"/>
              <a:ext cx="433388" cy="28733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IV</a:t>
              </a:r>
              <a:endParaRPr kumimoji="0" lang="ru-RU" sz="14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096417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1400" b="1" dirty="0">
                    <a:solidFill>
                      <a:prstClr val="black"/>
                    </a:solidFill>
                  </a:rPr>
                  <a:t>Model efficiency</a:t>
                </a:r>
              </a:p>
              <a:p>
                <a:r>
                  <a:rPr lang="en-US" sz="1400" b="1" dirty="0"/>
                  <a:t>Gini</a:t>
                </a:r>
                <a:r>
                  <a:rPr lang="en-US" sz="1400" dirty="0"/>
                  <a:t> coefficient is used to measure classifier performance across all score ranges and is a better measure of overall scorecard strength. The formula for Gini Coefficient: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𝐺𝑖𝑛𝑖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𝐴𝑟𝑒𝑎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𝐴𝑟𝑒𝑎</m:t>
                          </m:r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𝐴𝑟𝑒𝑎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1400" dirty="0"/>
              </a:p>
              <a:p>
                <a:endParaRPr lang="en-US" sz="1400" dirty="0"/>
              </a:p>
              <a:p>
                <a:endParaRPr lang="en-US" sz="1400" dirty="0"/>
              </a:p>
              <a:p>
                <a:endParaRPr lang="en-US" sz="1400" dirty="0"/>
              </a:p>
              <a:p>
                <a:endParaRPr lang="en-US" sz="1400" dirty="0"/>
              </a:p>
              <a:p>
                <a:endParaRPr lang="en-US" sz="1400" dirty="0"/>
              </a:p>
              <a:p>
                <a:endParaRPr lang="en-US" sz="1400" dirty="0"/>
              </a:p>
              <a:p>
                <a:endParaRPr lang="en-US" sz="1400" dirty="0"/>
              </a:p>
              <a:p>
                <a:endParaRPr lang="en-US" sz="1400" dirty="0"/>
              </a:p>
              <a:p>
                <a:endParaRPr lang="en-US" sz="1400" dirty="0"/>
              </a:p>
              <a:p>
                <a:endParaRPr lang="en-US" sz="1400" dirty="0"/>
              </a:p>
              <a:p>
                <a:r>
                  <a:rPr lang="en-US" sz="1400" b="1" kern="0" dirty="0">
                    <a:solidFill>
                      <a:prstClr val="black"/>
                    </a:solidFill>
                  </a:rPr>
                  <a:t>Benchmarks for Gini coefficient: </a:t>
                </a:r>
                <a:endParaRPr lang="uk-UA" sz="1400" b="1" kern="0" dirty="0">
                  <a:solidFill>
                    <a:prstClr val="black"/>
                  </a:solidFill>
                </a:endParaRPr>
              </a:p>
              <a:p>
                <a:endParaRPr lang="en-US" sz="1400" dirty="0"/>
              </a:p>
              <a:p>
                <a:endParaRPr lang="en-US" sz="1400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33" t="-222" r="-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76200"/>
            <a:ext cx="11404600" cy="609600"/>
          </a:xfrm>
        </p:spPr>
        <p:txBody>
          <a:bodyPr>
            <a:normAutofit fontScale="90000"/>
          </a:bodyPr>
          <a:lstStyle/>
          <a:p>
            <a:r>
              <a:rPr lang="en-US" dirty="0"/>
              <a:t>Efficiency and stability parameters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0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1400" b="1" dirty="0"/>
                  <a:t>Model stability</a:t>
                </a:r>
              </a:p>
              <a:p>
                <a:r>
                  <a:rPr lang="en-US" sz="1400" b="1" dirty="0"/>
                  <a:t>Population stability index (PSI)</a:t>
                </a:r>
                <a:r>
                  <a:rPr lang="en-US" sz="1400" dirty="0"/>
                  <a:t> is often used to measure the stability of score distribution.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solidFill>
                            <a:prstClr val="black"/>
                          </a:solidFill>
                          <a:latin typeface="Cambria Math"/>
                        </a:rPr>
                        <m:t>𝑃𝑆𝐼</m:t>
                      </m:r>
                      <m:r>
                        <a:rPr lang="en-US" sz="1400" i="1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4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sz="14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sz="14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en-US" sz="1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%</m:t>
                                  </m:r>
                                  <m:r>
                                    <a:rPr lang="en-US" sz="140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𝐴𝑐𝑡𝑢𝑎𝑙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4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%</m:t>
                                  </m:r>
                                  <m:r>
                                    <a:rPr lang="en-US" sz="140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𝐸𝑥𝑝𝑒𝑐𝑡𝑒𝑑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4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∗</m:t>
                          </m:r>
                        </m:e>
                      </m:nary>
                      <m:r>
                        <m:rPr>
                          <m:sty m:val="p"/>
                        </m:rPr>
                        <a:rPr lang="en-US" sz="1400">
                          <a:solidFill>
                            <a:prstClr val="black"/>
                          </a:solidFill>
                          <a:latin typeface="Cambria Math"/>
                        </a:rPr>
                        <m:t>ln</m:t>
                      </m:r>
                      <m:d>
                        <m:dPr>
                          <m:ctrlPr>
                            <a:rPr 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%</m:t>
                                  </m:r>
                                  <m:r>
                                    <a:rPr lang="en-US" sz="140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𝐴𝑐𝑡𝑢𝑎𝑙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%</m:t>
                                  </m:r>
                                  <m:r>
                                    <a:rPr lang="en-US" sz="140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𝐸𝑥𝑝𝑒𝑐𝑡𝑒𝑑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sz="1400" i="1">
                          <a:solidFill>
                            <a:prstClr val="black"/>
                          </a:solidFill>
                          <a:latin typeface="Cambria Math"/>
                        </a:rPr>
                        <m:t>,</m:t>
                      </m:r>
                    </m:oMath>
                  </m:oMathPara>
                </a14:m>
                <a:endParaRPr lang="en-US" sz="1300" dirty="0">
                  <a:solidFill>
                    <a:prstClr val="black"/>
                  </a:solidFill>
                </a:endParaRPr>
              </a:p>
              <a:p>
                <a:r>
                  <a:rPr lang="en-US" sz="1400" dirty="0"/>
                  <a:t>Where:</a:t>
                </a:r>
              </a:p>
              <a:p>
                <a:pPr marL="45720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400">
                        <a:solidFill>
                          <a:prstClr val="black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1400" dirty="0">
                    <a:solidFill>
                      <a:prstClr val="black"/>
                    </a:solidFill>
                  </a:rPr>
                  <a:t> is number of score buckets,</a:t>
                </a:r>
              </a:p>
              <a:p>
                <a:pPr marL="45720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>
                            <a:solidFill>
                              <a:prstClr val="black"/>
                            </a:solidFill>
                            <a:latin typeface="Cambria Math"/>
                          </a:rPr>
                          <m:t>%</m:t>
                        </m:r>
                        <m:r>
                          <a:rPr lang="en-US" sz="1400">
                            <a:solidFill>
                              <a:prstClr val="black"/>
                            </a:solidFill>
                            <a:latin typeface="Cambria Math"/>
                          </a:rPr>
                          <m:t>𝐴𝑐𝑡𝑢𝑎𝑙</m:t>
                        </m:r>
                      </m:e>
                      <m:sub>
                        <m:r>
                          <a:rPr lang="en-US" sz="1400">
                            <a:solidFill>
                              <a:prstClr val="black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400" dirty="0">
                    <a:solidFill>
                      <a:prstClr val="black"/>
                    </a:solidFill>
                  </a:rPr>
                  <a:t> and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>
                            <a:solidFill>
                              <a:prstClr val="black"/>
                            </a:solidFill>
                            <a:latin typeface="Cambria Math"/>
                          </a:rPr>
                          <m:t>%</m:t>
                        </m:r>
                        <m:r>
                          <a:rPr lang="en-US" sz="1400">
                            <a:solidFill>
                              <a:prstClr val="black"/>
                            </a:solidFill>
                            <a:latin typeface="Cambria Math"/>
                          </a:rPr>
                          <m:t>𝐸𝑥𝑝𝑒𝑐𝑡𝑒𝑑</m:t>
                        </m:r>
                      </m:e>
                      <m:sub>
                        <m:r>
                          <a:rPr lang="en-US" sz="1400">
                            <a:solidFill>
                              <a:prstClr val="black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400" dirty="0">
                    <a:solidFill>
                      <a:prstClr val="black"/>
                    </a:solidFill>
                  </a:rPr>
                  <a:t> are percentages of customers in bucket </a:t>
                </a:r>
                <a14:m>
                  <m:oMath xmlns:m="http://schemas.openxmlformats.org/officeDocument/2006/math">
                    <m:r>
                      <a:rPr lang="en-US" sz="1400">
                        <a:solidFill>
                          <a:prstClr val="black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1400" dirty="0">
                    <a:solidFill>
                      <a:prstClr val="black"/>
                    </a:solidFill>
                  </a:rPr>
                  <a:t> for recent and development samples respectively.</a:t>
                </a:r>
                <a:endParaRPr lang="vi-VN" sz="1400" dirty="0">
                  <a:solidFill>
                    <a:prstClr val="black"/>
                  </a:solidFill>
                </a:endParaRPr>
              </a:p>
              <a:p>
                <a:endParaRPr lang="en-US" sz="1400" dirty="0"/>
              </a:p>
              <a:p>
                <a:endParaRPr lang="en-US" sz="1400" b="1" kern="0" dirty="0">
                  <a:solidFill>
                    <a:prstClr val="black"/>
                  </a:solidFill>
                </a:endParaRPr>
              </a:p>
              <a:p>
                <a:endParaRPr lang="en-US" sz="1400" b="1" kern="0" dirty="0">
                  <a:solidFill>
                    <a:prstClr val="black"/>
                  </a:solidFill>
                </a:endParaRPr>
              </a:p>
              <a:p>
                <a:endParaRPr lang="en-US" sz="1400" b="1" kern="0" dirty="0">
                  <a:solidFill>
                    <a:prstClr val="black"/>
                  </a:solidFill>
                </a:endParaRPr>
              </a:p>
              <a:p>
                <a:endParaRPr lang="en-US" sz="1100" b="1" kern="0" dirty="0">
                  <a:solidFill>
                    <a:prstClr val="black"/>
                  </a:solidFill>
                </a:endParaRPr>
              </a:p>
              <a:p>
                <a:endParaRPr lang="en-US" sz="1100" b="1" kern="0" dirty="0">
                  <a:solidFill>
                    <a:prstClr val="black"/>
                  </a:solidFill>
                </a:endParaRPr>
              </a:p>
              <a:p>
                <a:endParaRPr lang="en-US" sz="1400" b="1" kern="0" dirty="0">
                  <a:solidFill>
                    <a:prstClr val="black"/>
                  </a:solidFill>
                </a:endParaRPr>
              </a:p>
              <a:p>
                <a:r>
                  <a:rPr lang="en-US" sz="1400" b="1" kern="0" dirty="0">
                    <a:solidFill>
                      <a:prstClr val="black"/>
                    </a:solidFill>
                  </a:rPr>
                  <a:t>Benchmarks for PSI: </a:t>
                </a:r>
                <a:endParaRPr lang="uk-UA" sz="1400" b="1" kern="0" dirty="0">
                  <a:solidFill>
                    <a:prstClr val="black"/>
                  </a:solidFill>
                </a:endParaRPr>
              </a:p>
              <a:p>
                <a:endParaRPr lang="en-US" sz="1400" dirty="0"/>
              </a:p>
              <a:p>
                <a:endParaRPr lang="en-US" sz="14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0"/>
              </p:nvPr>
            </p:nvSpPr>
            <p:spPr>
              <a:blipFill>
                <a:blip r:embed="rId3"/>
                <a:stretch>
                  <a:fillRect l="-333" t="-222" r="-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1ECC9-18B5-421E-8123-64EFFAADA6DC}" type="slidenum">
              <a:rPr lang="en-US" smtClean="0"/>
              <a:pPr/>
              <a:t>13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6299200" y="5543550"/>
            <a:ext cx="5492046" cy="1055250"/>
            <a:chOff x="4590646" y="5645006"/>
            <a:chExt cx="4282899" cy="1055250"/>
          </a:xfrm>
        </p:grpSpPr>
        <p:grpSp>
          <p:nvGrpSpPr>
            <p:cNvPr id="10" name="Группа 6"/>
            <p:cNvGrpSpPr/>
            <p:nvPr/>
          </p:nvGrpSpPr>
          <p:grpSpPr>
            <a:xfrm>
              <a:off x="4697546" y="5645006"/>
              <a:ext cx="4175999" cy="1055250"/>
              <a:chOff x="849755" y="5593419"/>
              <a:chExt cx="8294987" cy="1055250"/>
            </a:xfrm>
          </p:grpSpPr>
          <p:sp>
            <p:nvSpPr>
              <p:cNvPr id="12" name="Line 5"/>
              <p:cNvSpPr>
                <a:spLocks noChangeShapeType="1"/>
              </p:cNvSpPr>
              <p:nvPr/>
            </p:nvSpPr>
            <p:spPr bwMode="auto">
              <a:xfrm>
                <a:off x="849755" y="6024493"/>
                <a:ext cx="8294987" cy="0"/>
              </a:xfrm>
              <a:prstGeom prst="line">
                <a:avLst/>
              </a:prstGeom>
              <a:ln>
                <a:solidFill>
                  <a:srgbClr val="008445"/>
                </a:solidFill>
                <a:headEnd/>
                <a:tailEnd type="triangle" w="med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uk-UA" sz="16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" name="Line 12"/>
              <p:cNvSpPr>
                <a:spLocks noChangeShapeType="1"/>
              </p:cNvSpPr>
              <p:nvPr/>
            </p:nvSpPr>
            <p:spPr bwMode="auto">
              <a:xfrm>
                <a:off x="3459706" y="5924855"/>
                <a:ext cx="0" cy="180000"/>
              </a:xfrm>
              <a:prstGeom prst="line">
                <a:avLst/>
              </a:prstGeom>
              <a:ln>
                <a:solidFill>
                  <a:srgbClr val="008445"/>
                </a:solidFill>
                <a:prstDash val="sysDot"/>
                <a:headEnd/>
                <a:tailE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uk-UA" sz="16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" name="Line 13"/>
              <p:cNvSpPr>
                <a:spLocks noChangeShapeType="1"/>
              </p:cNvSpPr>
              <p:nvPr/>
            </p:nvSpPr>
            <p:spPr bwMode="auto">
              <a:xfrm>
                <a:off x="6289743" y="5924855"/>
                <a:ext cx="0" cy="180000"/>
              </a:xfrm>
              <a:prstGeom prst="line">
                <a:avLst/>
              </a:prstGeom>
              <a:ln>
                <a:solidFill>
                  <a:srgbClr val="008445"/>
                </a:solidFill>
                <a:prstDash val="sysDot"/>
                <a:headEnd/>
                <a:tailE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uk-UA" sz="16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" name="AutoShape 14"/>
              <p:cNvSpPr>
                <a:spLocks/>
              </p:cNvSpPr>
              <p:nvPr/>
            </p:nvSpPr>
            <p:spPr bwMode="auto">
              <a:xfrm rot="5400000">
                <a:off x="1989676" y="5115559"/>
                <a:ext cx="89086" cy="2145255"/>
              </a:xfrm>
              <a:prstGeom prst="rightBrace">
                <a:avLst>
                  <a:gd name="adj1" fmla="val 36674"/>
                  <a:gd name="adj2" fmla="val 50000"/>
                </a:avLst>
              </a:prstGeom>
              <a:noFill/>
              <a:ln w="25400" cap="flat" cmpd="sng" algn="ctr">
                <a:solidFill>
                  <a:srgbClr val="008445"/>
                </a:solidFill>
                <a:prstDash val="solid"/>
                <a:headEnd/>
                <a:tailE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uk-UA" sz="16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" name="AutoShape 15"/>
              <p:cNvSpPr>
                <a:spLocks/>
              </p:cNvSpPr>
              <p:nvPr/>
            </p:nvSpPr>
            <p:spPr bwMode="auto">
              <a:xfrm rot="5400000">
                <a:off x="4812379" y="5115559"/>
                <a:ext cx="89086" cy="2145255"/>
              </a:xfrm>
              <a:prstGeom prst="rightBrace">
                <a:avLst>
                  <a:gd name="adj1" fmla="val 36674"/>
                  <a:gd name="adj2" fmla="val 50000"/>
                </a:avLst>
              </a:prstGeom>
              <a:noFill/>
              <a:ln w="25400" cap="flat" cmpd="sng" algn="ctr">
                <a:solidFill>
                  <a:srgbClr val="008445"/>
                </a:solidFill>
                <a:prstDash val="solid"/>
                <a:headEnd/>
                <a:tailE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uk-UA" sz="16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" name="AutoShape 16"/>
              <p:cNvSpPr>
                <a:spLocks/>
              </p:cNvSpPr>
              <p:nvPr/>
            </p:nvSpPr>
            <p:spPr bwMode="auto">
              <a:xfrm rot="5400000">
                <a:off x="7535100" y="5115557"/>
                <a:ext cx="89085" cy="2145255"/>
              </a:xfrm>
              <a:prstGeom prst="rightBrace">
                <a:avLst>
                  <a:gd name="adj1" fmla="val 36674"/>
                  <a:gd name="adj2" fmla="val 50000"/>
                </a:avLst>
              </a:prstGeom>
              <a:noFill/>
              <a:ln w="25400" cap="flat" cmpd="sng" algn="ctr">
                <a:solidFill>
                  <a:srgbClr val="008445"/>
                </a:solidFill>
                <a:prstDash val="solid"/>
                <a:headEnd/>
                <a:tailE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uk-UA" sz="16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" name="Rectangle 21"/>
              <p:cNvSpPr>
                <a:spLocks noChangeArrowheads="1"/>
              </p:cNvSpPr>
              <p:nvPr/>
            </p:nvSpPr>
            <p:spPr bwMode="auto">
              <a:xfrm>
                <a:off x="3764175" y="6338120"/>
                <a:ext cx="2228856" cy="2432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Small change</a:t>
                </a:r>
              </a:p>
            </p:txBody>
          </p:sp>
          <p:sp>
            <p:nvSpPr>
              <p:cNvPr id="19" name="Rectangle 22"/>
              <p:cNvSpPr>
                <a:spLocks noChangeArrowheads="1"/>
              </p:cNvSpPr>
              <p:nvPr/>
            </p:nvSpPr>
            <p:spPr bwMode="auto">
              <a:xfrm>
                <a:off x="6677328" y="6288723"/>
                <a:ext cx="1955270" cy="3599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Significant</a:t>
                </a: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change</a:t>
                </a: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" name="Rectangle 24"/>
              <p:cNvSpPr>
                <a:spLocks noChangeArrowheads="1"/>
              </p:cNvSpPr>
              <p:nvPr/>
            </p:nvSpPr>
            <p:spPr bwMode="auto">
              <a:xfrm>
                <a:off x="2970965" y="5593419"/>
                <a:ext cx="1029669" cy="28733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10%</a:t>
                </a:r>
                <a:endParaRPr kumimoji="0" lang="ru-RU" sz="14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" name="Rectangle 25"/>
              <p:cNvSpPr>
                <a:spLocks noChangeArrowheads="1"/>
              </p:cNvSpPr>
              <p:nvPr/>
            </p:nvSpPr>
            <p:spPr bwMode="auto">
              <a:xfrm>
                <a:off x="5745906" y="5606119"/>
                <a:ext cx="1138502" cy="28733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uk-UA" sz="140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20</a:t>
                </a:r>
                <a:r>
                  <a:rPr kumimoji="0" lang="en-US" sz="140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%</a:t>
                </a:r>
                <a:endParaRPr kumimoji="0" lang="ru-RU" sz="14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9" name="Rectangle 20"/>
            <p:cNvSpPr>
              <a:spLocks noChangeArrowheads="1"/>
            </p:cNvSpPr>
            <p:nvPr/>
          </p:nvSpPr>
          <p:spPr bwMode="auto">
            <a:xfrm>
              <a:off x="4590646" y="6330806"/>
              <a:ext cx="1424750" cy="3610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No meaningful change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384810" y="2647950"/>
            <a:ext cx="5486400" cy="2570879"/>
            <a:chOff x="384810" y="2647950"/>
            <a:chExt cx="5486400" cy="2628900"/>
          </a:xfrm>
        </p:grpSpPr>
        <p:graphicFrame>
          <p:nvGraphicFramePr>
            <p:cNvPr id="23" name="Chart 22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642335230"/>
                </p:ext>
              </p:extLst>
            </p:nvPr>
          </p:nvGraphicFramePr>
          <p:xfrm>
            <a:off x="384810" y="2647950"/>
            <a:ext cx="5486400" cy="26289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24" name="TextBox 23"/>
            <p:cNvSpPr txBox="1"/>
            <p:nvPr/>
          </p:nvSpPr>
          <p:spPr>
            <a:xfrm>
              <a:off x="1238250" y="3143250"/>
              <a:ext cx="3048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324100" y="3466267"/>
              <a:ext cx="3048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417954" y="5543550"/>
            <a:ext cx="5492046" cy="1055250"/>
            <a:chOff x="4590646" y="5645006"/>
            <a:chExt cx="4282899" cy="1055250"/>
          </a:xfrm>
        </p:grpSpPr>
        <p:grpSp>
          <p:nvGrpSpPr>
            <p:cNvPr id="28" name="Группа 6"/>
            <p:cNvGrpSpPr/>
            <p:nvPr/>
          </p:nvGrpSpPr>
          <p:grpSpPr>
            <a:xfrm>
              <a:off x="4697546" y="5645006"/>
              <a:ext cx="4175999" cy="1055250"/>
              <a:chOff x="849755" y="5593419"/>
              <a:chExt cx="8294987" cy="1055250"/>
            </a:xfrm>
          </p:grpSpPr>
          <p:sp>
            <p:nvSpPr>
              <p:cNvPr id="30" name="Line 5"/>
              <p:cNvSpPr>
                <a:spLocks noChangeShapeType="1"/>
              </p:cNvSpPr>
              <p:nvPr/>
            </p:nvSpPr>
            <p:spPr bwMode="auto">
              <a:xfrm>
                <a:off x="849755" y="6024493"/>
                <a:ext cx="8294987" cy="0"/>
              </a:xfrm>
              <a:prstGeom prst="line">
                <a:avLst/>
              </a:prstGeom>
              <a:ln>
                <a:solidFill>
                  <a:srgbClr val="008445"/>
                </a:solidFill>
                <a:headEnd/>
                <a:tailEnd type="triangle" w="med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uk-UA" sz="16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1" name="Line 12"/>
              <p:cNvSpPr>
                <a:spLocks noChangeShapeType="1"/>
              </p:cNvSpPr>
              <p:nvPr/>
            </p:nvSpPr>
            <p:spPr bwMode="auto">
              <a:xfrm>
                <a:off x="3459706" y="5924855"/>
                <a:ext cx="0" cy="180000"/>
              </a:xfrm>
              <a:prstGeom prst="line">
                <a:avLst/>
              </a:prstGeom>
              <a:ln>
                <a:solidFill>
                  <a:srgbClr val="008445"/>
                </a:solidFill>
                <a:prstDash val="sysDot"/>
                <a:headEnd/>
                <a:tailE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uk-UA" sz="16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" name="Line 13"/>
              <p:cNvSpPr>
                <a:spLocks noChangeShapeType="1"/>
              </p:cNvSpPr>
              <p:nvPr/>
            </p:nvSpPr>
            <p:spPr bwMode="auto">
              <a:xfrm>
                <a:off x="6289743" y="5924855"/>
                <a:ext cx="0" cy="180000"/>
              </a:xfrm>
              <a:prstGeom prst="line">
                <a:avLst/>
              </a:prstGeom>
              <a:ln>
                <a:solidFill>
                  <a:srgbClr val="008445"/>
                </a:solidFill>
                <a:prstDash val="sysDot"/>
                <a:headEnd/>
                <a:tailE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uk-UA" sz="16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" name="AutoShape 14"/>
              <p:cNvSpPr>
                <a:spLocks/>
              </p:cNvSpPr>
              <p:nvPr/>
            </p:nvSpPr>
            <p:spPr bwMode="auto">
              <a:xfrm rot="5400000">
                <a:off x="1989676" y="5115559"/>
                <a:ext cx="89086" cy="2145255"/>
              </a:xfrm>
              <a:prstGeom prst="rightBrace">
                <a:avLst>
                  <a:gd name="adj1" fmla="val 36674"/>
                  <a:gd name="adj2" fmla="val 50000"/>
                </a:avLst>
              </a:prstGeom>
              <a:noFill/>
              <a:ln w="25400" cap="flat" cmpd="sng" algn="ctr">
                <a:solidFill>
                  <a:srgbClr val="008445"/>
                </a:solidFill>
                <a:prstDash val="solid"/>
                <a:headEnd/>
                <a:tailE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uk-UA" sz="16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4" name="AutoShape 15"/>
              <p:cNvSpPr>
                <a:spLocks/>
              </p:cNvSpPr>
              <p:nvPr/>
            </p:nvSpPr>
            <p:spPr bwMode="auto">
              <a:xfrm rot="5400000">
                <a:off x="4812379" y="5115559"/>
                <a:ext cx="89086" cy="2145255"/>
              </a:xfrm>
              <a:prstGeom prst="rightBrace">
                <a:avLst>
                  <a:gd name="adj1" fmla="val 36674"/>
                  <a:gd name="adj2" fmla="val 50000"/>
                </a:avLst>
              </a:prstGeom>
              <a:noFill/>
              <a:ln w="25400" cap="flat" cmpd="sng" algn="ctr">
                <a:solidFill>
                  <a:srgbClr val="008445"/>
                </a:solidFill>
                <a:prstDash val="solid"/>
                <a:headEnd/>
                <a:tailE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uk-UA" sz="16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" name="AutoShape 16"/>
              <p:cNvSpPr>
                <a:spLocks/>
              </p:cNvSpPr>
              <p:nvPr/>
            </p:nvSpPr>
            <p:spPr bwMode="auto">
              <a:xfrm rot="5400000">
                <a:off x="7535100" y="5115557"/>
                <a:ext cx="89085" cy="2145255"/>
              </a:xfrm>
              <a:prstGeom prst="rightBrace">
                <a:avLst>
                  <a:gd name="adj1" fmla="val 36674"/>
                  <a:gd name="adj2" fmla="val 50000"/>
                </a:avLst>
              </a:prstGeom>
              <a:noFill/>
              <a:ln w="25400" cap="flat" cmpd="sng" algn="ctr">
                <a:solidFill>
                  <a:srgbClr val="008445"/>
                </a:solidFill>
                <a:prstDash val="solid"/>
                <a:headEnd/>
                <a:tailE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uk-UA" sz="16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" name="Rectangle 21"/>
              <p:cNvSpPr>
                <a:spLocks noChangeArrowheads="1"/>
              </p:cNvSpPr>
              <p:nvPr/>
            </p:nvSpPr>
            <p:spPr bwMode="auto">
              <a:xfrm>
                <a:off x="3764175" y="6338120"/>
                <a:ext cx="2228856" cy="2432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Medium</a:t>
                </a:r>
              </a:p>
            </p:txBody>
          </p:sp>
          <p:sp>
            <p:nvSpPr>
              <p:cNvPr id="37" name="Rectangle 22"/>
              <p:cNvSpPr>
                <a:spLocks noChangeArrowheads="1"/>
              </p:cNvSpPr>
              <p:nvPr/>
            </p:nvSpPr>
            <p:spPr bwMode="auto">
              <a:xfrm>
                <a:off x="6677328" y="6288723"/>
                <a:ext cx="1955270" cy="3599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Strong</a:t>
                </a: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8" name="Rectangle 24"/>
              <p:cNvSpPr>
                <a:spLocks noChangeArrowheads="1"/>
              </p:cNvSpPr>
              <p:nvPr/>
            </p:nvSpPr>
            <p:spPr bwMode="auto">
              <a:xfrm>
                <a:off x="2970965" y="5593419"/>
                <a:ext cx="1029669" cy="28733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400" kern="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5</a:t>
                </a:r>
                <a:r>
                  <a:rPr kumimoji="0" lang="en-US" sz="140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0%</a:t>
                </a:r>
                <a:endParaRPr kumimoji="0" lang="ru-RU" sz="14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9" name="Rectangle 25"/>
              <p:cNvSpPr>
                <a:spLocks noChangeArrowheads="1"/>
              </p:cNvSpPr>
              <p:nvPr/>
            </p:nvSpPr>
            <p:spPr bwMode="auto">
              <a:xfrm>
                <a:off x="5745906" y="5606119"/>
                <a:ext cx="1138502" cy="28733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400" kern="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6</a:t>
                </a:r>
                <a:r>
                  <a:rPr kumimoji="0" lang="uk-UA" sz="140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0</a:t>
                </a:r>
                <a:r>
                  <a:rPr kumimoji="0" lang="en-US" sz="140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%</a:t>
                </a:r>
                <a:endParaRPr kumimoji="0" lang="ru-RU" sz="14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9" name="Rectangle 20"/>
            <p:cNvSpPr>
              <a:spLocks noChangeArrowheads="1"/>
            </p:cNvSpPr>
            <p:nvPr/>
          </p:nvSpPr>
          <p:spPr bwMode="auto">
            <a:xfrm>
              <a:off x="4590646" y="6330806"/>
              <a:ext cx="1424750" cy="3610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kern="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Weak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78803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9021900"/>
              </p:ext>
            </p:extLst>
          </p:nvPr>
        </p:nvGraphicFramePr>
        <p:xfrm>
          <a:off x="3867150" y="3371850"/>
          <a:ext cx="44577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7700">
                  <a:extLst>
                    <a:ext uri="{9D8B030D-6E8A-4147-A177-3AD203B41FA5}">
                      <a16:colId xmlns:a16="http://schemas.microsoft.com/office/drawing/2014/main" val="1486428621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008445"/>
                          </a:solidFill>
                        </a:rPr>
                        <a:t>Thank</a:t>
                      </a:r>
                      <a:r>
                        <a:rPr lang="en-US" sz="2800" baseline="0" dirty="0">
                          <a:solidFill>
                            <a:srgbClr val="008445"/>
                          </a:solidFill>
                        </a:rPr>
                        <a:t> you!</a:t>
                      </a:r>
                      <a:endParaRPr lang="en-US" sz="2800" dirty="0">
                        <a:solidFill>
                          <a:srgbClr val="008445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1351658"/>
                  </a:ext>
                </a:extLst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1ECC9-18B5-421E-8123-64EFFAADA6DC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624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76200"/>
            <a:ext cx="11404600" cy="609600"/>
          </a:xfrm>
        </p:spPr>
        <p:txBody>
          <a:bodyPr>
            <a:normAutofit fontScale="90000"/>
          </a:bodyPr>
          <a:lstStyle/>
          <a:p>
            <a:r>
              <a:rPr lang="en-US" dirty="0"/>
              <a:t>1. Summary &amp; Proposal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1ECC9-18B5-421E-8123-64EFFAADA6DC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09550" y="1159206"/>
            <a:ext cx="5671498" cy="5486400"/>
          </a:xfrm>
        </p:spPr>
        <p:txBody>
          <a:bodyPr>
            <a:normAutofit lnSpcReduction="10000"/>
          </a:bodyPr>
          <a:lstStyle/>
          <a:p>
            <a:pPr>
              <a:spcBef>
                <a:spcPts val="600"/>
              </a:spcBef>
            </a:pPr>
            <a:r>
              <a:rPr lang="en-US" sz="1400" b="1" dirty="0">
                <a:solidFill>
                  <a:srgbClr val="008445"/>
                </a:solidFill>
                <a:latin typeface="+mn-lt"/>
                <a:cs typeface="+mn-cs"/>
              </a:rPr>
              <a:t>Summary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Collection model for Retail </a:t>
            </a:r>
            <a:r>
              <a:rPr lang="en-US" sz="1400" dirty="0" smtClean="0"/>
              <a:t>Unsecured and Credit card </a:t>
            </a:r>
            <a:r>
              <a:rPr lang="en-US" sz="1400" dirty="0"/>
              <a:t>customer in bucket </a:t>
            </a:r>
            <a:r>
              <a:rPr lang="en-US" sz="1400" dirty="0" smtClean="0"/>
              <a:t>B03 </a:t>
            </a:r>
            <a:r>
              <a:rPr lang="en-US" sz="1400" dirty="0"/>
              <a:t>(from </a:t>
            </a:r>
            <a:r>
              <a:rPr lang="en-US" sz="1400" dirty="0" smtClean="0"/>
              <a:t>60 </a:t>
            </a:r>
            <a:r>
              <a:rPr lang="en-US" sz="1400" dirty="0"/>
              <a:t>to </a:t>
            </a:r>
            <a:r>
              <a:rPr lang="en-US" sz="1400" dirty="0" smtClean="0"/>
              <a:t>90 </a:t>
            </a:r>
            <a:r>
              <a:rPr lang="en-US" sz="1400" dirty="0"/>
              <a:t>DPD) was built to predict the probability of moving to more than </a:t>
            </a:r>
            <a:r>
              <a:rPr lang="en-US" sz="1400" dirty="0" smtClean="0"/>
              <a:t>90 </a:t>
            </a:r>
            <a:r>
              <a:rPr lang="en-US" sz="1400" dirty="0"/>
              <a:t>DPD in next 2 months. The model is expected to be used </a:t>
            </a:r>
            <a:r>
              <a:rPr lang="en-US" sz="1400" dirty="0" smtClean="0"/>
              <a:t>to </a:t>
            </a:r>
            <a:r>
              <a:rPr lang="en-US" sz="1400" dirty="0"/>
              <a:t>improve Collection performance in this bucket. </a:t>
            </a:r>
          </a:p>
          <a:p>
            <a:pPr marL="285750" indent="-285750">
              <a:lnSpc>
                <a:spcPct val="11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The model has Gini </a:t>
            </a:r>
            <a:r>
              <a:rPr lang="en-US" sz="1400" dirty="0" smtClean="0"/>
              <a:t>62.5% </a:t>
            </a:r>
            <a:r>
              <a:rPr lang="en-US" sz="1400" dirty="0"/>
              <a:t>and PSI </a:t>
            </a:r>
            <a:r>
              <a:rPr lang="en-US" sz="1400" dirty="0" smtClean="0"/>
              <a:t>6.4% </a:t>
            </a:r>
            <a:r>
              <a:rPr lang="en-US" sz="1400" dirty="0"/>
              <a:t>which indicate high predictive power and stability. </a:t>
            </a:r>
          </a:p>
          <a:p>
            <a:pPr marL="285750" indent="-285750">
              <a:lnSpc>
                <a:spcPct val="11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The classification of customer based on the model is showed in the </a:t>
            </a:r>
            <a:r>
              <a:rPr lang="en-US" sz="1400" dirty="0" smtClean="0"/>
              <a:t>table </a:t>
            </a:r>
            <a:r>
              <a:rPr lang="en-US" sz="1400" dirty="0"/>
              <a:t>beside which </a:t>
            </a:r>
            <a:r>
              <a:rPr lang="en-US" sz="1400" dirty="0" smtClean="0"/>
              <a:t>helps </a:t>
            </a:r>
            <a:r>
              <a:rPr lang="en-US" sz="1400" dirty="0"/>
              <a:t>to define Collection strategy. </a:t>
            </a:r>
            <a:endParaRPr lang="en-US" sz="1400" b="1" dirty="0"/>
          </a:p>
          <a:p>
            <a:pPr indent="-231775"/>
            <a:endParaRPr lang="en-US" sz="1400" b="1" dirty="0"/>
          </a:p>
          <a:p>
            <a:pPr indent="-231775"/>
            <a:endParaRPr lang="en-US" sz="1400" b="1" dirty="0"/>
          </a:p>
          <a:p>
            <a:pPr indent="-231775"/>
            <a:endParaRPr lang="en-US" sz="1400" b="1" dirty="0"/>
          </a:p>
          <a:p>
            <a:pPr indent="-231775"/>
            <a:endParaRPr lang="en-US" sz="1400" b="1" dirty="0"/>
          </a:p>
          <a:p>
            <a:pPr indent="-231775"/>
            <a:endParaRPr lang="en-US" sz="1400" b="1" dirty="0"/>
          </a:p>
          <a:p>
            <a:pPr>
              <a:spcBef>
                <a:spcPts val="600"/>
              </a:spcBef>
            </a:pPr>
            <a:r>
              <a:rPr lang="en-US" sz="1400" b="1" dirty="0">
                <a:solidFill>
                  <a:srgbClr val="008445"/>
                </a:solidFill>
                <a:latin typeface="+mn-lt"/>
                <a:cs typeface="+mn-cs"/>
              </a:rPr>
              <a:t>Proposal </a:t>
            </a:r>
          </a:p>
          <a:p>
            <a:pPr marL="287338" indent="-287338">
              <a:lnSpc>
                <a:spcPct val="11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sz="1400" dirty="0"/>
              <a:t>Retail risk to define Collection strategy based on model result.</a:t>
            </a:r>
          </a:p>
          <a:p>
            <a:pPr marL="288925" indent="-288925">
              <a:lnSpc>
                <a:spcPct val="11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sz="1400" dirty="0"/>
              <a:t>Modeling to send list of customers with risk level to Collection on monthly basis.</a:t>
            </a:r>
          </a:p>
          <a:p>
            <a:pPr marL="288925" indent="-288925">
              <a:lnSpc>
                <a:spcPct val="11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sz="1400" dirty="0"/>
              <a:t>Modeling to monitor model on monthly basis.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endParaRPr lang="en-US" sz="1200" i="1" dirty="0"/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sz="1200" i="1" dirty="0"/>
              <a:t>(*) The distribution is showed for development and in time validation sample.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0273851"/>
              </p:ext>
            </p:extLst>
          </p:nvPr>
        </p:nvGraphicFramePr>
        <p:xfrm>
          <a:off x="323850" y="3543300"/>
          <a:ext cx="5473903" cy="1043940"/>
        </p:xfrm>
        <a:graphic>
          <a:graphicData uri="http://schemas.openxmlformats.org/drawingml/2006/table">
            <a:tbl>
              <a:tblPr/>
              <a:tblGrid>
                <a:gridCol w="20482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482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739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0604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GINI</a:t>
                      </a:r>
                    </a:p>
                  </a:txBody>
                  <a:tcPr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44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PSI</a:t>
                      </a:r>
                    </a:p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</a:t>
                      </a:r>
                      <a:r>
                        <a:rPr lang="en-US" sz="14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Jul</a:t>
                      </a:r>
                      <a:r>
                        <a:rPr lang="en-US" sz="1400" b="1" i="0" u="none" strike="noStrike" baseline="0" dirty="0" smtClean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="1" i="0" u="none" strike="noStrike" baseline="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2023</a:t>
                      </a:r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4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Development sample</a:t>
                      </a:r>
                    </a:p>
                  </a:txBody>
                  <a:tcPr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44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Out of time sample </a:t>
                      </a:r>
                    </a:p>
                  </a:txBody>
                  <a:tcPr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44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060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62.5%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60.1%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6.4%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A64EA902-2533-F3FF-51D8-C6210CEA085B}"/>
              </a:ext>
            </a:extLst>
          </p:cNvPr>
          <p:cNvSpPr txBox="1"/>
          <p:nvPr/>
        </p:nvSpPr>
        <p:spPr>
          <a:xfrm>
            <a:off x="7554686" y="1161771"/>
            <a:ext cx="3111795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>
              <a:spcBef>
                <a:spcPts val="600"/>
              </a:spcBef>
              <a:defRPr/>
            </a:pPr>
            <a:r>
              <a:rPr lang="en-US" sz="1400" b="1" dirty="0">
                <a:latin typeface="Arial"/>
                <a:cs typeface="Arial"/>
              </a:rPr>
              <a:t>Score distribution by score band*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4093428"/>
              </p:ext>
            </p:extLst>
          </p:nvPr>
        </p:nvGraphicFramePr>
        <p:xfrm>
          <a:off x="6324600" y="1485900"/>
          <a:ext cx="5657850" cy="4514851"/>
        </p:xfrm>
        <a:graphic>
          <a:graphicData uri="http://schemas.openxmlformats.org/drawingml/2006/table">
            <a:tbl>
              <a:tblPr firstRow="1" firstCol="1" bandRow="1"/>
              <a:tblGrid>
                <a:gridCol w="857250">
                  <a:extLst>
                    <a:ext uri="{9D8B030D-6E8A-4147-A177-3AD203B41FA5}">
                      <a16:colId xmlns:a16="http://schemas.microsoft.com/office/drawing/2014/main" val="1211198771"/>
                    </a:ext>
                  </a:extLst>
                </a:gridCol>
                <a:gridCol w="960120">
                  <a:extLst>
                    <a:ext uri="{9D8B030D-6E8A-4147-A177-3AD203B41FA5}">
                      <a16:colId xmlns:a16="http://schemas.microsoft.com/office/drawing/2014/main" val="3623823016"/>
                    </a:ext>
                  </a:extLst>
                </a:gridCol>
                <a:gridCol w="960120">
                  <a:extLst>
                    <a:ext uri="{9D8B030D-6E8A-4147-A177-3AD203B41FA5}">
                      <a16:colId xmlns:a16="http://schemas.microsoft.com/office/drawing/2014/main" val="228688585"/>
                    </a:ext>
                  </a:extLst>
                </a:gridCol>
                <a:gridCol w="960120">
                  <a:extLst>
                    <a:ext uri="{9D8B030D-6E8A-4147-A177-3AD203B41FA5}">
                      <a16:colId xmlns:a16="http://schemas.microsoft.com/office/drawing/2014/main" val="3709988002"/>
                    </a:ext>
                  </a:extLst>
                </a:gridCol>
                <a:gridCol w="960120">
                  <a:extLst>
                    <a:ext uri="{9D8B030D-6E8A-4147-A177-3AD203B41FA5}">
                      <a16:colId xmlns:a16="http://schemas.microsoft.com/office/drawing/2014/main" val="2208281417"/>
                    </a:ext>
                  </a:extLst>
                </a:gridCol>
                <a:gridCol w="960120">
                  <a:extLst>
                    <a:ext uri="{9D8B030D-6E8A-4147-A177-3AD203B41FA5}">
                      <a16:colId xmlns:a16="http://schemas.microsoft.com/office/drawing/2014/main" val="4071791548"/>
                    </a:ext>
                  </a:extLst>
                </a:gridCol>
              </a:tblGrid>
              <a:tr h="76015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Score Band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44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Total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44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Bad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44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Good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44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%Bad in band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44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u="none" strike="noStrike" dirty="0">
                          <a:solidFill>
                            <a:schemeClr val="bg1"/>
                          </a:solidFill>
                          <a:effectLst/>
                        </a:rPr>
                        <a:t>%Bad in band and over </a:t>
                      </a:r>
                      <a:endParaRPr 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84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8162694"/>
                  </a:ext>
                </a:extLst>
              </a:tr>
              <a:tr h="28793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B01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44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725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EED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718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EED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EED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99.0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EED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89.5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EE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1783270"/>
                  </a:ext>
                </a:extLst>
              </a:tr>
              <a:tr h="29945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B02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44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578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E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570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E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E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98.6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E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88.9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F3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9074334"/>
                  </a:ext>
                </a:extLst>
              </a:tr>
              <a:tr h="28793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B03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44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1385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EED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1356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EED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EED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97.9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EED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88.4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EE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2081452"/>
                  </a:ext>
                </a:extLst>
              </a:tr>
              <a:tr h="28793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B04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44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1246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E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E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E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97.1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E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87.1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F3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4982710"/>
                  </a:ext>
                </a:extLst>
              </a:tr>
              <a:tr h="28793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B05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44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1296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EED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1256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EED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EED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96.9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EED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85.7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EE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586806"/>
                  </a:ext>
                </a:extLst>
              </a:tr>
              <a:tr h="28793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B06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44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1852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E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1762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E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E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95.1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E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83.8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F3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6758691"/>
                  </a:ext>
                </a:extLst>
              </a:tr>
              <a:tr h="28793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B07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44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1234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EED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1149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EED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EED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93.1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EED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80.1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EE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0076092"/>
                  </a:ext>
                </a:extLst>
              </a:tr>
              <a:tr h="28793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B08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44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637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E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587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E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E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92.2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E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76.5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F3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8438560"/>
                  </a:ext>
                </a:extLst>
              </a:tr>
              <a:tr h="28793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B09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44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647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EED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568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EED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EED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87.8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EED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73.9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EE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9290714"/>
                  </a:ext>
                </a:extLst>
              </a:tr>
              <a:tr h="28793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B10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44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1266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E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1054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E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E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83.3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E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71.1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F3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7017837"/>
                  </a:ext>
                </a:extLst>
              </a:tr>
              <a:tr h="28793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B11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44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644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EED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480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EED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EED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74.5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EED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63.0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EE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9180612"/>
                  </a:ext>
                </a:extLst>
              </a:tr>
              <a:tr h="28793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B12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44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630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E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E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E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64.6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E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57.1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F3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3582880"/>
                  </a:ext>
                </a:extLst>
              </a:tr>
              <a:tr h="28793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B13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44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638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EED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EED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EED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49.7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EED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49.7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EE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64363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5557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ontent Placeholder 1"/>
          <p:cNvSpPr>
            <a:spLocks noGrp="1"/>
          </p:cNvSpPr>
          <p:nvPr>
            <p:ph idx="1"/>
          </p:nvPr>
        </p:nvSpPr>
        <p:spPr>
          <a:xfrm>
            <a:off x="221582" y="1149241"/>
            <a:ext cx="5657850" cy="5486400"/>
          </a:xfrm>
        </p:spPr>
        <p:txBody>
          <a:bodyPr>
            <a:normAutofit/>
          </a:bodyPr>
          <a:lstStyle/>
          <a:p>
            <a:r>
              <a:rPr lang="en-US" sz="1400" b="1" dirty="0">
                <a:solidFill>
                  <a:srgbClr val="008445"/>
                </a:solidFill>
                <a:latin typeface="+mn-lt"/>
                <a:cs typeface="+mn-cs"/>
              </a:rPr>
              <a:t>Data creation</a:t>
            </a:r>
            <a:endParaRPr lang="en-US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 sample of all retail </a:t>
            </a:r>
            <a:r>
              <a:rPr lang="en-US" sz="1400" dirty="0" smtClean="0"/>
              <a:t>unsecured and credit card </a:t>
            </a:r>
            <a:r>
              <a:rPr lang="en-US" sz="1400" dirty="0"/>
              <a:t>customers who have delinquency from </a:t>
            </a:r>
            <a:r>
              <a:rPr lang="en-US" sz="1400" dirty="0" smtClean="0"/>
              <a:t>60 to 90 </a:t>
            </a:r>
            <a:r>
              <a:rPr lang="en-US" sz="1400" dirty="0"/>
              <a:t>on </a:t>
            </a:r>
            <a:r>
              <a:rPr lang="en-US" sz="1400" dirty="0" smtClean="0"/>
              <a:t>unsecured loan and credit card </a:t>
            </a:r>
            <a:r>
              <a:rPr lang="en-US" sz="1400" dirty="0"/>
              <a:t>at the end of month from </a:t>
            </a:r>
            <a:r>
              <a:rPr lang="en-US" sz="1400" dirty="0" smtClean="0"/>
              <a:t>Feb 2023 </a:t>
            </a:r>
            <a:r>
              <a:rPr lang="en-US" sz="1400" dirty="0"/>
              <a:t>to </a:t>
            </a:r>
            <a:r>
              <a:rPr lang="en-US" sz="1400" dirty="0" smtClean="0"/>
              <a:t>Apr </a:t>
            </a:r>
            <a:r>
              <a:rPr lang="en-US" sz="1400" dirty="0"/>
              <a:t>2023</a:t>
            </a:r>
            <a:r>
              <a:rPr lang="en-US" sz="1400" dirty="0">
                <a:solidFill>
                  <a:prstClr val="black"/>
                </a:solidFill>
              </a:rPr>
              <a:t> was taken for develop Collection model for Retail </a:t>
            </a:r>
            <a:r>
              <a:rPr lang="en-US" sz="1400" dirty="0" smtClean="0">
                <a:solidFill>
                  <a:prstClr val="black"/>
                </a:solidFill>
              </a:rPr>
              <a:t>unsecured and credit card </a:t>
            </a:r>
            <a:r>
              <a:rPr lang="en-US" sz="1400" dirty="0">
                <a:solidFill>
                  <a:prstClr val="black"/>
                </a:solidFill>
              </a:rPr>
              <a:t>customers in </a:t>
            </a:r>
            <a:r>
              <a:rPr lang="en-US" sz="1400" dirty="0" smtClean="0">
                <a:solidFill>
                  <a:prstClr val="black"/>
                </a:solidFill>
              </a:rPr>
              <a:t>B03.</a:t>
            </a:r>
            <a:endParaRPr lang="en-US" sz="1400" dirty="0">
              <a:solidFill>
                <a:prstClr val="black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prstClr val="black"/>
                </a:solidFill>
              </a:rPr>
              <a:t>Observation date</a:t>
            </a:r>
            <a:r>
              <a:rPr lang="en-US" sz="1400" dirty="0">
                <a:solidFill>
                  <a:prstClr val="black"/>
                </a:solidFill>
              </a:rPr>
              <a:t>: e</a:t>
            </a:r>
            <a:r>
              <a:rPr lang="en-US" sz="1400" dirty="0" smtClean="0">
                <a:solidFill>
                  <a:prstClr val="black"/>
                </a:solidFill>
              </a:rPr>
              <a:t>nd </a:t>
            </a:r>
            <a:r>
              <a:rPr lang="en-US" sz="1400" dirty="0">
                <a:solidFill>
                  <a:prstClr val="black"/>
                </a:solidFill>
              </a:rPr>
              <a:t>of month from </a:t>
            </a:r>
            <a:r>
              <a:rPr lang="en-US" sz="1400" dirty="0" smtClean="0">
                <a:solidFill>
                  <a:prstClr val="black"/>
                </a:solidFill>
              </a:rPr>
              <a:t>Feb to Apr </a:t>
            </a:r>
            <a:r>
              <a:rPr lang="en-US" sz="1400" dirty="0">
                <a:solidFill>
                  <a:prstClr val="black"/>
                </a:solidFill>
              </a:rPr>
              <a:t>2023. 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Outcome period</a:t>
            </a:r>
            <a:r>
              <a:rPr lang="en-US" sz="1400" dirty="0"/>
              <a:t>: 2 months after observation date.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Good</a:t>
            </a:r>
            <a:r>
              <a:rPr lang="en-US" sz="1400" dirty="0"/>
              <a:t> and </a:t>
            </a:r>
            <a:r>
              <a:rPr lang="en-US" sz="1400" b="1" dirty="0"/>
              <a:t>Bad</a:t>
            </a:r>
            <a:r>
              <a:rPr lang="en-US" sz="1400" dirty="0"/>
              <a:t> d</a:t>
            </a:r>
            <a:r>
              <a:rPr lang="en-US" sz="1400" dirty="0" smtClean="0"/>
              <a:t>efinitions </a:t>
            </a:r>
            <a:r>
              <a:rPr lang="en-US" sz="1400" dirty="0"/>
              <a:t>were defined according to the following table.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endParaRPr lang="en-US" sz="1400" dirty="0"/>
          </a:p>
          <a:p>
            <a:r>
              <a:rPr lang="en-US" sz="1400" b="1" dirty="0">
                <a:solidFill>
                  <a:srgbClr val="008445"/>
                </a:solidFill>
                <a:latin typeface="+mn-lt"/>
                <a:cs typeface="+mn-cs"/>
              </a:rPr>
              <a:t>Sample illustration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76200"/>
            <a:ext cx="11404600" cy="609600"/>
          </a:xfrm>
        </p:spPr>
        <p:txBody>
          <a:bodyPr>
            <a:normAutofit fontScale="90000"/>
          </a:bodyPr>
          <a:lstStyle/>
          <a:p>
            <a:r>
              <a:rPr lang="en-US" dirty="0"/>
              <a:t>2. Development sample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1ECC9-18B5-421E-8123-64EFFAADA6DC}" type="slidenum">
              <a:rPr lang="en-US" smtClean="0"/>
              <a:pPr/>
              <a:t>3</a:t>
            </a:fld>
            <a:endParaRPr lang="en-US" dirty="0"/>
          </a:p>
        </p:txBody>
      </p:sp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4375569"/>
              </p:ext>
            </p:extLst>
          </p:nvPr>
        </p:nvGraphicFramePr>
        <p:xfrm>
          <a:off x="323851" y="3543300"/>
          <a:ext cx="5643425" cy="1280160"/>
        </p:xfrm>
        <a:graphic>
          <a:graphicData uri="http://schemas.openxmlformats.org/drawingml/2006/table">
            <a:tbl>
              <a:tblPr firstRow="1" firstCol="1" lastRow="1"/>
              <a:tblGrid>
                <a:gridCol w="39065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99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69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1460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Definition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44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Frequency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44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Percent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4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594096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1" dirty="0" smtClean="0"/>
                        <a:t>Bad:</a:t>
                      </a:r>
                      <a:r>
                        <a:rPr lang="en-US" sz="1200" dirty="0" smtClean="0"/>
                        <a:t> Move to higher bucket (Greater than B03) at the end of each month in outcome period</a:t>
                      </a:r>
                      <a:endParaRPr lang="en-US" sz="12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16</a:t>
                      </a:r>
                      <a:r>
                        <a:rPr lang="en-US" sz="12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333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45720" marR="22860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89.5%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45720" marR="13716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1" dirty="0" smtClean="0"/>
                        <a:t>Good:</a:t>
                      </a:r>
                      <a:r>
                        <a:rPr lang="en-US" sz="1200" b="1" baseline="0" dirty="0" smtClean="0"/>
                        <a:t> </a:t>
                      </a:r>
                      <a:r>
                        <a:rPr lang="en-US" sz="1200" b="0" baseline="0" dirty="0" smtClean="0"/>
                        <a:t>Other</a:t>
                      </a:r>
                      <a:endParaRPr lang="en-US" sz="12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r>
                        <a:rPr lang="en-US" sz="12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919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45720" marR="22860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10.5%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45720" marR="13716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1" i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</a:rPr>
                        <a:t>Total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18</a:t>
                      </a:r>
                      <a:r>
                        <a:rPr lang="en-US" sz="1200" b="1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252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45720" marR="22860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100%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45720" marR="13716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3" name="Content Placeholder 5"/>
          <p:cNvSpPr>
            <a:spLocks noGrp="1"/>
          </p:cNvSpPr>
          <p:nvPr>
            <p:ph idx="4294967295"/>
          </p:nvPr>
        </p:nvSpPr>
        <p:spPr>
          <a:xfrm>
            <a:off x="393700" y="628650"/>
            <a:ext cx="11404600" cy="38404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5181600" y="4957674"/>
            <a:ext cx="19202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rPr>
              <a:t>Outcome period (2 months)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430029" y="5005749"/>
            <a:ext cx="9331942" cy="1845321"/>
            <a:chOff x="1430029" y="4632757"/>
            <a:chExt cx="9331942" cy="1845321"/>
          </a:xfrm>
        </p:grpSpPr>
        <p:grpSp>
          <p:nvGrpSpPr>
            <p:cNvPr id="44" name="Group 43"/>
            <p:cNvGrpSpPr/>
            <p:nvPr/>
          </p:nvGrpSpPr>
          <p:grpSpPr>
            <a:xfrm>
              <a:off x="1430029" y="4632757"/>
              <a:ext cx="9331942" cy="1845321"/>
              <a:chOff x="1312401" y="5290397"/>
              <a:chExt cx="8705850" cy="1428175"/>
            </a:xfrm>
          </p:grpSpPr>
          <p:cxnSp>
            <p:nvCxnSpPr>
              <p:cNvPr id="45" name="Line 5"/>
              <p:cNvCxnSpPr/>
              <p:nvPr/>
            </p:nvCxnSpPr>
            <p:spPr bwMode="auto">
              <a:xfrm flipV="1">
                <a:off x="1312401" y="6084980"/>
                <a:ext cx="8705850" cy="2809"/>
              </a:xfrm>
              <a:prstGeom prst="line">
                <a:avLst/>
              </a:prstGeom>
              <a:noFill/>
              <a:ln w="25400" cap="flat" cmpd="sng" algn="ctr">
                <a:solidFill>
                  <a:srgbClr val="008445"/>
                </a:solidFill>
                <a:prstDash val="solid"/>
                <a:headEnd/>
                <a:tailEnd type="triangle" w="med" len="me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sp>
            <p:nvSpPr>
              <p:cNvPr id="46" name="Oval 45"/>
              <p:cNvSpPr>
                <a:spLocks noChangeArrowheads="1"/>
              </p:cNvSpPr>
              <p:nvPr/>
            </p:nvSpPr>
            <p:spPr bwMode="auto">
              <a:xfrm>
                <a:off x="2193508" y="6019209"/>
                <a:ext cx="137160" cy="114068"/>
              </a:xfrm>
              <a:prstGeom prst="ellipse">
                <a:avLst/>
              </a:prstGeom>
              <a:solidFill>
                <a:srgbClr val="9BBB59"/>
              </a:solidFill>
              <a:ln w="25400" cap="flat" cmpd="sng" algn="ctr">
                <a:solidFill>
                  <a:srgbClr val="008445"/>
                </a:solidFill>
                <a:prstDash val="solid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</a:endParaRPr>
              </a:p>
            </p:txBody>
          </p:sp>
          <p:sp>
            <p:nvSpPr>
              <p:cNvPr id="47" name="AutoShape 95"/>
              <p:cNvSpPr>
                <a:spLocks/>
              </p:cNvSpPr>
              <p:nvPr/>
            </p:nvSpPr>
            <p:spPr bwMode="auto">
              <a:xfrm rot="5400000">
                <a:off x="3050201" y="5554187"/>
                <a:ext cx="111939" cy="1706103"/>
              </a:xfrm>
              <a:prstGeom prst="rightBrace">
                <a:avLst>
                  <a:gd name="adj1" fmla="val 30863"/>
                  <a:gd name="adj2" fmla="val 50000"/>
                </a:avLst>
              </a:prstGeom>
              <a:noFill/>
              <a:ln w="9525" cap="flat" cmpd="sng" algn="ctr">
                <a:solidFill>
                  <a:srgbClr val="008445"/>
                </a:solidFill>
                <a:prstDash val="solid"/>
                <a:headEnd/>
                <a:tailE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2104795" y="6131365"/>
                <a:ext cx="399585" cy="2024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100" kern="0" noProof="0" dirty="0" smtClean="0">
                    <a:solidFill>
                      <a:prstClr val="black"/>
                    </a:solidFill>
                    <a:latin typeface="Arial" panose="020B0604020202020204"/>
                  </a:rPr>
                  <a:t>Feb</a:t>
                </a:r>
                <a:endPara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</a:endParaRPr>
              </a:p>
            </p:txBody>
          </p:sp>
          <p:sp>
            <p:nvSpPr>
              <p:cNvPr id="49" name="TextBox 108"/>
              <p:cNvSpPr txBox="1">
                <a:spLocks noChangeArrowheads="1"/>
              </p:cNvSpPr>
              <p:nvPr/>
            </p:nvSpPr>
            <p:spPr bwMode="auto">
              <a:xfrm>
                <a:off x="1331451" y="5856380"/>
                <a:ext cx="511831" cy="2138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no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/>
                  </a:rPr>
                  <a:t>2023</a:t>
                </a:r>
                <a:endPara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</a:endParaRPr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6379091" y="6131079"/>
                <a:ext cx="341264" cy="2024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100" kern="0" dirty="0" smtClean="0">
                    <a:solidFill>
                      <a:prstClr val="black"/>
                    </a:solidFill>
                    <a:latin typeface="Arial" panose="020B0604020202020204"/>
                  </a:rPr>
                  <a:t>Jul</a:t>
                </a:r>
                <a:endPara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</a:endParaRPr>
              </a:p>
            </p:txBody>
          </p:sp>
          <p:sp>
            <p:nvSpPr>
              <p:cNvPr id="52" name="AutoShape 95"/>
              <p:cNvSpPr>
                <a:spLocks/>
              </p:cNvSpPr>
              <p:nvPr/>
            </p:nvSpPr>
            <p:spPr bwMode="auto">
              <a:xfrm rot="5400000">
                <a:off x="5199112" y="5890362"/>
                <a:ext cx="132693" cy="1012999"/>
              </a:xfrm>
              <a:prstGeom prst="rightBrace">
                <a:avLst>
                  <a:gd name="adj1" fmla="val 30863"/>
                  <a:gd name="adj2" fmla="val 50000"/>
                </a:avLst>
              </a:prstGeom>
              <a:noFill/>
              <a:ln w="9525" cap="flat" cmpd="sng" algn="ctr">
                <a:solidFill>
                  <a:srgbClr val="008445"/>
                </a:solidFill>
                <a:prstDash val="solid"/>
                <a:headEnd/>
                <a:tailE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53" name="TextBox 108"/>
              <p:cNvSpPr txBox="1">
                <a:spLocks noChangeArrowheads="1"/>
              </p:cNvSpPr>
              <p:nvPr/>
            </p:nvSpPr>
            <p:spPr bwMode="auto">
              <a:xfrm>
                <a:off x="2146488" y="6484363"/>
                <a:ext cx="1914984" cy="2174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noAutofit/>
              </a:bodyPr>
              <a:lstStyle/>
              <a:p>
                <a:pPr marL="0" marR="0" lvl="0" indent="0" algn="ctr" defTabSz="914400" eaLnBrk="1" fontAlgn="base" latinLnBrk="0" hangingPunct="1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/>
                  </a:rPr>
                  <a:t>Development Sample</a:t>
                </a:r>
                <a:endPara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</a:endParaRPr>
              </a:p>
            </p:txBody>
          </p:sp>
          <p:sp>
            <p:nvSpPr>
              <p:cNvPr id="54" name="TextBox 108"/>
              <p:cNvSpPr txBox="1">
                <a:spLocks noChangeArrowheads="1"/>
              </p:cNvSpPr>
              <p:nvPr/>
            </p:nvSpPr>
            <p:spPr bwMode="auto">
              <a:xfrm>
                <a:off x="4492380" y="6507439"/>
                <a:ext cx="1450188" cy="2111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noAutofit/>
              </a:bodyPr>
              <a:lstStyle/>
              <a:p>
                <a:pPr marL="0" marR="0" lvl="0" indent="0" algn="ctr" defTabSz="914400" eaLnBrk="1" fontAlgn="base" latinLnBrk="0" hangingPunct="1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/>
                  </a:rPr>
                  <a:t>Out-of-time Sample</a:t>
                </a:r>
                <a:endPara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</a:endParaRPr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5496098" y="6124334"/>
                <a:ext cx="426526" cy="20247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100" kern="0" dirty="0" smtClean="0">
                    <a:solidFill>
                      <a:prstClr val="black"/>
                    </a:solidFill>
                    <a:latin typeface="Arial" panose="020B0604020202020204"/>
                  </a:rPr>
                  <a:t>Jun</a:t>
                </a:r>
                <a:endPara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</a:endParaRP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2253147" y="5290397"/>
                <a:ext cx="1791409" cy="1910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/>
                  </a:rPr>
                  <a:t>Outcome period (2 months)</a:t>
                </a:r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8061662" y="6149046"/>
                <a:ext cx="407064" cy="2024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/>
                  </a:rPr>
                  <a:t>Sep</a:t>
                </a:r>
                <a:endPara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</a:endParaRPr>
              </a:p>
            </p:txBody>
          </p:sp>
          <p:sp>
            <p:nvSpPr>
              <p:cNvPr id="60" name="Oval 59"/>
              <p:cNvSpPr>
                <a:spLocks noChangeArrowheads="1"/>
              </p:cNvSpPr>
              <p:nvPr/>
            </p:nvSpPr>
            <p:spPr bwMode="auto">
              <a:xfrm>
                <a:off x="6458090" y="6017599"/>
                <a:ext cx="137160" cy="114068"/>
              </a:xfrm>
              <a:prstGeom prst="ellipse">
                <a:avLst/>
              </a:prstGeom>
              <a:solidFill>
                <a:srgbClr val="C0504D"/>
              </a:solidFill>
              <a:ln w="25400" cap="flat" cmpd="sng" algn="ctr">
                <a:solidFill>
                  <a:srgbClr val="008445"/>
                </a:solidFill>
                <a:prstDash val="solid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61" name="Oval 60"/>
              <p:cNvSpPr>
                <a:spLocks noChangeArrowheads="1"/>
              </p:cNvSpPr>
              <p:nvPr/>
            </p:nvSpPr>
            <p:spPr bwMode="auto">
              <a:xfrm>
                <a:off x="3046264" y="6019209"/>
                <a:ext cx="137160" cy="114068"/>
              </a:xfrm>
              <a:prstGeom prst="ellipse">
                <a:avLst/>
              </a:prstGeom>
              <a:solidFill>
                <a:srgbClr val="9BBB59"/>
              </a:solidFill>
              <a:ln w="25400" cap="flat" cmpd="sng" algn="ctr">
                <a:solidFill>
                  <a:srgbClr val="008445"/>
                </a:solidFill>
                <a:prstDash val="solid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</a:endParaRPr>
              </a:p>
            </p:txBody>
          </p:sp>
          <p:cxnSp>
            <p:nvCxnSpPr>
              <p:cNvPr id="62" name="Elbow Connector 61"/>
              <p:cNvCxnSpPr/>
              <p:nvPr/>
            </p:nvCxnSpPr>
            <p:spPr>
              <a:xfrm rot="5400000" flipH="1" flipV="1">
                <a:off x="3095657" y="5149676"/>
                <a:ext cx="11545" cy="1706103"/>
              </a:xfrm>
              <a:prstGeom prst="bentConnector3">
                <a:avLst>
                  <a:gd name="adj1" fmla="val 4583517"/>
                </a:avLst>
              </a:prstGeom>
              <a:noFill/>
              <a:ln w="12700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triangle"/>
              </a:ln>
              <a:effectLst/>
            </p:spPr>
          </p:cxnSp>
          <p:sp>
            <p:nvSpPr>
              <p:cNvPr id="64" name="Oval 63"/>
              <p:cNvSpPr>
                <a:spLocks noChangeArrowheads="1"/>
              </p:cNvSpPr>
              <p:nvPr/>
            </p:nvSpPr>
            <p:spPr bwMode="auto">
              <a:xfrm>
                <a:off x="8171165" y="6020175"/>
                <a:ext cx="136488" cy="114068"/>
              </a:xfrm>
              <a:prstGeom prst="ellipse">
                <a:avLst/>
              </a:prstGeom>
              <a:solidFill>
                <a:srgbClr val="008445"/>
              </a:solidFill>
              <a:ln w="25400" cap="flat" cmpd="sng" algn="ctr">
                <a:solidFill>
                  <a:srgbClr val="008445"/>
                </a:solidFill>
                <a:prstDash val="solid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cxnSp>
            <p:nvCxnSpPr>
              <p:cNvPr id="65" name="Elbow Connector 64"/>
              <p:cNvCxnSpPr/>
              <p:nvPr/>
            </p:nvCxnSpPr>
            <p:spPr>
              <a:xfrm rot="16200000" flipH="1">
                <a:off x="5664521" y="5165353"/>
                <a:ext cx="1610" cy="1706103"/>
              </a:xfrm>
              <a:prstGeom prst="bentConnector3">
                <a:avLst>
                  <a:gd name="adj1" fmla="val -35194410"/>
                </a:avLst>
              </a:prstGeom>
              <a:noFill/>
              <a:ln w="12700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triangle"/>
              </a:ln>
              <a:effectLst/>
            </p:spPr>
          </p:cxnSp>
          <p:sp>
            <p:nvSpPr>
              <p:cNvPr id="66" name="Rectangle 65"/>
              <p:cNvSpPr/>
              <p:nvPr/>
            </p:nvSpPr>
            <p:spPr>
              <a:xfrm>
                <a:off x="2891043" y="6135658"/>
                <a:ext cx="398091" cy="2024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100" kern="0" noProof="0" dirty="0" smtClean="0">
                    <a:solidFill>
                      <a:prstClr val="black"/>
                    </a:solidFill>
                    <a:latin typeface="Arial" panose="020B0604020202020204"/>
                  </a:rPr>
                  <a:t>Mar</a:t>
                </a:r>
                <a:endPara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</a:endParaRPr>
              </a:p>
            </p:txBody>
          </p:sp>
        </p:grpSp>
        <p:sp>
          <p:nvSpPr>
            <p:cNvPr id="67" name="Oval 66"/>
            <p:cNvSpPr>
              <a:spLocks noChangeArrowheads="1"/>
            </p:cNvSpPr>
            <p:nvPr/>
          </p:nvSpPr>
          <p:spPr bwMode="auto">
            <a:xfrm>
              <a:off x="6040798" y="5568799"/>
              <a:ext cx="146304" cy="146304"/>
            </a:xfrm>
            <a:prstGeom prst="ellipse">
              <a:avLst/>
            </a:prstGeom>
            <a:solidFill>
              <a:srgbClr val="9BBB59"/>
            </a:solidFill>
            <a:ln w="25400" cap="flat" cmpd="sng" algn="ctr">
              <a:solidFill>
                <a:srgbClr val="008445"/>
              </a:solidFill>
              <a:prstDash val="solid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68" name="Oval 67"/>
            <p:cNvSpPr>
              <a:spLocks noChangeArrowheads="1"/>
            </p:cNvSpPr>
            <p:nvPr/>
          </p:nvSpPr>
          <p:spPr bwMode="auto">
            <a:xfrm>
              <a:off x="4195020" y="5584063"/>
              <a:ext cx="146304" cy="146304"/>
            </a:xfrm>
            <a:prstGeom prst="ellipse">
              <a:avLst/>
            </a:prstGeom>
            <a:solidFill>
              <a:schemeClr val="accent3"/>
            </a:solidFill>
            <a:ln w="25400" cap="flat" cmpd="sng" algn="ctr">
              <a:solidFill>
                <a:srgbClr val="008445"/>
              </a:solidFill>
              <a:prstDash val="solid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4077291" y="5723169"/>
              <a:ext cx="458944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100" kern="0" dirty="0" smtClean="0">
                  <a:solidFill>
                    <a:prstClr val="black"/>
                  </a:solidFill>
                  <a:latin typeface="Arial" panose="020B0604020202020204"/>
                </a:rPr>
                <a:t>Apr</a:t>
              </a: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70" name="Oval 69"/>
            <p:cNvSpPr>
              <a:spLocks noChangeArrowheads="1"/>
            </p:cNvSpPr>
            <p:nvPr/>
          </p:nvSpPr>
          <p:spPr bwMode="auto">
            <a:xfrm>
              <a:off x="5127989" y="5584063"/>
              <a:ext cx="146304" cy="146304"/>
            </a:xfrm>
            <a:prstGeom prst="ellipse">
              <a:avLst/>
            </a:prstGeom>
            <a:solidFill>
              <a:srgbClr val="9BBB59"/>
            </a:solidFill>
            <a:ln w="25400" cap="flat" cmpd="sng" algn="ctr">
              <a:solidFill>
                <a:srgbClr val="008445"/>
              </a:solidFill>
              <a:prstDash val="solid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4987813" y="5731743"/>
              <a:ext cx="450764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</a:rPr>
                <a:t>May</a:t>
              </a: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72" name="Oval 71"/>
            <p:cNvSpPr>
              <a:spLocks noChangeArrowheads="1"/>
            </p:cNvSpPr>
            <p:nvPr/>
          </p:nvSpPr>
          <p:spPr bwMode="auto">
            <a:xfrm>
              <a:off x="7846279" y="5568696"/>
              <a:ext cx="146304" cy="146304"/>
            </a:xfrm>
            <a:prstGeom prst="ellipse">
              <a:avLst/>
            </a:prstGeom>
            <a:solidFill>
              <a:srgbClr val="C0504D"/>
            </a:solidFill>
            <a:ln w="25400" cap="flat" cmpd="sng" algn="ctr">
              <a:solidFill>
                <a:srgbClr val="008445"/>
              </a:solidFill>
              <a:prstDash val="solid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7731356" y="5715000"/>
              <a:ext cx="436338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</a:rPr>
                <a:t>Aug</a:t>
              </a: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9573449" y="5738434"/>
              <a:ext cx="420993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</a:rPr>
                <a:t>Oct</a:t>
              </a: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93" name="Oval 92"/>
            <p:cNvSpPr>
              <a:spLocks noChangeArrowheads="1"/>
            </p:cNvSpPr>
            <p:nvPr/>
          </p:nvSpPr>
          <p:spPr bwMode="auto">
            <a:xfrm>
              <a:off x="9685817" y="5568696"/>
              <a:ext cx="146304" cy="146304"/>
            </a:xfrm>
            <a:prstGeom prst="ellipse">
              <a:avLst/>
            </a:prstGeom>
            <a:solidFill>
              <a:srgbClr val="008445"/>
            </a:solidFill>
            <a:ln w="25400" cap="flat" cmpd="sng" algn="ctr">
              <a:solidFill>
                <a:srgbClr val="008445"/>
              </a:solidFill>
              <a:prstDash val="solid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  <p:graphicFrame>
        <p:nvGraphicFramePr>
          <p:cNvPr id="108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6274027"/>
              </p:ext>
            </p:extLst>
          </p:nvPr>
        </p:nvGraphicFramePr>
        <p:xfrm>
          <a:off x="6210300" y="1177290"/>
          <a:ext cx="5783580" cy="8229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666152">
                  <a:extLst>
                    <a:ext uri="{9D8B030D-6E8A-4147-A177-3AD203B41FA5}">
                      <a16:colId xmlns:a16="http://schemas.microsoft.com/office/drawing/2014/main" val="2813427782"/>
                    </a:ext>
                  </a:extLst>
                </a:gridCol>
                <a:gridCol w="1117428">
                  <a:extLst>
                    <a:ext uri="{9D8B030D-6E8A-4147-A177-3AD203B41FA5}">
                      <a16:colId xmlns:a16="http://schemas.microsoft.com/office/drawing/2014/main" val="3617986370"/>
                    </a:ext>
                  </a:extLst>
                </a:gridCol>
              </a:tblGrid>
              <a:tr h="22860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Initial</a:t>
                      </a:r>
                      <a:r>
                        <a:rPr lang="en-US" sz="1400" baseline="0" dirty="0">
                          <a:latin typeface="+mn-lt"/>
                        </a:rPr>
                        <a:t> Sample</a:t>
                      </a:r>
                      <a:endParaRPr lang="en-US" sz="1400" dirty="0"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44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84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422681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All retail</a:t>
                      </a:r>
                      <a:r>
                        <a:rPr lang="en-US" sz="1400" baseline="0" dirty="0">
                          <a:latin typeface="+mn-lt"/>
                        </a:rPr>
                        <a:t> </a:t>
                      </a:r>
                      <a:r>
                        <a:rPr lang="en-US" sz="1400" dirty="0">
                          <a:latin typeface="+mn-lt"/>
                        </a:rPr>
                        <a:t>customers who have </a:t>
                      </a:r>
                      <a:r>
                        <a:rPr lang="en-US" sz="1400" dirty="0" smtClean="0">
                          <a:latin typeface="+mn-lt"/>
                        </a:rPr>
                        <a:t>unsecured loan and credit card </a:t>
                      </a:r>
                      <a:r>
                        <a:rPr lang="en-US" sz="1400" dirty="0">
                          <a:latin typeface="+mn-lt"/>
                        </a:rPr>
                        <a:t>in </a:t>
                      </a:r>
                      <a:r>
                        <a:rPr lang="en-US" sz="1400" dirty="0" smtClean="0">
                          <a:latin typeface="+mn-lt"/>
                        </a:rPr>
                        <a:t>B03 </a:t>
                      </a:r>
                      <a:r>
                        <a:rPr lang="en-US" sz="1400" dirty="0">
                          <a:latin typeface="+mn-lt"/>
                        </a:rPr>
                        <a:t>at</a:t>
                      </a:r>
                      <a:r>
                        <a:rPr lang="en-US" sz="1400" baseline="0" dirty="0">
                          <a:latin typeface="+mn-lt"/>
                        </a:rPr>
                        <a:t> end of month from </a:t>
                      </a:r>
                      <a:r>
                        <a:rPr lang="en-US" sz="1400" baseline="0" dirty="0" smtClean="0">
                          <a:solidFill>
                            <a:sysClr val="windowText" lastClr="000000">
                              <a:hueOff val="0"/>
                              <a:satOff val="0"/>
                              <a:lumOff val="0"/>
                              <a:alphaOff val="0"/>
                            </a:sysClr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Feb 2023 </a:t>
                      </a:r>
                      <a:r>
                        <a:rPr lang="en-US" sz="1400" baseline="0" dirty="0">
                          <a:solidFill>
                            <a:sysClr val="windowText" lastClr="000000">
                              <a:hueOff val="0"/>
                              <a:satOff val="0"/>
                              <a:lumOff val="0"/>
                              <a:alphaOff val="0"/>
                            </a:sysClr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to </a:t>
                      </a:r>
                      <a:r>
                        <a:rPr lang="en-US" sz="1400" baseline="0" dirty="0" smtClean="0">
                          <a:solidFill>
                            <a:sysClr val="windowText" lastClr="000000">
                              <a:hueOff val="0"/>
                              <a:satOff val="0"/>
                              <a:lumOff val="0"/>
                              <a:alphaOff val="0"/>
                            </a:sysClr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Apr </a:t>
                      </a:r>
                      <a:r>
                        <a:rPr lang="en-US" sz="1400" baseline="0" dirty="0">
                          <a:solidFill>
                            <a:sysClr val="windowText" lastClr="000000">
                              <a:hueOff val="0"/>
                              <a:satOff val="0"/>
                              <a:lumOff val="0"/>
                              <a:alphaOff val="0"/>
                            </a:sysClr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2023</a:t>
                      </a:r>
                      <a:endParaRPr lang="en-US" sz="1400" dirty="0"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EB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Arial" panose="020B0604020202020204" pitchFamily="34" charset="0"/>
                        </a:rPr>
                        <a:t>20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Arial" panose="020B0604020202020204" pitchFamily="34" charset="0"/>
                        </a:rPr>
                        <a:t> 282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EB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5989753"/>
                  </a:ext>
                </a:extLst>
              </a:tr>
            </a:tbl>
          </a:graphicData>
        </a:graphic>
      </p:graphicFrame>
      <p:graphicFrame>
        <p:nvGraphicFramePr>
          <p:cNvPr id="110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14797015"/>
              </p:ext>
            </p:extLst>
          </p:nvPr>
        </p:nvGraphicFramePr>
        <p:xfrm>
          <a:off x="6210300" y="2434590"/>
          <a:ext cx="5783580" cy="6096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666151">
                  <a:extLst>
                    <a:ext uri="{9D8B030D-6E8A-4147-A177-3AD203B41FA5}">
                      <a16:colId xmlns:a16="http://schemas.microsoft.com/office/drawing/2014/main" val="2813427782"/>
                    </a:ext>
                  </a:extLst>
                </a:gridCol>
                <a:gridCol w="1117429">
                  <a:extLst>
                    <a:ext uri="{9D8B030D-6E8A-4147-A177-3AD203B41FA5}">
                      <a16:colId xmlns:a16="http://schemas.microsoft.com/office/drawing/2014/main" val="3617986370"/>
                    </a:ext>
                  </a:extLst>
                </a:gridCol>
              </a:tblGrid>
              <a:tr h="27432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Remove bad bank, restructured </a:t>
                      </a:r>
                      <a:r>
                        <a:rPr lang="en-US" sz="1400" baseline="0" dirty="0" smtClean="0">
                          <a:latin typeface="+mj-lt"/>
                        </a:rPr>
                        <a:t>customers, Roll back T-1*</a:t>
                      </a:r>
                      <a:endParaRPr lang="en-US" sz="1400" dirty="0">
                        <a:latin typeface="+mj-lt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44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84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422681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                    After 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the removal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EB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j-lt"/>
                          <a:cs typeface="Arial" panose="020B0604020202020204" pitchFamily="34" charset="0"/>
                        </a:rPr>
                        <a:t>  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+mj-lt"/>
                          <a:cs typeface="Arial" panose="020B0604020202020204" pitchFamily="34" charset="0"/>
                        </a:rPr>
                        <a:t>18</a:t>
                      </a:r>
                      <a:r>
                        <a:rPr lang="en-US" sz="1400" baseline="0" dirty="0">
                          <a:solidFill>
                            <a:schemeClr val="tx1"/>
                          </a:solidFill>
                          <a:latin typeface="+mj-lt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  <a:latin typeface="+mj-lt"/>
                          <a:cs typeface="Arial" panose="020B0604020202020204" pitchFamily="34" charset="0"/>
                        </a:rPr>
                        <a:t>252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EB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5989753"/>
                  </a:ext>
                </a:extLst>
              </a:tr>
            </a:tbl>
          </a:graphicData>
        </a:graphic>
      </p:graphicFrame>
      <p:sp>
        <p:nvSpPr>
          <p:cNvPr id="112" name="Down Arrow 111"/>
          <p:cNvSpPr/>
          <p:nvPr/>
        </p:nvSpPr>
        <p:spPr>
          <a:xfrm>
            <a:off x="9022080" y="2068830"/>
            <a:ext cx="274320" cy="274320"/>
          </a:xfrm>
          <a:prstGeom prst="downArrow">
            <a:avLst/>
          </a:prstGeom>
          <a:ln>
            <a:solidFill>
              <a:srgbClr val="008445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aphicFrame>
        <p:nvGraphicFramePr>
          <p:cNvPr id="114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89426265"/>
              </p:ext>
            </p:extLst>
          </p:nvPr>
        </p:nvGraphicFramePr>
        <p:xfrm>
          <a:off x="6210302" y="3553526"/>
          <a:ext cx="2816352" cy="822960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704088">
                  <a:extLst>
                    <a:ext uri="{9D8B030D-6E8A-4147-A177-3AD203B41FA5}">
                      <a16:colId xmlns:a16="http://schemas.microsoft.com/office/drawing/2014/main" val="3871133099"/>
                    </a:ext>
                  </a:extLst>
                </a:gridCol>
                <a:gridCol w="704088">
                  <a:extLst>
                    <a:ext uri="{9D8B030D-6E8A-4147-A177-3AD203B41FA5}">
                      <a16:colId xmlns:a16="http://schemas.microsoft.com/office/drawing/2014/main" val="2147568958"/>
                    </a:ext>
                  </a:extLst>
                </a:gridCol>
                <a:gridCol w="704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40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3840">
                <a:tc gridSpan="4"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Development sample (70%)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44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</a:txBody>
                  <a:tcPr anchor="ctr">
                    <a:solidFill>
                      <a:srgbClr val="00844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solidFill>
                      <a:srgbClr val="00844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solidFill>
                      <a:srgbClr val="0084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4226818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44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Good</a:t>
                      </a:r>
                      <a:r>
                        <a:rPr lang="en-US" sz="12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44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Bad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44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Bad rate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4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798488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  <a:r>
                        <a:rPr lang="en-US" sz="12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778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E7D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r>
                        <a:rPr lang="en-US" sz="12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344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E7D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  <a:r>
                        <a:rPr lang="en-US" sz="12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434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E7D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89.5%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E7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5989753"/>
                  </a:ext>
                </a:extLst>
              </a:tr>
            </a:tbl>
          </a:graphicData>
        </a:graphic>
      </p:graphicFrame>
      <p:graphicFrame>
        <p:nvGraphicFramePr>
          <p:cNvPr id="115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47946712"/>
              </p:ext>
            </p:extLst>
          </p:nvPr>
        </p:nvGraphicFramePr>
        <p:xfrm>
          <a:off x="9182100" y="3553526"/>
          <a:ext cx="2811780" cy="822960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702945">
                  <a:extLst>
                    <a:ext uri="{9D8B030D-6E8A-4147-A177-3AD203B41FA5}">
                      <a16:colId xmlns:a16="http://schemas.microsoft.com/office/drawing/2014/main" val="3871133099"/>
                    </a:ext>
                  </a:extLst>
                </a:gridCol>
                <a:gridCol w="702945">
                  <a:extLst>
                    <a:ext uri="{9D8B030D-6E8A-4147-A177-3AD203B41FA5}">
                      <a16:colId xmlns:a16="http://schemas.microsoft.com/office/drawing/2014/main" val="2147568958"/>
                    </a:ext>
                  </a:extLst>
                </a:gridCol>
                <a:gridCol w="7029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29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7337">
                <a:tc gridSpan="4"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Validation sample (30%)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44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</a:txBody>
                  <a:tcPr anchor="ctr">
                    <a:solidFill>
                      <a:srgbClr val="00844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solidFill>
                      <a:srgbClr val="00844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solidFill>
                      <a:srgbClr val="0084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4226818"/>
                  </a:ext>
                </a:extLst>
              </a:tr>
              <a:tr h="2573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44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Good</a:t>
                      </a:r>
                      <a:r>
                        <a:rPr lang="en-US" sz="12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913" marR="7913" marT="7913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44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Bad</a:t>
                      </a:r>
                    </a:p>
                  </a:txBody>
                  <a:tcPr marL="7913" marR="7913" marT="7913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44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Bad rate</a:t>
                      </a:r>
                    </a:p>
                  </a:txBody>
                  <a:tcPr marL="7913" marR="7913" marT="7913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4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798488"/>
                  </a:ext>
                </a:extLst>
              </a:tr>
              <a:tr h="25733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r>
                        <a:rPr lang="en-US" sz="12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474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E7D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575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913" marR="7913" marT="7913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E7D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r>
                        <a:rPr lang="en-US" sz="12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899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913" marR="7913" marT="7913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E7D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89</a:t>
                      </a:r>
                      <a:r>
                        <a:rPr lang="en-US" sz="12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.5</a:t>
                      </a:r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913" marR="7913" marT="7913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E7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5989753"/>
                  </a:ext>
                </a:extLst>
              </a:tr>
            </a:tbl>
          </a:graphicData>
        </a:graphic>
      </p:graphicFrame>
      <p:sp>
        <p:nvSpPr>
          <p:cNvPr id="116" name="Down Arrow 115"/>
          <p:cNvSpPr/>
          <p:nvPr/>
        </p:nvSpPr>
        <p:spPr>
          <a:xfrm>
            <a:off x="7731356" y="3154680"/>
            <a:ext cx="274320" cy="274320"/>
          </a:xfrm>
          <a:prstGeom prst="downArrow">
            <a:avLst/>
          </a:prstGeom>
          <a:ln>
            <a:solidFill>
              <a:srgbClr val="008445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18" name="Down Arrow 117"/>
          <p:cNvSpPr/>
          <p:nvPr/>
        </p:nvSpPr>
        <p:spPr>
          <a:xfrm>
            <a:off x="10393680" y="3154680"/>
            <a:ext cx="274320" cy="274320"/>
          </a:xfrm>
          <a:prstGeom prst="downArrow">
            <a:avLst/>
          </a:prstGeom>
          <a:ln>
            <a:solidFill>
              <a:srgbClr val="008445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cxnSp>
        <p:nvCxnSpPr>
          <p:cNvPr id="50" name="Elbow Connector 49"/>
          <p:cNvCxnSpPr/>
          <p:nvPr/>
        </p:nvCxnSpPr>
        <p:spPr>
          <a:xfrm rot="5400000" flipH="1" flipV="1">
            <a:off x="4252974" y="5020056"/>
            <a:ext cx="18288" cy="1828800"/>
          </a:xfrm>
          <a:prstGeom prst="bentConnector3">
            <a:avLst>
              <a:gd name="adj1" fmla="val 1828592"/>
            </a:avLst>
          </a:prstGeom>
          <a:noFill/>
          <a:ln w="1270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sp>
        <p:nvSpPr>
          <p:cNvPr id="57" name="TextBox 56"/>
          <p:cNvSpPr txBox="1"/>
          <p:nvPr/>
        </p:nvSpPr>
        <p:spPr>
          <a:xfrm>
            <a:off x="3349860" y="5353813"/>
            <a:ext cx="1920240" cy="246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rPr>
              <a:t>Outcome period (2 months)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6210300" y="4421872"/>
            <a:ext cx="5772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(*) Roll back T-1 are customers in B03 as of observation date but were in higher bucket at end of previous months. </a:t>
            </a:r>
          </a:p>
        </p:txBody>
      </p:sp>
    </p:spTree>
    <p:extLst>
      <p:ext uri="{BB962C8B-B14F-4D97-AF65-F5344CB8AC3E}">
        <p14:creationId xmlns:p14="http://schemas.microsoft.com/office/powerpoint/2010/main" val="3301204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76200"/>
            <a:ext cx="11404600" cy="609600"/>
          </a:xfrm>
        </p:spPr>
        <p:txBody>
          <a:bodyPr>
            <a:normAutofit fontScale="90000"/>
          </a:bodyPr>
          <a:lstStyle/>
          <a:p>
            <a:r>
              <a:rPr lang="en-US" dirty="0"/>
              <a:t>3. Variables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1ECC9-18B5-421E-8123-64EFFAADA6DC}" type="slidenum">
              <a:rPr lang="en-US" smtClean="0"/>
              <a:pPr/>
              <a:t>4</a:t>
            </a:fld>
            <a:endParaRPr lang="en-US" dirty="0"/>
          </a:p>
        </p:txBody>
      </p:sp>
      <p:graphicFrame>
        <p:nvGraphicFramePr>
          <p:cNvPr id="7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7000085"/>
              </p:ext>
            </p:extLst>
          </p:nvPr>
        </p:nvGraphicFramePr>
        <p:xfrm>
          <a:off x="209550" y="1156065"/>
          <a:ext cx="11772901" cy="549587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40948">
                  <a:extLst>
                    <a:ext uri="{9D8B030D-6E8A-4147-A177-3AD203B41FA5}">
                      <a16:colId xmlns:a16="http://schemas.microsoft.com/office/drawing/2014/main" val="1745967694"/>
                    </a:ext>
                  </a:extLst>
                </a:gridCol>
                <a:gridCol w="2028634">
                  <a:extLst>
                    <a:ext uri="{9D8B030D-6E8A-4147-A177-3AD203B41FA5}">
                      <a16:colId xmlns:a16="http://schemas.microsoft.com/office/drawing/2014/main" val="4128419608"/>
                    </a:ext>
                  </a:extLst>
                </a:gridCol>
                <a:gridCol w="4974218">
                  <a:extLst>
                    <a:ext uri="{9D8B030D-6E8A-4147-A177-3AD203B41FA5}">
                      <a16:colId xmlns:a16="http://schemas.microsoft.com/office/drawing/2014/main" val="764820215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2181905274"/>
                    </a:ext>
                  </a:extLst>
                </a:gridCol>
                <a:gridCol w="1200150">
                  <a:extLst>
                    <a:ext uri="{9D8B030D-6E8A-4147-A177-3AD203B41FA5}">
                      <a16:colId xmlns:a16="http://schemas.microsoft.com/office/drawing/2014/main" val="2164885974"/>
                    </a:ext>
                  </a:extLst>
                </a:gridCol>
                <a:gridCol w="1771651">
                  <a:extLst>
                    <a:ext uri="{9D8B030D-6E8A-4147-A177-3AD203B41FA5}">
                      <a16:colId xmlns:a16="http://schemas.microsoft.com/office/drawing/2014/main" val="1395900602"/>
                    </a:ext>
                  </a:extLst>
                </a:gridCol>
              </a:tblGrid>
              <a:tr h="2648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 (Body)"/>
                        </a:rPr>
                        <a:t>No.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4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 (Body)"/>
                        </a:rPr>
                        <a:t>Group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4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 (Body)"/>
                        </a:rPr>
                        <a:t>Descriptions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4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 (Body)"/>
                        </a:rPr>
                        <a:t>Variable</a:t>
                      </a:r>
                      <a:endParaRPr lang="en-US" sz="1400" dirty="0">
                        <a:latin typeface="Arial (Body)"/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4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 (Body)"/>
                        </a:rPr>
                        <a:t>Prediction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4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 (Body)"/>
                        </a:rPr>
                        <a:t>Variables</a:t>
                      </a:r>
                      <a:r>
                        <a:rPr lang="en-US" sz="1400" baseline="0" dirty="0" smtClean="0">
                          <a:latin typeface="Arial (Body)"/>
                        </a:rPr>
                        <a:t> </a:t>
                      </a:r>
                      <a:r>
                        <a:rPr lang="en-US" sz="1400" baseline="0" dirty="0">
                          <a:latin typeface="Arial (Body)"/>
                        </a:rPr>
                        <a:t>in model</a:t>
                      </a:r>
                      <a:endParaRPr lang="en-US" sz="1400" dirty="0">
                        <a:latin typeface="Arial (Body)"/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4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7755216"/>
                  </a:ext>
                </a:extLst>
              </a:tr>
              <a:tr h="450245">
                <a:tc>
                  <a:txBody>
                    <a:bodyPr/>
                    <a:lstStyle/>
                    <a:p>
                      <a:pPr marL="0" algn="ctr" rtl="0" fontAlgn="ctr"/>
                      <a:r>
                        <a:rPr lang="en-US" sz="1400" b="0" u="none" strike="noStrike" dirty="0">
                          <a:solidFill>
                            <a:schemeClr val="tx1"/>
                          </a:solidFill>
                          <a:effectLst/>
                          <a:latin typeface="Arial (Body)"/>
                          <a:cs typeface="Arial" panose="020B0604020202020204" pitchFamily="34" charset="0"/>
                        </a:rPr>
                        <a:t>1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Arial (Body)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T w="1270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09538" indent="0" algn="l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(Body)"/>
                        </a:rPr>
                        <a:t>Loan</a:t>
                      </a:r>
                    </a:p>
                  </a:txBody>
                  <a:tcPr marL="45720" marR="45720" anchor="ctr">
                    <a:lnT w="1270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 (Body)"/>
                        </a:rPr>
                        <a:t>Historical delinquency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 (Body)"/>
                        </a:rPr>
                        <a:t>Loan information, variation in balance, etc.</a:t>
                      </a:r>
                      <a:endParaRPr lang="en-US" sz="1400" dirty="0">
                        <a:latin typeface="Arial (Body)"/>
                      </a:endParaRPr>
                    </a:p>
                  </a:txBody>
                  <a:tcPr marL="45720" marR="45720" anchor="ctr">
                    <a:lnT w="1270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(Body)"/>
                          <a:cs typeface="+mn-cs"/>
                        </a:rPr>
                        <a:t>210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 (Body)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T w="1270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(Body)"/>
                        </a:rPr>
                        <a:t>Medium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 (Body)"/>
                      </a:endParaRPr>
                    </a:p>
                  </a:txBody>
                  <a:tcPr marL="45720" marR="45720" anchor="ctr">
                    <a:lnT w="1270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Arial (Body)"/>
                        </a:rPr>
                        <a:t>2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Arial (Body)"/>
                      </a:endParaRPr>
                    </a:p>
                  </a:txBody>
                  <a:tcPr marL="45720" marR="45720" anchor="ctr">
                    <a:lnT w="1270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3317563"/>
                  </a:ext>
                </a:extLst>
              </a:tr>
              <a:tr h="450245">
                <a:tc>
                  <a:txBody>
                    <a:bodyPr/>
                    <a:lstStyle/>
                    <a:p>
                      <a:pPr marL="0" algn="ctr" rtl="0" fontAlgn="ctr"/>
                      <a:r>
                        <a:rPr lang="en-US" sz="1400" b="0" u="none" strike="noStrike" dirty="0">
                          <a:solidFill>
                            <a:schemeClr val="tx1"/>
                          </a:solidFill>
                          <a:effectLst/>
                          <a:latin typeface="Arial (Body)"/>
                          <a:cs typeface="Arial" panose="020B0604020202020204" pitchFamily="34" charset="0"/>
                        </a:rPr>
                        <a:t>2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Arial (Body)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T w="635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09538" indent="0" algn="l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(Body)"/>
                        </a:rPr>
                        <a:t>Collateral</a:t>
                      </a:r>
                      <a:r>
                        <a:rPr lang="en-US" sz="14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 (Body)"/>
                        </a:rPr>
                        <a:t> &amp; Deposit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Arial (Body)"/>
                      </a:endParaRPr>
                    </a:p>
                  </a:txBody>
                  <a:tcPr marL="45720" marR="45720" anchor="ctr">
                    <a:lnT w="635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 (Body)"/>
                          <a:cs typeface="Arial" panose="020B0604020202020204" pitchFamily="34" charset="0"/>
                        </a:rPr>
                        <a:t>Number of collateral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(Body)"/>
                        </a:rPr>
                        <a:t>Total deposit amount</a:t>
                      </a:r>
                      <a:r>
                        <a:rPr lang="en-US" sz="1400" dirty="0">
                          <a:latin typeface="Arial (Body)"/>
                        </a:rPr>
                        <a:t> </a:t>
                      </a:r>
                    </a:p>
                  </a:txBody>
                  <a:tcPr marL="45720" marR="45720" anchor="ctr">
                    <a:lnT w="635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(Body)"/>
                        </a:rPr>
                        <a:t>35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 (Body)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T w="635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(Body)"/>
                        </a:rPr>
                        <a:t>Weak</a:t>
                      </a:r>
                      <a:endParaRPr lang="en-US" sz="1400" b="0" dirty="0">
                        <a:latin typeface="Arial (Body)"/>
                      </a:endParaRPr>
                    </a:p>
                  </a:txBody>
                  <a:tcPr marL="45720" marR="45720" anchor="ctr">
                    <a:lnT w="635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FF0000"/>
                          </a:solidFill>
                          <a:latin typeface="Arial (Body)"/>
                        </a:rPr>
                        <a:t>0</a:t>
                      </a:r>
                      <a:endParaRPr lang="en-US" sz="1400" dirty="0">
                        <a:solidFill>
                          <a:srgbClr val="FF0000"/>
                        </a:solidFill>
                        <a:latin typeface="Arial (Body)"/>
                      </a:endParaRPr>
                    </a:p>
                  </a:txBody>
                  <a:tcPr marL="45720" marR="45720" anchor="ctr">
                    <a:lnT w="635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7799395"/>
                  </a:ext>
                </a:extLst>
              </a:tr>
              <a:tr h="450245">
                <a:tc>
                  <a:txBody>
                    <a:bodyPr/>
                    <a:lstStyle/>
                    <a:p>
                      <a:pPr marL="0" algn="ctr" rtl="0" fontAlgn="ctr"/>
                      <a:r>
                        <a:rPr lang="en-US" sz="1400" b="0" u="none" strike="noStrike" dirty="0">
                          <a:solidFill>
                            <a:schemeClr val="tx1"/>
                          </a:solidFill>
                          <a:effectLst/>
                          <a:latin typeface="Arial (Body)"/>
                          <a:cs typeface="Arial" panose="020B0604020202020204" pitchFamily="34" charset="0"/>
                        </a:rPr>
                        <a:t>3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Arial (Body)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T w="635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(Body)"/>
                        </a:rPr>
                        <a:t>Current account</a:t>
                      </a:r>
                    </a:p>
                  </a:txBody>
                  <a:tcPr marL="45720" marR="45720" anchor="ctr">
                    <a:lnT w="635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latin typeface="Arial (Body)"/>
                        </a:rPr>
                        <a:t>Number of</a:t>
                      </a:r>
                      <a:r>
                        <a:rPr lang="en-US" sz="1400" baseline="0" dirty="0">
                          <a:latin typeface="Arial (Body)"/>
                        </a:rPr>
                        <a:t> s</a:t>
                      </a:r>
                      <a:r>
                        <a:rPr lang="en-US" sz="1400" dirty="0">
                          <a:latin typeface="Arial (Body)"/>
                        </a:rPr>
                        <a:t>pend count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latin typeface="Arial (Body)"/>
                        </a:rPr>
                        <a:t>Payment</a:t>
                      </a:r>
                      <a:r>
                        <a:rPr lang="en-US" sz="1400" baseline="0" dirty="0">
                          <a:latin typeface="Arial (Body)"/>
                        </a:rPr>
                        <a:t> count</a:t>
                      </a:r>
                      <a:r>
                        <a:rPr lang="en-US" sz="1400" dirty="0">
                          <a:latin typeface="Arial (Body)"/>
                        </a:rPr>
                        <a:t> (in and out)</a:t>
                      </a:r>
                    </a:p>
                  </a:txBody>
                  <a:tcPr marL="45720" marR="45720" anchor="ctr">
                    <a:lnT w="635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(Body)"/>
                          <a:cs typeface="+mn-cs"/>
                        </a:rPr>
                        <a:t>44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 (Body)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T w="635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(Body)"/>
                        </a:rPr>
                        <a:t>Weak</a:t>
                      </a:r>
                      <a:endParaRPr lang="en-US" sz="1400" b="0" dirty="0">
                        <a:latin typeface="Arial (Body)"/>
                      </a:endParaRPr>
                    </a:p>
                  </a:txBody>
                  <a:tcPr marL="45720" marR="45720" anchor="ctr">
                    <a:lnT w="635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FF0000"/>
                          </a:solidFill>
                          <a:latin typeface="Arial (Body)"/>
                        </a:rPr>
                        <a:t>0</a:t>
                      </a:r>
                    </a:p>
                  </a:txBody>
                  <a:tcPr marL="45720" marR="45720" anchor="ctr">
                    <a:lnT w="635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7937104"/>
                  </a:ext>
                </a:extLst>
              </a:tr>
              <a:tr h="635640">
                <a:tc>
                  <a:txBody>
                    <a:bodyPr/>
                    <a:lstStyle/>
                    <a:p>
                      <a:pPr marL="0" algn="ctr" rtl="0" fontAlgn="ctr"/>
                      <a:r>
                        <a:rPr lang="en-US" sz="1400" b="0" u="none" strike="noStrike" dirty="0">
                          <a:solidFill>
                            <a:schemeClr val="tx1"/>
                          </a:solidFill>
                          <a:effectLst/>
                          <a:latin typeface="Arial (Body)"/>
                          <a:cs typeface="Arial" panose="020B0604020202020204" pitchFamily="34" charset="0"/>
                        </a:rPr>
                        <a:t>4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Arial (Body)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T w="635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09538" indent="0" algn="l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(Body)"/>
                        </a:rPr>
                        <a:t>Credit</a:t>
                      </a:r>
                      <a:r>
                        <a:rPr lang="en-US" sz="14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 (Body)"/>
                        </a:rPr>
                        <a:t> card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Arial (Body)"/>
                      </a:endParaRPr>
                    </a:p>
                  </a:txBody>
                  <a:tcPr marL="45720" marR="45720" anchor="ctr">
                    <a:lnT w="635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 (Body)"/>
                        </a:rPr>
                        <a:t>Historical delinquency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 (Body)"/>
                        </a:rPr>
                        <a:t>Credit card transaction</a:t>
                      </a:r>
                      <a:r>
                        <a:rPr lang="en-US" sz="1400" dirty="0">
                          <a:latin typeface="Arial (Body)"/>
                        </a:rPr>
                        <a:t>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 (Body)"/>
                        </a:rPr>
                        <a:t>Credit card transaction, utilization, etc.</a:t>
                      </a:r>
                      <a:endParaRPr lang="en-US" sz="1400" dirty="0">
                        <a:latin typeface="Arial (Body)"/>
                      </a:endParaRPr>
                    </a:p>
                  </a:txBody>
                  <a:tcPr marL="45720" marR="45720" anchor="ctr">
                    <a:lnT w="635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(Body)"/>
                          <a:cs typeface="+mn-cs"/>
                        </a:rPr>
                        <a:t>169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 (Body)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T w="635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(Body)"/>
                        </a:rPr>
                        <a:t>Medium</a:t>
                      </a:r>
                      <a:endParaRPr lang="en-US" sz="1400" b="0" dirty="0">
                        <a:latin typeface="Arial (Body)"/>
                      </a:endParaRPr>
                    </a:p>
                  </a:txBody>
                  <a:tcPr marL="45720" marR="45720" anchor="ctr">
                    <a:lnT w="635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FF0000"/>
                          </a:solidFill>
                          <a:latin typeface="Arial (Body)"/>
                        </a:rPr>
                        <a:t>2</a:t>
                      </a:r>
                      <a:endParaRPr lang="en-US" sz="1400" dirty="0">
                        <a:solidFill>
                          <a:srgbClr val="FF0000"/>
                        </a:solidFill>
                        <a:latin typeface="Arial (Body)"/>
                      </a:endParaRPr>
                    </a:p>
                  </a:txBody>
                  <a:tcPr marL="45720" marR="45720" anchor="ctr">
                    <a:lnT w="635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8474459"/>
                  </a:ext>
                </a:extLst>
              </a:tr>
              <a:tr h="450245">
                <a:tc>
                  <a:txBody>
                    <a:bodyPr/>
                    <a:lstStyle/>
                    <a:p>
                      <a:pPr marL="0" algn="ctr" rtl="0" fontAlgn="ctr"/>
                      <a:r>
                        <a:rPr lang="en-US" sz="1400" b="0" u="none" strike="noStrike" dirty="0">
                          <a:solidFill>
                            <a:schemeClr val="tx1"/>
                          </a:solidFill>
                          <a:effectLst/>
                          <a:latin typeface="Arial (Body)"/>
                          <a:cs typeface="Arial" panose="020B0604020202020204" pitchFamily="34" charset="0"/>
                        </a:rPr>
                        <a:t>5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Arial (Body)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T w="635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09538" indent="0" algn="l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(Body)"/>
                        </a:rPr>
                        <a:t>Historical</a:t>
                      </a:r>
                      <a:r>
                        <a:rPr lang="en-US" sz="14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 (Body)"/>
                        </a:rPr>
                        <a:t> </a:t>
                      </a: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(Body)"/>
                        </a:rPr>
                        <a:t>Application</a:t>
                      </a:r>
                    </a:p>
                  </a:txBody>
                  <a:tcPr marL="45720" marR="45720" anchor="ctr">
                    <a:lnT w="635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latin typeface="Arial (Body)"/>
                        </a:rPr>
                        <a:t>Historical</a:t>
                      </a:r>
                      <a:r>
                        <a:rPr lang="en-US" sz="1400" baseline="0" dirty="0">
                          <a:latin typeface="Arial (Body)"/>
                        </a:rPr>
                        <a:t> application</a:t>
                      </a:r>
                      <a:endParaRPr lang="en-US" sz="1400" dirty="0">
                        <a:latin typeface="Arial (Body)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latin typeface="Arial (Body)"/>
                        </a:rPr>
                        <a:t>Demographic information</a:t>
                      </a:r>
                    </a:p>
                  </a:txBody>
                  <a:tcPr marL="45720" marR="45720" anchor="ctr">
                    <a:lnT w="635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(Body)"/>
                        </a:rPr>
                        <a:t>69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 (Body)"/>
                      </a:endParaRPr>
                    </a:p>
                  </a:txBody>
                  <a:tcPr marL="45720" marR="45720" anchor="ctr">
                    <a:lnT w="635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(Body)"/>
                        </a:rPr>
                        <a:t>Weak</a:t>
                      </a:r>
                      <a:endParaRPr lang="en-US" sz="1400" b="0" dirty="0">
                        <a:latin typeface="Arial (Body)"/>
                      </a:endParaRPr>
                    </a:p>
                  </a:txBody>
                  <a:tcPr marL="45720" marR="45720" anchor="ctr">
                    <a:lnT w="635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FF0000"/>
                          </a:solidFill>
                          <a:latin typeface="Arial (Body)"/>
                        </a:rPr>
                        <a:t>1</a:t>
                      </a:r>
                      <a:endParaRPr lang="en-US" sz="1400" dirty="0">
                        <a:solidFill>
                          <a:srgbClr val="FF0000"/>
                        </a:solidFill>
                        <a:latin typeface="Arial (Body)"/>
                      </a:endParaRPr>
                    </a:p>
                  </a:txBody>
                  <a:tcPr marL="45720" marR="45720" anchor="ctr">
                    <a:lnT w="635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9813491"/>
                  </a:ext>
                </a:extLst>
              </a:tr>
              <a:tr h="635640">
                <a:tc>
                  <a:txBody>
                    <a:bodyPr/>
                    <a:lstStyle/>
                    <a:p>
                      <a:pPr marL="0" algn="ctr" rtl="0" fontAlgn="ctr"/>
                      <a:r>
                        <a:rPr lang="en-US" sz="1400" b="0" u="none" strike="noStrike" dirty="0">
                          <a:solidFill>
                            <a:schemeClr val="tx1"/>
                          </a:solidFill>
                          <a:effectLst/>
                          <a:latin typeface="Arial (Body)"/>
                          <a:cs typeface="Arial" panose="020B0604020202020204" pitchFamily="34" charset="0"/>
                        </a:rPr>
                        <a:t>6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Arial (Body)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T w="635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09538" indent="0"/>
                      <a:r>
                        <a:rPr lang="en-US" sz="1400" dirty="0">
                          <a:latin typeface="Arial (Body)"/>
                        </a:rPr>
                        <a:t>Collection</a:t>
                      </a:r>
                    </a:p>
                  </a:txBody>
                  <a:tcPr marL="45720" marR="45720" anchor="ctr">
                    <a:lnT w="635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kern="1200" baseline="0" dirty="0">
                          <a:solidFill>
                            <a:schemeClr val="dk1"/>
                          </a:solidFill>
                          <a:latin typeface="Arial (Body)"/>
                          <a:ea typeface="+mn-ea"/>
                          <a:cs typeface="+mn-cs"/>
                        </a:rPr>
                        <a:t>Number of action, % of action type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kern="1200" baseline="0" dirty="0">
                          <a:solidFill>
                            <a:schemeClr val="dk1"/>
                          </a:solidFill>
                          <a:latin typeface="Arial (Body)"/>
                          <a:ea typeface="+mn-ea"/>
                          <a:cs typeface="+mn-cs"/>
                        </a:rPr>
                        <a:t>Response of customer, </a:t>
                      </a:r>
                      <a:r>
                        <a:rPr lang="en-US" sz="1400" kern="1200" baseline="0" dirty="0" err="1">
                          <a:solidFill>
                            <a:schemeClr val="dk1"/>
                          </a:solidFill>
                          <a:latin typeface="Arial (Body)"/>
                          <a:ea typeface="+mn-ea"/>
                          <a:cs typeface="+mn-cs"/>
                        </a:rPr>
                        <a:t>etc</a:t>
                      </a:r>
                      <a:endParaRPr lang="en-US" sz="1400" kern="1200" baseline="0" dirty="0">
                        <a:solidFill>
                          <a:schemeClr val="dk1"/>
                        </a:solidFill>
                        <a:latin typeface="Arial (Body)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kern="1200" baseline="0" dirty="0">
                          <a:solidFill>
                            <a:schemeClr val="dk1"/>
                          </a:solidFill>
                          <a:latin typeface="Arial (Body)"/>
                          <a:ea typeface="+mn-ea"/>
                          <a:cs typeface="+mn-cs"/>
                        </a:rPr>
                        <a:t>Indicator from Retail Risk</a:t>
                      </a:r>
                    </a:p>
                  </a:txBody>
                  <a:tcPr marL="45720" marR="45720" anchor="ctr">
                    <a:lnT w="635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(Body)"/>
                        </a:rPr>
                        <a:t>119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 (Body)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T w="635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(Body)"/>
                        </a:rPr>
                        <a:t>Medium</a:t>
                      </a:r>
                      <a:endParaRPr lang="en-US" sz="1400" b="0" dirty="0">
                        <a:latin typeface="Arial (Body)"/>
                      </a:endParaRPr>
                    </a:p>
                  </a:txBody>
                  <a:tcPr marL="45720" marR="45720" anchor="ctr">
                    <a:lnT w="635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FF0000"/>
                          </a:solidFill>
                          <a:latin typeface="Arial (Body)"/>
                        </a:rPr>
                        <a:t>1</a:t>
                      </a:r>
                      <a:endParaRPr lang="en-US" sz="1400" dirty="0">
                        <a:solidFill>
                          <a:srgbClr val="FF0000"/>
                        </a:solidFill>
                        <a:latin typeface="Arial (Body)"/>
                      </a:endParaRPr>
                    </a:p>
                  </a:txBody>
                  <a:tcPr marL="45720" marR="45720" anchor="ctr">
                    <a:lnT w="635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967220"/>
                  </a:ext>
                </a:extLst>
              </a:tr>
              <a:tr h="450245">
                <a:tc>
                  <a:txBody>
                    <a:bodyPr/>
                    <a:lstStyle/>
                    <a:p>
                      <a:pPr marL="0" algn="ctr" rtl="0" fontAlgn="ctr"/>
                      <a:r>
                        <a:rPr lang="en-US" sz="1400" b="0" u="none" strike="noStrike" dirty="0">
                          <a:solidFill>
                            <a:schemeClr val="tx1"/>
                          </a:solidFill>
                          <a:effectLst/>
                          <a:latin typeface="Arial (Body)"/>
                          <a:cs typeface="Arial" panose="020B0604020202020204" pitchFamily="34" charset="0"/>
                        </a:rPr>
                        <a:t>7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Arial (Body)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T w="635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09538" indent="0" algn="l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(Body)"/>
                        </a:rPr>
                        <a:t>Credit bureau</a:t>
                      </a:r>
                    </a:p>
                  </a:txBody>
                  <a:tcPr marL="45720" marR="45720" anchor="ctr">
                    <a:lnT w="635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latin typeface="Arial (Body)"/>
                        </a:rPr>
                        <a:t>PCB information</a:t>
                      </a:r>
                      <a:r>
                        <a:rPr lang="en-US" sz="1400" baseline="0" dirty="0">
                          <a:latin typeface="Arial (Body)"/>
                        </a:rPr>
                        <a:t>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aseline="0" dirty="0">
                          <a:latin typeface="Arial (Body)"/>
                        </a:rPr>
                        <a:t>CIC information</a:t>
                      </a:r>
                      <a:endParaRPr lang="fr-FR" sz="1400" dirty="0">
                        <a:latin typeface="Arial (Body)"/>
                      </a:endParaRPr>
                    </a:p>
                  </a:txBody>
                  <a:tcPr marL="45720" marR="45720" anchor="ctr">
                    <a:lnT w="635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(Body)"/>
                          <a:cs typeface="+mn-cs"/>
                        </a:rPr>
                        <a:t>93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 (Body)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T w="635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(Body)"/>
                        </a:rPr>
                        <a:t>Weak</a:t>
                      </a:r>
                    </a:p>
                  </a:txBody>
                  <a:tcPr marL="45720" marR="45720" anchor="ctr">
                    <a:lnT w="635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Arial (Body)"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Arial (Body)"/>
                      </a:endParaRPr>
                    </a:p>
                  </a:txBody>
                  <a:tcPr marL="45720" marR="45720" anchor="ctr">
                    <a:lnT w="635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1996663"/>
                  </a:ext>
                </a:extLst>
              </a:tr>
              <a:tr h="527630">
                <a:tc>
                  <a:txBody>
                    <a:bodyPr/>
                    <a:lstStyle/>
                    <a:p>
                      <a:pPr marL="0" algn="ctr" rtl="0" fontAlgn="ctr"/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 (Body)"/>
                          <a:cs typeface="Arial" panose="020B0604020202020204" pitchFamily="34" charset="0"/>
                        </a:rPr>
                        <a:t>8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Arial (Body)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T w="1270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09538" indent="0" algn="l" rtl="0" fontAlgn="b"/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 (Body)"/>
                        </a:rPr>
                        <a:t>Loan + Credit</a:t>
                      </a:r>
                      <a:r>
                        <a:rPr lang="en-US" sz="14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Arial (Body)"/>
                        </a:rPr>
                        <a:t> card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Arial (Body)"/>
                      </a:endParaRPr>
                    </a:p>
                  </a:txBody>
                  <a:tcPr marL="45720" marR="45720" anchor="ctr">
                    <a:lnT w="1270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(Body)"/>
                        </a:rPr>
                        <a:t>Historical delinquency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(Body)"/>
                        </a:rPr>
                        <a:t>Loan and credit card information, variation in balance, </a:t>
                      </a:r>
                      <a:r>
                        <a:rPr lang="en-US" sz="14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Arial (Body)"/>
                        </a:rPr>
                        <a:t>etc</a:t>
                      </a:r>
                      <a:endParaRPr lang="fr-FR" sz="1400" dirty="0">
                        <a:latin typeface="Arial (Body)"/>
                      </a:endParaRPr>
                    </a:p>
                  </a:txBody>
                  <a:tcPr marL="45720" marR="45720" anchor="ctr">
                    <a:lnT w="1270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(Body)"/>
                          <a:cs typeface="Arial" panose="020B0604020202020204" pitchFamily="34" charset="0"/>
                        </a:rPr>
                        <a:t>110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 (Body)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T w="1270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(Body)"/>
                        </a:rPr>
                        <a:t>Strong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 (Body)"/>
                      </a:endParaRPr>
                    </a:p>
                  </a:txBody>
                  <a:tcPr marL="45720" marR="45720" anchor="ctr">
                    <a:lnT w="1270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Arial (Body)"/>
                        </a:rPr>
                        <a:t>3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Arial (Body)"/>
                      </a:endParaRPr>
                    </a:p>
                  </a:txBody>
                  <a:tcPr marL="45720" marR="45720" anchor="ctr">
                    <a:lnT w="1270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1817067"/>
                  </a:ext>
                </a:extLst>
              </a:tr>
              <a:tr h="264850">
                <a:tc>
                  <a:txBody>
                    <a:bodyPr/>
                    <a:lstStyle/>
                    <a:p>
                      <a:pPr marL="0" algn="ctr" rtl="0" fontAlgn="ctr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(Body)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45720" marR="45720" anchor="ctr">
                    <a:lnT w="1270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09538" indent="0" algn="l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(Body)"/>
                        </a:rPr>
                        <a:t>Others</a:t>
                      </a:r>
                    </a:p>
                  </a:txBody>
                  <a:tcPr marL="45720" marR="45720" anchor="ctr">
                    <a:lnT w="1270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sz="1400" dirty="0">
                          <a:latin typeface="Arial (Body)"/>
                        </a:rPr>
                        <a:t>Cross variables</a:t>
                      </a:r>
                    </a:p>
                  </a:txBody>
                  <a:tcPr marL="45720" marR="45720" anchor="ctr">
                    <a:lnT w="1270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(Body)"/>
                          <a:cs typeface="Arial" panose="020B0604020202020204" pitchFamily="34" charset="0"/>
                        </a:rPr>
                        <a:t>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 (Body)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T w="1270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(Body)"/>
                        </a:rPr>
                        <a:t>Strong</a:t>
                      </a:r>
                    </a:p>
                  </a:txBody>
                  <a:tcPr marL="45720" marR="45720" anchor="ctr">
                    <a:lnT w="1270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 (Body)"/>
                        </a:rPr>
                        <a:t>0</a:t>
                      </a:r>
                    </a:p>
                  </a:txBody>
                  <a:tcPr marL="45720" marR="45720" anchor="ctr">
                    <a:lnT w="1270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915962"/>
                  </a:ext>
                </a:extLst>
              </a:tr>
              <a:tr h="264850">
                <a:tc>
                  <a:txBody>
                    <a:bodyPr/>
                    <a:lstStyle/>
                    <a:p>
                      <a:pPr marL="0" algn="ctr" rtl="0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Arial (Body)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ysClr val="windowText" lastClr="000000"/>
                          </a:solidFill>
                          <a:latin typeface="Arial (Body)"/>
                        </a:rPr>
                        <a:t>Total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algn="ctr" rtl="0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(Body)"/>
                          <a:cs typeface="Arial" panose="020B0604020202020204" pitchFamily="34" charset="0"/>
                        </a:rPr>
                        <a:t>853 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(Body)"/>
                          <a:cs typeface="Arial" panose="020B0604020202020204" pitchFamily="34" charset="0"/>
                        </a:rPr>
                        <a:t>variables</a:t>
                      </a:r>
                      <a:r>
                        <a:rPr lang="en-US" sz="14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 (Body)"/>
                          <a:cs typeface="Arial" panose="020B0604020202020204" pitchFamily="34" charset="0"/>
                        </a:rPr>
                        <a:t> were analyzed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 (Body)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ctr" rtl="0" fontAlgn="ctr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 (Body)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400" dirty="0">
                        <a:latin typeface="Arial (Body)"/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FF0000"/>
                          </a:solidFill>
                          <a:latin typeface="Arial (Body)"/>
                        </a:rPr>
                        <a:t>9</a:t>
                      </a:r>
                      <a:endParaRPr lang="en-US" sz="1400" dirty="0">
                        <a:solidFill>
                          <a:srgbClr val="FF0000"/>
                        </a:solidFill>
                        <a:latin typeface="Arial (Body)"/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5687297"/>
                  </a:ext>
                </a:extLst>
              </a:tr>
            </a:tbl>
          </a:graphicData>
        </a:graphic>
      </p:graphicFrame>
      <p:sp>
        <p:nvSpPr>
          <p:cNvPr id="6" name="Content Placeholder 5"/>
          <p:cNvSpPr>
            <a:spLocks noGrp="1"/>
          </p:cNvSpPr>
          <p:nvPr>
            <p:ph idx="4294967295"/>
          </p:nvPr>
        </p:nvSpPr>
        <p:spPr>
          <a:xfrm>
            <a:off x="393700" y="628650"/>
            <a:ext cx="11404600" cy="38404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bg1"/>
                </a:solidFill>
              </a:rPr>
              <a:t>3.1. Source of information</a:t>
            </a:r>
          </a:p>
        </p:txBody>
      </p:sp>
    </p:spTree>
    <p:extLst>
      <p:ext uri="{BB962C8B-B14F-4D97-AF65-F5344CB8AC3E}">
        <p14:creationId xmlns:p14="http://schemas.microsoft.com/office/powerpoint/2010/main" val="1585162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76200"/>
            <a:ext cx="11404600" cy="609600"/>
          </a:xfrm>
        </p:spPr>
        <p:txBody>
          <a:bodyPr>
            <a:normAutofit fontScale="90000"/>
          </a:bodyPr>
          <a:lstStyle/>
          <a:p>
            <a:r>
              <a:rPr lang="en-US" dirty="0"/>
              <a:t>3. Variables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1ECC9-18B5-421E-8123-64EFFAADA6DC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idx="4294967295"/>
          </p:nvPr>
        </p:nvSpPr>
        <p:spPr>
          <a:xfrm>
            <a:off x="393700" y="628650"/>
            <a:ext cx="11404600" cy="38404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>
                <a:solidFill>
                  <a:schemeClr val="bg1"/>
                </a:solidFill>
              </a:rPr>
              <a:t>3.2. Variable explanation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0127555"/>
              </p:ext>
            </p:extLst>
          </p:nvPr>
        </p:nvGraphicFramePr>
        <p:xfrm>
          <a:off x="209550" y="1143001"/>
          <a:ext cx="11772900" cy="4458493"/>
        </p:xfrm>
        <a:graphic>
          <a:graphicData uri="http://schemas.openxmlformats.org/drawingml/2006/table">
            <a:tbl>
              <a:tblPr/>
              <a:tblGrid>
                <a:gridCol w="549402">
                  <a:extLst>
                    <a:ext uri="{9D8B030D-6E8A-4147-A177-3AD203B41FA5}">
                      <a16:colId xmlns:a16="http://schemas.microsoft.com/office/drawing/2014/main" val="3147961402"/>
                    </a:ext>
                  </a:extLst>
                </a:gridCol>
                <a:gridCol w="2593848">
                  <a:extLst>
                    <a:ext uri="{9D8B030D-6E8A-4147-A177-3AD203B41FA5}">
                      <a16:colId xmlns:a16="http://schemas.microsoft.com/office/drawing/2014/main" val="3508937333"/>
                    </a:ext>
                  </a:extLst>
                </a:gridCol>
                <a:gridCol w="7883480">
                  <a:extLst>
                    <a:ext uri="{9D8B030D-6E8A-4147-A177-3AD203B41FA5}">
                      <a16:colId xmlns:a16="http://schemas.microsoft.com/office/drawing/2014/main" val="382156785"/>
                    </a:ext>
                  </a:extLst>
                </a:gridCol>
                <a:gridCol w="746170">
                  <a:extLst>
                    <a:ext uri="{9D8B030D-6E8A-4147-A177-3AD203B41FA5}">
                      <a16:colId xmlns:a16="http://schemas.microsoft.com/office/drawing/2014/main" val="4245034577"/>
                    </a:ext>
                  </a:extLst>
                </a:gridCol>
              </a:tblGrid>
              <a:tr h="212785">
                <a:tc>
                  <a:txBody>
                    <a:bodyPr/>
                    <a:lstStyle/>
                    <a:p>
                      <a:pPr marL="0"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44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Variable name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44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Description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44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IV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4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7392644"/>
                  </a:ext>
                </a:extLst>
              </a:tr>
              <a:tr h="396755">
                <a:tc>
                  <a:txBody>
                    <a:bodyPr/>
                    <a:lstStyle/>
                    <a:p>
                      <a:pPr marL="0"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N_DPD_EOM_CHANGE_M3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l" rtl="0" fontAlgn="ctr">
                        <a:buFont typeface="+mj-lt"/>
                        <a:buNone/>
                      </a:pP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Comparison customer's</a:t>
                      </a: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bucket at end of months T-3 with T-2, T-2 with T-1, and T-1 with T (T: observation date):</a:t>
                      </a:r>
                    </a:p>
                    <a:p>
                      <a:pPr marL="171450" indent="-171450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Low: if bucket at end of T-3 &gt;= bucket at end of T-2, similar for the couples (T-2, T-1), (T-1, T),</a:t>
                      </a:r>
                    </a:p>
                    <a:p>
                      <a:pPr marL="171450" marR="0" indent="-17145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Up: if bucket at end of T-3 &lt; bucket at end of T-2, similar for the couples (T-2, T-1), (T-1, T).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1.07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8965030"/>
                  </a:ext>
                </a:extLst>
              </a:tr>
              <a:tr h="355338">
                <a:tc>
                  <a:txBody>
                    <a:bodyPr/>
                    <a:lstStyle/>
                    <a:p>
                      <a:pPr marL="0"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CHECK_REDUCE_DPD_C12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rtl="0" fontAlgn="ctr">
                        <a:buFont typeface="+mj-lt"/>
                        <a:buNone/>
                      </a:pP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The number of months that customer reduced overdue during last 12 months before the observation date (only compare the DPD among end of</a:t>
                      </a: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months)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0.84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7010027"/>
                  </a:ext>
                </a:extLst>
              </a:tr>
              <a:tr h="390107">
                <a:tc>
                  <a:txBody>
                    <a:bodyPr/>
                    <a:lstStyle/>
                    <a:p>
                      <a:pPr marL="0"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N_LOWDPD_ALL_C12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l" rtl="0" fontAlgn="ctr">
                        <a:buFont typeface="+mj-lt"/>
                        <a:buNone/>
                      </a:pP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Number of times the customer had decreased overdue in last 12 months before observation date (Loan and</a:t>
                      </a: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Credit card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0.78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0425724"/>
                  </a:ext>
                </a:extLst>
              </a:tr>
              <a:tr h="338685">
                <a:tc>
                  <a:txBody>
                    <a:bodyPr/>
                    <a:lstStyle/>
                    <a:p>
                      <a:pPr marL="0"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CC_INCREASE_BAL_C1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The difference between total balance of</a:t>
                      </a: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customer’s credit card 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at observation date and total balance of</a:t>
                      </a: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customer’s credit card 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at 1 month before</a:t>
                      </a: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observation date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0.57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4081395"/>
                  </a:ext>
                </a:extLst>
              </a:tr>
              <a:tr h="369687">
                <a:tc>
                  <a:txBody>
                    <a:bodyPr/>
                    <a:lstStyle/>
                    <a:p>
                      <a:pPr marL="0"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PAYMENT_3M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 customer’s repayment amount for credit card</a:t>
                      </a: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during 3 months before observation date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0.47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6430193"/>
                  </a:ext>
                </a:extLst>
              </a:tr>
              <a:tr h="350681">
                <a:tc>
                  <a:txBody>
                    <a:bodyPr/>
                    <a:lstStyle/>
                    <a:p>
                      <a:pPr marL="0"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REPAY_AMT_C3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 amount paid to repay for loans during last 3 months before observation date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0.43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2112670"/>
                  </a:ext>
                </a:extLst>
              </a:tr>
              <a:tr h="390107">
                <a:tc>
                  <a:txBody>
                    <a:bodyPr/>
                    <a:lstStyle/>
                    <a:p>
                      <a:pPr marL="0"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REDUCE_RATE_EAD_C2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rtl="0" fontAlgn="ctr">
                        <a:buFont typeface="+mj-lt"/>
                        <a:buNone/>
                      </a:pP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The decrease of total balance of customer's loans in last 2 months divided by balance of all customer's loans at 2 months prior to the observation date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0.38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92186213"/>
                  </a:ext>
                </a:extLst>
              </a:tr>
              <a:tr h="390107">
                <a:tc>
                  <a:txBody>
                    <a:bodyPr/>
                    <a:lstStyle/>
                    <a:p>
                      <a:pPr marL="0"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PCT_PROMISE_1M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The ratio between variable Number of times customer promised to pay during last month before observation date and number of actions (includes call, fields) during last month before observation date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0.33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4919632"/>
                  </a:ext>
                </a:extLst>
              </a:tr>
              <a:tr h="537725">
                <a:tc>
                  <a:txBody>
                    <a:bodyPr/>
                    <a:lstStyle/>
                    <a:p>
                      <a:pPr marL="0"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COOPERATIONVPB_TIME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l" rtl="0" fontAlgn="ctr">
                        <a:buFont typeface="+mj-lt"/>
                        <a:buNone/>
                      </a:pP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Time with </a:t>
                      </a:r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VPBank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(Months)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0.3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16809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6292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76200"/>
            <a:ext cx="11404600" cy="609600"/>
          </a:xfrm>
        </p:spPr>
        <p:txBody>
          <a:bodyPr>
            <a:normAutofit fontScale="90000"/>
          </a:bodyPr>
          <a:lstStyle/>
          <a:p>
            <a:r>
              <a:rPr lang="en-US" dirty="0"/>
              <a:t>3. Variables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1ECC9-18B5-421E-8123-64EFFAADA6DC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19" name="Content Placeholder 5"/>
          <p:cNvSpPr>
            <a:spLocks noGrp="1"/>
          </p:cNvSpPr>
          <p:nvPr>
            <p:ph idx="13"/>
          </p:nvPr>
        </p:nvSpPr>
        <p:spPr>
          <a:xfrm>
            <a:off x="381000" y="623455"/>
            <a:ext cx="11404600" cy="381000"/>
          </a:xfrm>
        </p:spPr>
        <p:txBody>
          <a:bodyPr/>
          <a:lstStyle/>
          <a:p>
            <a:r>
              <a:rPr lang="en-US" dirty="0"/>
              <a:t>3.3. Variable explanation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1160120"/>
              </p:ext>
            </p:extLst>
          </p:nvPr>
        </p:nvGraphicFramePr>
        <p:xfrm>
          <a:off x="209550" y="1188720"/>
          <a:ext cx="5669280" cy="2468880"/>
        </p:xfrm>
        <a:graphic>
          <a:graphicData uri="http://schemas.openxmlformats.org/drawingml/2006/table">
            <a:tbl>
              <a:tblPr/>
              <a:tblGrid>
                <a:gridCol w="843695">
                  <a:extLst>
                    <a:ext uri="{9D8B030D-6E8A-4147-A177-3AD203B41FA5}">
                      <a16:colId xmlns:a16="http://schemas.microsoft.com/office/drawing/2014/main" val="2000916915"/>
                    </a:ext>
                  </a:extLst>
                </a:gridCol>
                <a:gridCol w="31485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27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42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3840">
                <a:tc gridSpan="4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1" i="0" u="none" strike="noStrike" kern="1200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N_DPD_EOM_CHANGE_M3</a:t>
                      </a:r>
                      <a:endParaRPr lang="en-US" sz="1200" b="1" i="0" u="none" strike="noStrike" kern="1200" baseline="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B="18288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44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44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008445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Group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marB="18288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1" algn="l" rtl="0" fontAlgn="ctr"/>
                      <a:r>
                        <a:rPr lang="en-US" sz="1200" b="1" i="0" u="none" strike="noStrike" dirty="0">
                          <a:solidFill>
                            <a:srgbClr val="008445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Details</a:t>
                      </a:r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45720" marR="45720" marB="18288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008445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Bad rate</a:t>
                      </a:r>
                    </a:p>
                  </a:txBody>
                  <a:tcPr marL="45720" marR="45720" marB="18288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008445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IV</a:t>
                      </a:r>
                    </a:p>
                  </a:txBody>
                  <a:tcPr marL="45720" marR="45720" marB="18288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[01]</a:t>
                      </a:r>
                    </a:p>
                  </a:txBody>
                  <a:tcPr marL="45720" marR="45720" marB="18288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0" lvl="1" algn="l" defTabSz="914400" rtl="0" eaLnBrk="1" fontAlgn="ctr" latinLnBrk="0" hangingPunct="1"/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01. LOW,LOW,LOW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47.3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marB="18288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8"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1.07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marB="18288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5166813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[02]</a:t>
                      </a:r>
                    </a:p>
                  </a:txBody>
                  <a:tcPr marL="45720" marR="45720" marB="18288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0" lvl="1" algn="l" defTabSz="914400" rtl="0" eaLnBrk="1" fontAlgn="ctr" latinLnBrk="0" hangingPunct="1"/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02. UP,LOW,LOW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65.8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marB="18288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1499358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[03]</a:t>
                      </a:r>
                    </a:p>
                  </a:txBody>
                  <a:tcPr marL="45720" marR="45720" marB="18288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0" lvl="1" algn="l" defTabSz="914400" rtl="0" eaLnBrk="1" fontAlgn="ctr" latinLnBrk="0" hangingPunct="1"/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03. LOW,UP,LOW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67.7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marB="18288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[04]</a:t>
                      </a:r>
                    </a:p>
                  </a:txBody>
                  <a:tcPr marL="45720" marR="45720" marB="18288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0" lvl="1" algn="l" defTabSz="914400" rtl="0" eaLnBrk="1" fontAlgn="ctr" latinLnBrk="0" hangingPunct="1"/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04. LOW,LOW,UP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75.1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marB="18288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[05]</a:t>
                      </a:r>
                    </a:p>
                  </a:txBody>
                  <a:tcPr marL="45720" marR="45720" marB="18288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0" lvl="1" algn="l" defTabSz="914400" rtl="0" eaLnBrk="1" fontAlgn="ctr" latinLnBrk="0" hangingPunct="1"/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05. UP,UP,LOW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78.8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marB="18288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8645949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[06]</a:t>
                      </a:r>
                    </a:p>
                  </a:txBody>
                  <a:tcPr marL="45720" marR="45720" marB="18288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0" lvl="1" algn="l" defTabSz="914400" rtl="0" eaLnBrk="1" fontAlgn="ctr" latinLnBrk="0" hangingPunct="1"/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06. UP,LOW,UP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85.8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marB="18288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7343889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[07]</a:t>
                      </a:r>
                    </a:p>
                  </a:txBody>
                  <a:tcPr marL="45720" marR="45720" marB="18288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0" lvl="1" algn="l" defTabSz="914400" rtl="0" eaLnBrk="1" fontAlgn="ctr" latinLnBrk="0" hangingPunct="1"/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07. LOW,UP,UP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89.4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marB="18288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[08]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45720" marB="18288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0" lvl="1" algn="l" defTabSz="914400" rtl="0" eaLnBrk="1" fontAlgn="ctr" latinLnBrk="0" hangingPunct="1"/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08. UP,UP,UP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95.9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marB="18288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marB="18288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3439063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0018081"/>
              </p:ext>
            </p:extLst>
          </p:nvPr>
        </p:nvGraphicFramePr>
        <p:xfrm>
          <a:off x="6267450" y="1184520"/>
          <a:ext cx="5669280" cy="1730130"/>
        </p:xfrm>
        <a:graphic>
          <a:graphicData uri="http://schemas.openxmlformats.org/drawingml/2006/table">
            <a:tbl>
              <a:tblPr/>
              <a:tblGrid>
                <a:gridCol w="843695">
                  <a:extLst>
                    <a:ext uri="{9D8B030D-6E8A-4147-A177-3AD203B41FA5}">
                      <a16:colId xmlns:a16="http://schemas.microsoft.com/office/drawing/2014/main" val="2000916915"/>
                    </a:ext>
                  </a:extLst>
                </a:gridCol>
                <a:gridCol w="31485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27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42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9360"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CHECK_REDUCE_DPD_C12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marB="18288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44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44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936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008445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Group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marB="18288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1" algn="l" rtl="0" fontAlgn="ctr"/>
                      <a:r>
                        <a:rPr lang="en-US" sz="1200" b="1" i="0" u="none" strike="noStrike" dirty="0">
                          <a:solidFill>
                            <a:srgbClr val="008445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Details</a:t>
                      </a:r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45720" marR="45720" marB="18288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008445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Bad rate</a:t>
                      </a:r>
                    </a:p>
                  </a:txBody>
                  <a:tcPr marL="45720" marR="45720" marB="18288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008445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IV</a:t>
                      </a:r>
                    </a:p>
                  </a:txBody>
                  <a:tcPr marL="45720" marR="45720" marB="18288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628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[01]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  <a:endParaRPr lang="en-US" sz="1200" b="1" i="0" u="none" strike="noStrike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95.2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274320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5"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5166813"/>
                  </a:ext>
                </a:extLst>
              </a:tr>
              <a:tr h="24628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[02]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  <a:endParaRPr lang="en-US" sz="1200" b="1" i="0" u="none" strike="noStrike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87.4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274320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1499358"/>
                  </a:ext>
                </a:extLst>
              </a:tr>
              <a:tr h="24628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[03]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</a:t>
                      </a:r>
                      <a:endParaRPr lang="en-US" sz="1200" b="1" i="0" u="none" strike="noStrike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77.0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274320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628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[04]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</a:t>
                      </a:r>
                      <a:endParaRPr lang="en-US" sz="1200" b="1" i="0" u="none" strike="noStrike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66.5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274320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628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[05]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(3</a:t>
                      </a:r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; High)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55.9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274320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8645949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4614446"/>
              </p:ext>
            </p:extLst>
          </p:nvPr>
        </p:nvGraphicFramePr>
        <p:xfrm>
          <a:off x="209550" y="3730380"/>
          <a:ext cx="5669280" cy="2727570"/>
        </p:xfrm>
        <a:graphic>
          <a:graphicData uri="http://schemas.openxmlformats.org/drawingml/2006/table">
            <a:tbl>
              <a:tblPr/>
              <a:tblGrid>
                <a:gridCol w="843695">
                  <a:extLst>
                    <a:ext uri="{9D8B030D-6E8A-4147-A177-3AD203B41FA5}">
                      <a16:colId xmlns:a16="http://schemas.microsoft.com/office/drawing/2014/main" val="2000916915"/>
                    </a:ext>
                  </a:extLst>
                </a:gridCol>
                <a:gridCol w="31485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27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42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9360"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N_LOWDPD_ALL_C12 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marB="18288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44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44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936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008445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Group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marB="18288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1" algn="l" rtl="0" fontAlgn="ctr"/>
                      <a:r>
                        <a:rPr lang="en-US" sz="1200" b="1" i="0" u="none" strike="noStrike" dirty="0">
                          <a:solidFill>
                            <a:srgbClr val="008445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Details</a:t>
                      </a:r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45720" marR="45720" marB="18288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008445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Bad rate</a:t>
                      </a:r>
                    </a:p>
                  </a:txBody>
                  <a:tcPr marL="45720" marR="45720" marB="18288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008445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IV</a:t>
                      </a:r>
                    </a:p>
                  </a:txBody>
                  <a:tcPr marL="45720" marR="45720" marB="18288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628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[01]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0" lvl="1" algn="l" defTabSz="914400" rtl="0" eaLnBrk="1" fontAlgn="ctr" latinLnBrk="0" hangingPunct="1"/>
                      <a:r>
                        <a:rPr lang="en-US" sz="12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  <a:endParaRPr lang="en-US" sz="1200" b="1" i="0" u="none" strike="noStrike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97.2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274320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9"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5166813"/>
                  </a:ext>
                </a:extLst>
              </a:tr>
              <a:tr h="24628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[02]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0" lvl="1" algn="l" defTabSz="914400" rtl="0" eaLnBrk="1" fontAlgn="ctr" latinLnBrk="0" hangingPunct="1"/>
                      <a:r>
                        <a:rPr lang="en-US" sz="12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  <a:endParaRPr lang="en-US" sz="1200" b="1" i="0" u="none" strike="noStrike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95.5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274320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1499358"/>
                  </a:ext>
                </a:extLst>
              </a:tr>
              <a:tr h="24628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[03]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0" lvl="1" algn="l" defTabSz="914400" rtl="0" eaLnBrk="1" fontAlgn="ctr" latinLnBrk="0" hangingPunct="1"/>
                      <a:r>
                        <a:rPr lang="en-US" sz="12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</a:t>
                      </a:r>
                      <a:endParaRPr lang="en-US" sz="1200" b="1" i="0" u="none" strike="noStrike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94.2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274320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628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[04]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0" lvl="1" algn="l" defTabSz="914400" rtl="0" eaLnBrk="1" fontAlgn="ctr" latinLnBrk="0" hangingPunct="1"/>
                      <a:r>
                        <a:rPr lang="en-US" sz="12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(2</a:t>
                      </a:r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; 4]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91.5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274320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628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[05]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0" lvl="1" algn="l" defTabSz="914400" rtl="0" eaLnBrk="1" fontAlgn="ctr" latinLnBrk="0" hangingPunct="1"/>
                      <a:r>
                        <a:rPr lang="en-US" sz="12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(4</a:t>
                      </a:r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; 6]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87.6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274320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8645949"/>
                  </a:ext>
                </a:extLst>
              </a:tr>
              <a:tr h="24936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[06]</a:t>
                      </a:r>
                    </a:p>
                  </a:txBody>
                  <a:tcPr marL="45720" marR="45720" marB="18288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0" lvl="1" algn="l" defTabSz="914400" rtl="0" eaLnBrk="1" fontAlgn="ctr" latinLnBrk="0" hangingPunct="1"/>
                      <a:r>
                        <a:rPr lang="en-US" sz="12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7</a:t>
                      </a:r>
                      <a:endParaRPr lang="en-US" sz="1200" b="1" i="0" u="none" strike="noStrike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84.6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274320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37343889"/>
                  </a:ext>
                </a:extLst>
              </a:tr>
              <a:tr h="24936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[07]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45720" marB="18288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0" lvl="1" algn="l" defTabSz="914400" rtl="0" eaLnBrk="1" fontAlgn="ctr" latinLnBrk="0" hangingPunct="1"/>
                      <a:r>
                        <a:rPr lang="en-US" sz="12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8</a:t>
                      </a:r>
                      <a:endParaRPr lang="en-US" sz="1200" b="1" i="0" u="none" strike="noStrike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81.2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274320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2890196"/>
                  </a:ext>
                </a:extLst>
              </a:tr>
              <a:tr h="24936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[08]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45720" marB="18288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0" lvl="1" algn="l" defTabSz="914400" rtl="0" eaLnBrk="1" fontAlgn="ctr" latinLnBrk="0" hangingPunct="1"/>
                      <a:r>
                        <a:rPr lang="en-US" sz="12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(8</a:t>
                      </a:r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; 10]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77.0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274320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2649161"/>
                  </a:ext>
                </a:extLst>
              </a:tr>
              <a:tr h="24936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[09]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45720" marB="18288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0" lvl="1" algn="l" defTabSz="914400" rtl="0" eaLnBrk="1" fontAlgn="ctr" latinLnBrk="0" hangingPunct="1"/>
                      <a:r>
                        <a:rPr lang="en-US" sz="12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(10</a:t>
                      </a:r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; High)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68.3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274320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1738609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9363498"/>
              </p:ext>
            </p:extLst>
          </p:nvPr>
        </p:nvGraphicFramePr>
        <p:xfrm>
          <a:off x="6256020" y="3714750"/>
          <a:ext cx="5669280" cy="2000250"/>
        </p:xfrm>
        <a:graphic>
          <a:graphicData uri="http://schemas.openxmlformats.org/drawingml/2006/table">
            <a:tbl>
              <a:tblPr/>
              <a:tblGrid>
                <a:gridCol w="843695">
                  <a:extLst>
                    <a:ext uri="{9D8B030D-6E8A-4147-A177-3AD203B41FA5}">
                      <a16:colId xmlns:a16="http://schemas.microsoft.com/office/drawing/2014/main" val="2000916915"/>
                    </a:ext>
                  </a:extLst>
                </a:gridCol>
                <a:gridCol w="31485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27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42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1975"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CC_INCREASE_BAL_C1 (Mil.</a:t>
                      </a:r>
                      <a:r>
                        <a:rPr lang="en-US" sz="1200" b="1" baseline="0" dirty="0" smtClean="0">
                          <a:solidFill>
                            <a:schemeClr val="bg1"/>
                          </a:solidFill>
                          <a:effectLst/>
                        </a:rPr>
                        <a:t> VND)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marB="18288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44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44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97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008445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Group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marB="18288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1" algn="l" rtl="0" fontAlgn="ctr"/>
                      <a:r>
                        <a:rPr lang="en-US" sz="1200" b="1" i="0" u="none" strike="noStrike" dirty="0">
                          <a:solidFill>
                            <a:srgbClr val="008445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Details</a:t>
                      </a:r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45720" marR="45720" marB="18288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008445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Bad rate</a:t>
                      </a:r>
                    </a:p>
                  </a:txBody>
                  <a:tcPr marL="45720" marR="45720" marB="18288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008445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IV</a:t>
                      </a:r>
                    </a:p>
                  </a:txBody>
                  <a:tcPr marL="45720" marR="45720" marB="18288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886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[01]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No credit</a:t>
                      </a:r>
                      <a:r>
                        <a:rPr lang="en-US" sz="1200" b="1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card</a:t>
                      </a:r>
                      <a:endParaRPr lang="en-US" sz="1200" b="1" i="0" u="none" strike="noStrike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89.7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274320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6"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5166813"/>
                  </a:ext>
                </a:extLst>
              </a:tr>
              <a:tr h="24886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[02]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(Low</a:t>
                      </a:r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; 0)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64.2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274320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1499358"/>
                  </a:ext>
                </a:extLst>
              </a:tr>
              <a:tr h="24886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[03]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[0</a:t>
                      </a:r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; </a:t>
                      </a:r>
                      <a:r>
                        <a:rPr lang="en-US" sz="12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0.2]</a:t>
                      </a:r>
                      <a:endParaRPr lang="en-US" sz="1200" b="1" i="0" u="none" strike="noStrike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81.7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274320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886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[04]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(0.2; 0.5]</a:t>
                      </a:r>
                      <a:endParaRPr lang="en-US" sz="1200" b="1" i="0" u="none" strike="noStrike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88.9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274320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886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[05]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(0.5; 2.5]</a:t>
                      </a:r>
                      <a:endParaRPr lang="en-US" sz="1200" b="1" i="0" u="none" strike="noStrike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93.7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274320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8645949"/>
                  </a:ext>
                </a:extLst>
              </a:tr>
              <a:tr h="25197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[06]</a:t>
                      </a:r>
                    </a:p>
                  </a:txBody>
                  <a:tcPr marL="45720" marR="45720" marB="18288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(2.5; </a:t>
                      </a:r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High)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94.9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274320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373438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0868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76200"/>
            <a:ext cx="11404600" cy="609600"/>
          </a:xfrm>
        </p:spPr>
        <p:txBody>
          <a:bodyPr>
            <a:normAutofit fontScale="90000"/>
          </a:bodyPr>
          <a:lstStyle/>
          <a:p>
            <a:r>
              <a:rPr lang="en-US" dirty="0"/>
              <a:t>3. Variables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1ECC9-18B5-421E-8123-64EFFAADA6DC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19" name="Content Placeholder 5"/>
          <p:cNvSpPr>
            <a:spLocks noGrp="1"/>
          </p:cNvSpPr>
          <p:nvPr>
            <p:ph idx="13"/>
          </p:nvPr>
        </p:nvSpPr>
        <p:spPr>
          <a:xfrm>
            <a:off x="381000" y="623455"/>
            <a:ext cx="11404600" cy="381000"/>
          </a:xfrm>
        </p:spPr>
        <p:txBody>
          <a:bodyPr/>
          <a:lstStyle/>
          <a:p>
            <a:r>
              <a:rPr lang="en-US" dirty="0"/>
              <a:t>3.3. Variable explanation</a:t>
            </a: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6879333"/>
              </p:ext>
            </p:extLst>
          </p:nvPr>
        </p:nvGraphicFramePr>
        <p:xfrm>
          <a:off x="209550" y="1152022"/>
          <a:ext cx="5669280" cy="1975104"/>
        </p:xfrm>
        <a:graphic>
          <a:graphicData uri="http://schemas.openxmlformats.org/drawingml/2006/table">
            <a:tbl>
              <a:tblPr/>
              <a:tblGrid>
                <a:gridCol w="843695">
                  <a:extLst>
                    <a:ext uri="{9D8B030D-6E8A-4147-A177-3AD203B41FA5}">
                      <a16:colId xmlns:a16="http://schemas.microsoft.com/office/drawing/2014/main" val="2000916915"/>
                    </a:ext>
                  </a:extLst>
                </a:gridCol>
                <a:gridCol w="31485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27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42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3840">
                <a:tc gridSpan="4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1" i="0" u="none" strike="noStrike" kern="1200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PAYMENT_3M (Mil. VND)</a:t>
                      </a:r>
                      <a:endParaRPr lang="en-US" sz="1200" b="1" i="0" u="none" strike="noStrike" kern="1200" baseline="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B="18288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44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44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008445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Group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marB="18288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1" algn="l" rtl="0" fontAlgn="ctr"/>
                      <a:r>
                        <a:rPr lang="en-US" sz="1200" b="1" i="0" u="none" strike="noStrike" dirty="0">
                          <a:solidFill>
                            <a:srgbClr val="008445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Details</a:t>
                      </a:r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45720" marR="45720" marB="18288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008445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Bad rate</a:t>
                      </a:r>
                    </a:p>
                  </a:txBody>
                  <a:tcPr marL="45720" marR="45720" marB="18288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008445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IV</a:t>
                      </a:r>
                    </a:p>
                  </a:txBody>
                  <a:tcPr marL="45720" marR="45720" marB="18288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[01]</a:t>
                      </a:r>
                    </a:p>
                  </a:txBody>
                  <a:tcPr marL="45720" marR="45720" marB="18288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0" lvl="1" algn="l" defTabSz="914400" rtl="0" eaLnBrk="1" fontAlgn="ctr" latinLnBrk="0" hangingPunct="1"/>
                      <a:r>
                        <a:rPr lang="en-US" sz="12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No credit</a:t>
                      </a:r>
                      <a:r>
                        <a:rPr lang="en-US" sz="1200" b="1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card</a:t>
                      </a:r>
                      <a:endParaRPr lang="en-US" sz="1200" b="1" i="0" u="none" strike="noStrike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89.7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marB="18288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6"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marB="18288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5166813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[02]</a:t>
                      </a:r>
                    </a:p>
                  </a:txBody>
                  <a:tcPr marL="45720" marR="45720" marB="18288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0" lvl="1" algn="l" defTabSz="914400" rtl="0" eaLnBrk="1" fontAlgn="ctr" latinLnBrk="0" hangingPunct="1"/>
                      <a:r>
                        <a:rPr lang="en-US" sz="12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(Low</a:t>
                      </a:r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; </a:t>
                      </a:r>
                      <a:r>
                        <a:rPr lang="en-US" sz="12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0.15]</a:t>
                      </a:r>
                      <a:endParaRPr lang="en-US" sz="1200" b="1" i="0" u="none" strike="noStrike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95.0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marB="18288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1499358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[03]</a:t>
                      </a:r>
                    </a:p>
                  </a:txBody>
                  <a:tcPr marL="45720" marR="45720" marB="18288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0" lvl="1" algn="l" defTabSz="914400" rtl="0" eaLnBrk="1" fontAlgn="ctr" latinLnBrk="0" hangingPunct="1"/>
                      <a:r>
                        <a:rPr lang="en-US" sz="12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(0.15; 0.5]</a:t>
                      </a:r>
                      <a:endParaRPr lang="en-US" sz="1200" b="1" i="0" u="none" strike="noStrike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93.2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marB="18288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[04]</a:t>
                      </a:r>
                    </a:p>
                  </a:txBody>
                  <a:tcPr marL="45720" marR="45720" marB="18288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0" lvl="1" algn="l" defTabSz="914400" rtl="0" eaLnBrk="1" fontAlgn="ctr" latinLnBrk="0" hangingPunct="1"/>
                      <a:r>
                        <a:rPr lang="en-US" sz="12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(0.5; 1.5]</a:t>
                      </a:r>
                      <a:endParaRPr lang="en-US" sz="1200" b="1" i="0" u="none" strike="noStrike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88.7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marB="18288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[05]</a:t>
                      </a:r>
                    </a:p>
                  </a:txBody>
                  <a:tcPr marL="45720" marR="45720" marB="18288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0" lvl="1" algn="l" defTabSz="914400" rtl="0" eaLnBrk="1" fontAlgn="ctr" latinLnBrk="0" hangingPunct="1"/>
                      <a:r>
                        <a:rPr lang="en-US" sz="12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(1.5; 2]</a:t>
                      </a:r>
                      <a:endParaRPr lang="en-US" sz="1200" b="1" i="0" u="none" strike="noStrike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86.0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marB="18288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8645949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[06]</a:t>
                      </a:r>
                    </a:p>
                  </a:txBody>
                  <a:tcPr marL="45720" marR="45720" marB="18288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0" lvl="1" algn="l" defTabSz="914400" rtl="0" eaLnBrk="1" fontAlgn="ctr" latinLnBrk="0" hangingPunct="1"/>
                      <a:r>
                        <a:rPr lang="en-US" sz="12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(2; </a:t>
                      </a:r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High)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77.5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marB="18288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7343889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9734413"/>
              </p:ext>
            </p:extLst>
          </p:nvPr>
        </p:nvGraphicFramePr>
        <p:xfrm>
          <a:off x="6320589" y="1143000"/>
          <a:ext cx="5669280" cy="1979490"/>
        </p:xfrm>
        <a:graphic>
          <a:graphicData uri="http://schemas.openxmlformats.org/drawingml/2006/table">
            <a:tbl>
              <a:tblPr/>
              <a:tblGrid>
                <a:gridCol w="843695">
                  <a:extLst>
                    <a:ext uri="{9D8B030D-6E8A-4147-A177-3AD203B41FA5}">
                      <a16:colId xmlns:a16="http://schemas.microsoft.com/office/drawing/2014/main" val="2000916915"/>
                    </a:ext>
                  </a:extLst>
                </a:gridCol>
                <a:gridCol w="31485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27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42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9360">
                <a:tc gridSpan="4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+mn-cs"/>
                        </a:rPr>
                        <a:t>REPAY_AMT_C3 </a:t>
                      </a:r>
                      <a:r>
                        <a:rPr lang="en-US" sz="1200" b="1" i="0" u="none" strike="noStrike" kern="1200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(Mil. VND)</a:t>
                      </a:r>
                    </a:p>
                  </a:txBody>
                  <a:tcPr marL="45720" marR="45720" marB="18288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44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44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936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008445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Group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marB="18288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1" algn="l" rtl="0" fontAlgn="ctr"/>
                      <a:r>
                        <a:rPr lang="en-US" sz="1200" b="1" i="0" u="none" strike="noStrike" dirty="0">
                          <a:solidFill>
                            <a:srgbClr val="008445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Details</a:t>
                      </a:r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45720" marR="45720" marB="18288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008445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Bad rate</a:t>
                      </a:r>
                    </a:p>
                  </a:txBody>
                  <a:tcPr marL="45720" marR="45720" marB="18288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008445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IV</a:t>
                      </a:r>
                    </a:p>
                  </a:txBody>
                  <a:tcPr marL="45720" marR="45720" marB="18288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628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[01]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  <a:r>
                        <a:rPr lang="en-US" sz="12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Loan/ No payment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91.3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274320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6"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5166813"/>
                  </a:ext>
                </a:extLst>
              </a:tr>
              <a:tr h="24628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[02]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(Low; 0.3]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96.9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274320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1499358"/>
                  </a:ext>
                </a:extLst>
              </a:tr>
              <a:tr h="24628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[03]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(0.3; 2]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92.1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274320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628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[04]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(2; 8]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83.1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274320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628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[05]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(8; 14]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71.8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274320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8645949"/>
                  </a:ext>
                </a:extLst>
              </a:tr>
              <a:tr h="24936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[06]</a:t>
                      </a:r>
                    </a:p>
                  </a:txBody>
                  <a:tcPr marL="45720" marR="45720" marB="18288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(14; High)</a:t>
                      </a:r>
                    </a:p>
                  </a:txBody>
                  <a:tcPr marL="0" marR="0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60.3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274320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37343889"/>
                  </a:ext>
                </a:extLst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2099172"/>
              </p:ext>
            </p:extLst>
          </p:nvPr>
        </p:nvGraphicFramePr>
        <p:xfrm>
          <a:off x="198120" y="3220846"/>
          <a:ext cx="5669280" cy="1530144"/>
        </p:xfrm>
        <a:graphic>
          <a:graphicData uri="http://schemas.openxmlformats.org/drawingml/2006/table">
            <a:tbl>
              <a:tblPr/>
              <a:tblGrid>
                <a:gridCol w="843695">
                  <a:extLst>
                    <a:ext uri="{9D8B030D-6E8A-4147-A177-3AD203B41FA5}">
                      <a16:colId xmlns:a16="http://schemas.microsoft.com/office/drawing/2014/main" val="2000916915"/>
                    </a:ext>
                  </a:extLst>
                </a:gridCol>
                <a:gridCol w="31485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27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42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7140"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+mn-cs"/>
                        </a:rPr>
                        <a:t>REDUCE_RATE_EAD_C2 (%)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marB="18288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44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44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71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008445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Group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marB="18288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1" algn="l" rtl="0" fontAlgn="ctr"/>
                      <a:r>
                        <a:rPr lang="en-US" sz="1200" b="1" i="0" u="none" strike="noStrike" dirty="0">
                          <a:solidFill>
                            <a:srgbClr val="008445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Details</a:t>
                      </a:r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45720" marR="45720" marB="18288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008445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Bad rate</a:t>
                      </a:r>
                    </a:p>
                  </a:txBody>
                  <a:tcPr marL="45720" marR="45720" marB="18288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008445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IV</a:t>
                      </a:r>
                    </a:p>
                  </a:txBody>
                  <a:tcPr marL="45720" marR="45720" marB="18288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396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[01]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New overdraft</a:t>
                      </a:r>
                      <a:r>
                        <a:rPr lang="en-US" sz="1200" b="1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or Increase balance</a:t>
                      </a:r>
                      <a:endParaRPr lang="en-US" sz="1200" b="1" i="0" u="none" strike="noStrike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93.1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274320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4"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0.38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5166813"/>
                  </a:ext>
                </a:extLst>
              </a:tr>
              <a:tr h="25396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[02]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No </a:t>
                      </a:r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loan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90.7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274320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1499358"/>
                  </a:ext>
                </a:extLst>
              </a:tr>
              <a:tr h="25396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[03]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(-0.5; </a:t>
                      </a:r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3.5]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74.0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274320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396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[04]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(3.5</a:t>
                      </a:r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; High)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63.2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274320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2925620"/>
              </p:ext>
            </p:extLst>
          </p:nvPr>
        </p:nvGraphicFramePr>
        <p:xfrm>
          <a:off x="6324600" y="3200875"/>
          <a:ext cx="5669280" cy="2228850"/>
        </p:xfrm>
        <a:graphic>
          <a:graphicData uri="http://schemas.openxmlformats.org/drawingml/2006/table">
            <a:tbl>
              <a:tblPr/>
              <a:tblGrid>
                <a:gridCol w="843695">
                  <a:extLst>
                    <a:ext uri="{9D8B030D-6E8A-4147-A177-3AD203B41FA5}">
                      <a16:colId xmlns:a16="http://schemas.microsoft.com/office/drawing/2014/main" val="2000916915"/>
                    </a:ext>
                  </a:extLst>
                </a:gridCol>
                <a:gridCol w="31485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27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42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9360"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+mn-cs"/>
                        </a:rPr>
                        <a:t>COOPERATIONVPB_TIME (months)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marB="18288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44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44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936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008445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Group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marB="18288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1" algn="l" rtl="0" fontAlgn="ctr"/>
                      <a:r>
                        <a:rPr lang="en-US" sz="1200" b="1" i="0" u="none" strike="noStrike" dirty="0">
                          <a:solidFill>
                            <a:srgbClr val="008445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Details</a:t>
                      </a:r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45720" marR="45720" marB="18288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008445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Bad rate</a:t>
                      </a:r>
                    </a:p>
                  </a:txBody>
                  <a:tcPr marL="45720" marR="45720" marB="18288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008445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IV</a:t>
                      </a:r>
                    </a:p>
                  </a:txBody>
                  <a:tcPr marL="45720" marR="45720" marB="18288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628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[01]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(Low;</a:t>
                      </a:r>
                      <a:r>
                        <a:rPr lang="en-US" sz="12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4]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98.7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274320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7"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5166813"/>
                  </a:ext>
                </a:extLst>
              </a:tr>
              <a:tr h="24628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[02]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(4; 5]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98.2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274320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1499358"/>
                  </a:ext>
                </a:extLst>
              </a:tr>
              <a:tr h="24628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[03]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(5; 9]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95.1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274320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628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[04]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(9; 20]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91.2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274320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628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[05]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(20; 35]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88.5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274320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8645949"/>
                  </a:ext>
                </a:extLst>
              </a:tr>
              <a:tr h="24936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[06]</a:t>
                      </a:r>
                    </a:p>
                  </a:txBody>
                  <a:tcPr marL="45720" marR="45720" marB="18288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(35; 100]</a:t>
                      </a:r>
                    </a:p>
                  </a:txBody>
                  <a:tcPr marL="0" marR="0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86.6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274320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37343889"/>
                  </a:ext>
                </a:extLst>
              </a:tr>
              <a:tr h="24936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[07]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45720" marB="18288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(100; High)</a:t>
                      </a:r>
                    </a:p>
                  </a:txBody>
                  <a:tcPr marL="0" marR="0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81.0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274320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0498112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5111644"/>
              </p:ext>
            </p:extLst>
          </p:nvPr>
        </p:nvGraphicFramePr>
        <p:xfrm>
          <a:off x="197518" y="4835616"/>
          <a:ext cx="5669280" cy="1911096"/>
        </p:xfrm>
        <a:graphic>
          <a:graphicData uri="http://schemas.openxmlformats.org/drawingml/2006/table">
            <a:tbl>
              <a:tblPr/>
              <a:tblGrid>
                <a:gridCol w="843695">
                  <a:extLst>
                    <a:ext uri="{9D8B030D-6E8A-4147-A177-3AD203B41FA5}">
                      <a16:colId xmlns:a16="http://schemas.microsoft.com/office/drawing/2014/main" val="2000916915"/>
                    </a:ext>
                  </a:extLst>
                </a:gridCol>
                <a:gridCol w="31485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27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42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3840">
                <a:tc gridSpan="4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1" i="0" u="none" strike="noStrike" kern="1200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PCT_PROMISE_1M</a:t>
                      </a:r>
                      <a:endParaRPr lang="en-US" sz="1200" b="1" i="0" u="none" strike="noStrike" kern="1200" baseline="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B="18288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44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44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008445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Group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marB="18288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1" algn="l" rtl="0" fontAlgn="ctr"/>
                      <a:r>
                        <a:rPr lang="en-US" sz="1200" b="1" i="0" u="none" strike="noStrike" dirty="0">
                          <a:solidFill>
                            <a:srgbClr val="008445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Details</a:t>
                      </a:r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45720" marR="45720" marB="18288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008445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Bad rate</a:t>
                      </a:r>
                    </a:p>
                  </a:txBody>
                  <a:tcPr marL="45720" marR="45720" marB="18288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008445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IV</a:t>
                      </a:r>
                    </a:p>
                  </a:txBody>
                  <a:tcPr marL="45720" marR="45720" marB="18288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[01]</a:t>
                      </a:r>
                    </a:p>
                  </a:txBody>
                  <a:tcPr marL="45720" marR="45720" marB="18288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1" algn="l" rtl="0" fontAlgn="ctr"/>
                      <a:r>
                        <a:rPr lang="en-US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(Low;</a:t>
                      </a:r>
                      <a:r>
                        <a:rPr lang="en-US" sz="1200" b="1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0]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marB="18288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92.6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marB="18288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5"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0.33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marB="18288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5166813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[02]</a:t>
                      </a:r>
                    </a:p>
                  </a:txBody>
                  <a:tcPr marL="45720" marR="45720" marB="18288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1" algn="l" rtl="0" fontAlgn="ctr"/>
                      <a:r>
                        <a:rPr lang="en-US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(0;</a:t>
                      </a:r>
                      <a:r>
                        <a:rPr lang="en-US" sz="1200" b="1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0.1]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marB="18288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85.8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marB="18288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1499358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[03]</a:t>
                      </a:r>
                    </a:p>
                  </a:txBody>
                  <a:tcPr marL="45720" marR="45720" marB="18288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1" algn="l" rtl="0" fontAlgn="ctr"/>
                      <a:r>
                        <a:rPr lang="en-US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(0.1; 0.3]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marB="18288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82.8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marB="18288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[04]</a:t>
                      </a:r>
                    </a:p>
                  </a:txBody>
                  <a:tcPr marL="45720" marR="45720" marB="18288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1" algn="l" rtl="0" fontAlgn="ctr"/>
                      <a:r>
                        <a:rPr lang="en-US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(0.3; 0.5]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marB="18288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78.0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marB="18288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[05]</a:t>
                      </a:r>
                    </a:p>
                  </a:txBody>
                  <a:tcPr marL="45720" marR="45720" marB="18288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1" algn="l" rtl="0" fontAlgn="ctr"/>
                      <a:r>
                        <a:rPr lang="en-US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(0.5; High) or</a:t>
                      </a:r>
                      <a:r>
                        <a:rPr lang="en-US" sz="1200" b="1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  <a:p>
                      <a:pPr lvl="1" algn="l" rtl="0" fontAlgn="ctr"/>
                      <a:r>
                        <a:rPr lang="en-US" sz="1200" b="1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 call and no field visit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marB="18288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66.3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marB="18288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86459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2241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1ECC9-18B5-421E-8123-64EFFAADA6DC}" type="slidenum">
              <a:rPr lang="en-US" smtClean="0"/>
              <a:pPr/>
              <a:t>8</a:t>
            </a:fld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9416494"/>
              </p:ext>
            </p:extLst>
          </p:nvPr>
        </p:nvGraphicFramePr>
        <p:xfrm>
          <a:off x="6324599" y="1143000"/>
          <a:ext cx="5657849" cy="1170432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3836654">
                  <a:extLst>
                    <a:ext uri="{9D8B030D-6E8A-4147-A177-3AD203B41FA5}">
                      <a16:colId xmlns:a16="http://schemas.microsoft.com/office/drawing/2014/main" val="3268767355"/>
                    </a:ext>
                  </a:extLst>
                </a:gridCol>
                <a:gridCol w="1821195">
                  <a:extLst>
                    <a:ext uri="{9D8B030D-6E8A-4147-A177-3AD203B41FA5}">
                      <a16:colId xmlns:a16="http://schemas.microsoft.com/office/drawing/2014/main" val="891896367"/>
                    </a:ext>
                  </a:extLst>
                </a:gridCol>
              </a:tblGrid>
              <a:tr h="292608">
                <a:tc>
                  <a:txBody>
                    <a:bodyPr/>
                    <a:lstStyle/>
                    <a:p>
                      <a:pPr marL="182880" algn="ctr" rtl="0" fontAlgn="ctr"/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Sample</a:t>
                      </a:r>
                      <a:endParaRPr 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44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Gini</a:t>
                      </a:r>
                      <a:endParaRPr 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B w="1270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4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8816152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marL="182880" algn="l" rtl="0" fontAlgn="ctr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Development sample (70%)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62.5%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marL="18288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Validate sample (30%)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61.2%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7463601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marL="18288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Out of</a:t>
                      </a:r>
                      <a:r>
                        <a:rPr lang="en-US" sz="1400" b="1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time </a:t>
                      </a:r>
                      <a:r>
                        <a:rPr lang="en-US" sz="1400" b="1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sample (May &amp; Jun 2023)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60.1%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7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5796444"/>
                  </a:ext>
                </a:extLst>
              </a:tr>
            </a:tbl>
          </a:graphicData>
        </a:graphic>
      </p:graphicFrame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381000" y="76200"/>
            <a:ext cx="11404600" cy="609600"/>
          </a:xfrm>
        </p:spPr>
        <p:txBody>
          <a:bodyPr>
            <a:normAutofit fontScale="90000"/>
          </a:bodyPr>
          <a:lstStyle/>
          <a:p>
            <a:r>
              <a:rPr lang="en-US" dirty="0"/>
              <a:t>4. Model performance</a:t>
            </a:r>
          </a:p>
        </p:txBody>
      </p:sp>
      <p:sp>
        <p:nvSpPr>
          <p:cNvPr id="4" name="AutoShape 1" descr="data:image/png;base64,iVBORw0KGgoAAAANSUhEUgAAAeIAAAEiCAYAAAAlAdEXAAAAAXNSR0IArs4c6QAAIABJREFUeF7tnQ2YJFV5799T0zskoCiJihHdjQu6MD2IPpd7Yz5dPyKQGxNDhN3t3iXIbg9CIqx6IzcmPq6KRKNXlCQg07ug7nTvLiSK3hsC0QS4MR83JgZketm9LCibq4HEEEGI7mxPvfc5PVVNTW11V3V3VX9M//p55pmZrnPO+57fe+r863xUlRE+EIAABCAAAQgMjICxlg8cOHCXMWb9wLzAMAQgAAEIQGAMCajq3Q0hPnjwoK5bt67xNx8IQAACEIAABPpDwOovQtwf1liBAAQgAAEIHEMAIaZRQAACEIAABAZIACEeIHxMQwACEIAABBBi2gAEIAABCEBggAQQ4gHCxzQEIAABCEAAIaYNQAACEIAABAZIACEeIHxMQwACEIAABBBi2gAEIAABCEBggAQQ4gHCxzQEIAABCEAAIaYNQAACEIAABAZIACEeIHxMQwACEIAABBBi2gAEIAABCEBggAQQ4gHCHzXTW7ZsOaFer98iIr/QzndVvXLv3r3XpVm/TZs2nSwid4vI6caYT1Wr1cvSLL9dWRs3brxYVf9x37599/VqM8Tw9lwud+Hu3buf7rXccc1fKBTOUdU7bP2NMedWq9U7h41FoVC4QVXfZl9yJyLr9+zZ89iw+Yg/gyWAEA+W/0hZTyrEXqeYqlgOQogD9f0vruu+ASEevuaKEA9fTPCocwIIcefMxjZHJ0IsIt9JS7ws8EEI8caNG68wxnwyzbowIk739EGI0+VJaYMhgBAPhvtIWk0iIgHxWjZV2ErEo6YTI9LaKb0NIrIvbmo67KOI/LWIXB0cpQdFPRCIZRcOgenEYKyWpQnWNeksQNg/Vf2QMeYLIvK8cBkbNmw4y3GcL9tj4en+JLHwHW9R35bTpOF6tZtSTZI2eEGjqr9pjPmoV9+mDxE+JrqQCwuxiLzZmwa21Y8sI0n8w3yNMW9X1T+x7c/jGrmsENEmzg34xNT0SPZ82TuNEGfPeMVYSNL5Bzqidp3sMiZBkUky6m63RtwuvxX9xcXFR31xiwqMf2HQTognJycPtVkrb9vZJqmfiDQ6eetfwM6yjr+dSAfrFUwXUd9lQhXjWydpl12ERYh1wxU/jkExDfsYt9+gXV6/rODFXgyPpt9J4hRuh63qGagTQrxiesN0K4IQp8tzRZeWpHPyAQQ70EBn2ezMW001Bzszv4yw3U6EONyRR10otBK1VlPTUd8H69NOPNrVJSj+vnh04kNU44vaKJSEfeCCJLgZqrnunyBOTdEJCdSyC4oEvrQVr5AQN9tXSHCbNpPGv1WcQqPppm8J7NnwIMQruofsvnIIcffsxi5nB0LcdjdwxCimoxFgB0IcO73Zbno5SgSDDNqMiFrWP8RwWcccJUqtBD4gsHGs/R27bXcVt5rt8L9X1Tv9nfDtZkaiLmqiRNs/eaIu0uyxEIuWu6GDbanNRVfLdtAq/u3iFNUuWl0wtStn7DoQKtySAEJM40hMoAMhtmWG11ybI6sIgw0xqdfrz2p1i1LSzVpJOr52U4hBcY0b+bYB13Lk007EWh0Li26QU9zUbdy0sF+HpHxt+nbT4lHltNo3YMtKMJ0r7erYbrNWq2NJ4t8uTlHtot0tSty+lLiLGduECPHYhr7ziidZIw51fo2pzPAI2IrdxMTEfwuvf2YgxMeMFsOdsO3kjTF2E9gx9yj3IMQtR2BdCrF/EdMod2Ji4oXevbOxI34b5Rbr3Y0G4ItcWkIcVb+jR49ubbX7PIkQt5sB6VSIk8YfIe68fyBH9wQQ4u7ZjV3OJEIckeat9Xr9Zu8hIM2RYlRZWQtxaH2vKdIJ1ilj17aTNoZuhDg8Pe04zhnezuCOHgjSYmNTIyae/4kemNLDiPiYC4dWU7pJeXYixKp6r3/B5W+Isw9TiYo/Qpw0AqRLgwBCnAbFMSkjiRCHR8RRI99w59fpLuEO1ogTbQwKCkvc1HQSBu2aQyj/MmFqNyoNjGoPisiPRt3S1EkzDAtgaCf4Mm6e7dX+U8B6WCM+Roh7vQ84agbG5xCuo+M4j0bNfETFv1MhZo24k9ZH2jABhJg2kZhAh2vEjWnPVatW7QpMQTc74tB0adSu1ua0aQ+7plsKsb+DNZfLPRW8FSkoxEnWGKOmdoOjrTDcCIZNH6N2Tfv5I0azsTtw262XR61bRm2qSrIbuMXu9qhd08cIcatdyO3WlYNMI5Y9Ghu7ovwOzrjExb9TIU7CiV3TibuasUuIEI9dyLuvcIdCHBSYdhu1rEPNtElsdDsitobi1iSDZUfcc9oQkpj7iNuu23Zbv/BDKJI+bzvuvtlO7uEO3o8bV49g2rjp53b3AsfVM8F9xG0fwhI+G3x7nQpxkraFEHff96z0nAjxSo9wivWL63x9U1GdZ8RtIvaJQ3bUax/YH/ewiK6frBX1UoXQaLxh2xjzGm9D0bKRZpTf/osFIjZBdTpKvb3dk7XCoWs3Ym4X5iRPkgrmj7hYaXlxkWSkHifE1nbUBUPcjnCbr5snayWJf2imZNnMSrv6tGjn/tO+YttHiqcrRY0QAYR4hIKFq+NNgNtgxjv+1H7lEkCIV25sqdkKItBqQ9kKqiJVgcDYEkCIxzb0VHwUCERM/Sa6d3gU6oaPEIDAEgGEmJYAgSEmEF47jXpb1RC7j2sQgEACAghxAkgkgQAEIAABCGRFACHOiizlQgACEIAABBIQQIgTQCIJBCAAAQhAICsCCHFWZCkXAhCAAAQgkIAAQpwAEkkgAAEIQAACWRFAiLMiS7kQgAAEIACBBAQQ4gSQSAIBCEAAAhDIigBCnBVZyoUABCAAAQgkIIAQJ4BEEghAAAIQgEBWBBDirMhSLgQgAAEIQCABgY6FOPSar2Wv9Wr1km/rR/BRfcHXm3nfXy8i5+/Zs+exBD6TBAIQgAAEILBiCHQkxN4D6D8hIuutaHqvZVvtv/PV/m/JVKvVy4J/+++xNcZcp6r3isjnXNe9fN++ffd56W7z3/G6YshSEQhAAAIQgEACAh0Jcbi8oDB7x+42xmy3ohoc6Xov2S67rvsRx3Ee9YXY5nEc56pcLlfavXv30wn8JQkEIAABCEBgRRHoVYibI2BPePe5rrvBjnSD/09OTh6q1+u3BEbEN4nIJcaYHSLCaHhFNSkqAwEIQAACnRDoSogD70htvhs1vNbrrRc3p6DDa8Sqeg+j4U5CRVoIQAACEFiJBLoSYh+EJ8hzruu+wZtmbm66CgtxxLS2HU3fZr9X1Tvsb961uhKbGHWCAAQgAIF2BHoSYn8Tlqre6Y1wI6em7VR10AlvdHyViLxDRK61a8dhIe8kbAcPHnyfiNhpbj4QgAAEIACBQRDYsW7duvd3Y7gnIfZvV7IbtMK7odvdluTvlA7mCW7iCgt3NxUjDwQgAAEIQGAUCHQkxOHbl7x7ii8L3s5kKx2+fSlqNGx3Stvv6/V6Yzd1LyPiUQCNjxCAAAQgAIEoAh0JsS0g9ECP5mYte6zdAz184+H7hgMbv1gjpo1CAAIQgMDYEehYiMeOEBWGAAQgAAEIZEgAIc4QLkVDAAIQgAAE4gggxHGEOA4BCEAAAhDIkABCnCFcioYABCAAAQjEEUCI4whxHAIQgAAEIJAhAYQ4Q7gUDQEIQAACEIgjgBDHEeI4BCAAAQhAIEMCCHGGcCkaAhCAAAQgEEcAIY4jxHEIQAACEIBAhgQQ4gzhUjQEIAABCEAgjgBCHEeI4xCAAAQgAIEMCSDEGcKlaAhAAAIQgEAcAYQ4jhDHIQABCEAAAhkSQIgzhEvREIAABCAAgTgCCHEcIY5DAAIQgAAEMiSAEGcIl6IhAAEIQAACcQQQ4jhCHIcABCAAAQhkSAAhzhAuRUMAAhCAAATiCCDEcYQ4DgEIQAACEMiQAEKcIVyKhgAEIAABCMQRQIjjCHEcAhCAAAQgkCEBhDgAt1Dev1VE32NE1qrIwyLmmmppaleG/CkaAhCAAATGnABC7DUAK8JG5ePG6IkqIkZEVM2TauSdiPGYnyVUHwIQgECGBBDiphDXHnKWRsLNjxVjV+Thail/aoYxoGgIQAACEBhjAgixF/xiuRbU4GaTUJEd1VL+/WPcRqg6BCAAAQhkSAAhjhkRq5hvVUpTL84wBhQNAQhAAAJjTAAhbgpxxBrx0krxFyql/JvHuI1QdQhAAAIQyJAAQhyAG9o13ZBhEf2bSmn6pzKMAUVDAAIQgMAYE0CII4JfvPmBM6Xuft0/pOKcXS2d8Q9j3E6oOgQgAAEIZEQAIW4BtlCuHTQiL186bH6nUpr6UEYxoFgIQAACEBhjAghxayH+kBF5T0OGVb4yN5P/2TFuJ1QdAhCAAAQyIoAQtwC7cWftVRMqX2tOT6u+qjozfW9GcaBYCEAAAhAYUwIIcZvAby7XDqmI9zAP/a1KafrDY9pOqDYEIAABCGREACFuJ8Q7939YVa+ySVT0nmppen1GcaBYCEAAAhAYUwIIcZvAb9l14GzXXfxqM4nrvKJy6Rn3j2lbodoQgAAEIJABAYQ4BmqxXPumiKyxyYyYd8+Vpj6aQRwoEgIQgAAExpQAQhwvxB8TkXctTU/LX1RL+dePaVuh2hCAAAQgkAEBhDhWiPe/2j5dq5lsQvOVS6b3ZxALioQABCAAgTEkgBAnCHqxXPsnEWm8+MGovmtuZvrjCbKRBAIQgAAEIBBLACGORSRSLO+/VkS3e9PTX6qW8m9MkI0kEIAABCAAgVgCCHEsIpHizgM/Lbr4FT+pcSZOn9t6+sEEWUkCAQhAAAIQaEsAIU7YQIrl2j+LyAuXpqfN9rmZqU8mzEoyCEAAAhCAQEsCCHHCxlGYrf2+MfIbXvI7KqX8eQmzkgwCEIAABCCAEPfaBjbNfv01jpm4uzk9beRlc9vyh3otl/wQgAAEIDDeBBgRdxD/Qnn+X4yY5zemp42+fW7b9B90kJ2kEIAABCAAgWMIIMQdNIrN5dr1KnJZI4vKn1Rm8r/YQXaSQgACEIAABBDiXtrAlnLtda7In3tlLKoxp1a3TT3SS5nkhQAEIACB8SbAiLjD+Bdn5x8XY05aGhSby6ulqRs6LILkEIAABCAAgSYBhLjDxlCcnZ8VY0qNbEa+WNmW/+UOiyA5BCAAAQhAACHutg0Ub7z/jeI4d3r5FybqR9d+9rJXfqvb8sgHAQhAAALjTYARcRfxL87WnhAjJy5NT+ul1dL0bBfFkAUCEIAABCAgCHEXjaC4s7ZLVC5Zyqqfr5Smz++iGLJAAAIQgAAEEOJu2kBxV+08ceX2JR2W7zuLx/347stO+5duyiIPBCAAAQiMNwFGxF3Gv7iz9pSonLCkxWZbtTS1q8uiyAYBCEAAAmNMACHuMviF8vxnjJiLvOx/VCnlL+iyKLJBAAIQgMAYE0CIuwz+pp3zb3LUfNHL/tSCkTW3bss/3mVxZIMABCAAgTElgBB3GfgLbrllYtUT+aeNyHGN6WnVt1Znpj/dZXFkgwAEIACBMSWAEPcQ+M3l2pyKFJeK0H2V0vTGHoojKwQgAAEIjCEBhLiHoG/euf/Nqvp5T4ifOM7JveSmrad/r4ciyQoBCEAAAmNGoGMhLhQKN6jq2zxO33Fd9w379u27z/6/adOmk0XEvrP3dBE5ICLr9+zZ85g9tmHDhrMcx/myiDxPVa/cu3fvdYHvrxeR8/20oxKDC26Zn5x8wjwtIrnGmNiYi6rbpnaPiv/4CQEIQAACgyfQkRBv3LjxCmPMOblc7sLdu3c/7f1vXwvYEFwr0rZK1Wr1suDfW7ZsOaFer99ijLlOVe8Vkc+5rnu5FXAv3W3VatV/bOTgqXTgQbE8v1fEbPCyVCulvDdV3UEhJIUABCAAgbEl0JEQhyl5o9x9rutucBznUTsaNsZst6LqHWuMdHO53FP1er3suu5HvHQNIbblOY5zVS6XK1lhH8UoFMvzbxExt3q+P77wvSdefOs7f+r7o1gXfIYABCAAgf4TSE2IPVFtiLId6QZFenJy8lBoRHyTiFxijNkhIiM7GrZ1nrnx28c/7fz7MxcRRoqVbflq/0OJRQhAAAIQGEUCPQmxt1682k5VLywsnOY4TnOt11svbk5Bh9eIVfWeUR8N+wEvlmt2RPyWxv8quyszef9BH6PYJvAZAhCAAAT6SKBrIfbWh9/rb9YKTkXb9eKwEIfr5K8NN7RL9Q772xhz7iiuFRfL+zeI6N4lHdZ//fa3/vVFd+94bb2PccQUBCAAAQiMKIGuhDgswrbuwano8NS0v6vaZ+SlvUpE3iEi19q1Y29qeyR3TxfnHjxRvr/wxDNtwGyslKb2jWibwG0IQAACEOgjgY6FOLxT2ve1xVR0pLD6o+HgDurgJq6wcMfxOHjw4PtExK43D+yzr7YoB/9NG/Zf+UJHfunlzsB8wTAEIAABCPSdwI5169a9vxurHQlxoVA4R1XngvcOB422un0pmMYfDdud0vZ7fzf1KI+Ire+F2VrRGJnz6vpopZT/sW4CQh4IQAACEBgvAp0KcfBhHk1S/tpuuwd6+InD9w174j7Sa8S2bhfsrP3IpMq/+fU0jvOWua1n/PF4NSdqCwEIQAACnRLoSIg7LXzc0m8u176oIm+y9Taiu+ZK09vGjQH1hQAEIACBzgggxJ3xapt6c3n/RSr6maVE+q1KafrFKRZPURCAAAQgsAIJIMQpBnXLDfe9wM3lGs/WbkixyJurpfwXUjRBURCAAAQgsMIIIMQpB7Q4W7tdjJxnizUis3Ol/KUpm6A4CEAAAhBYQQQQ4pSDWZytXSJGdnnFHq6U8mtSNkFxEIAABCCwggggxCkHc+Our71owj3uW36xjpj/urs0dXvKZigOAhCAAARWCAGEOINAFmf33ylG32iLVpEbqqV8401TfCAAAQhAAAJhAghxBm2iuOuBkrju7FLR+o1KaXptBmYoEgIQgAAEVgABhDiDIG686dBLJhaPHG4W7brnVC49888yMEWREIAABCAw4gQQ4owCWCjX/tyIvK4xJlb5g+pM/u0ZmaJYCEAAAhAYYQIIcUbBK5T3X2ZE7Usv7OdQpZR/WUamKBYCEIAABEaYAEKcUfC2lA+81JXFh/3i1Zl4XXXr6XdlZI5iIQABCEBgRAkgxBkGbnN5/m4V8xpvevqT1Zn89gzNUTQEIAABCIwgAYQ4w6AVZ2tvFyPXLZnQg5XS9OkZmqNoCEAAAhAYQQIIcYZBK9y8/2Wmrv/XN2FEfm6ulP/LDE1SNAQgAAEIjBgBhDjjgBXL818RMT/dGBMb+Xh1W/5dGZukeAhAAAIQGCECCHHGwSrcOP8O45iPL81Oy/7KTD6fsUmKhwAEIACBESKAEGccrC3l+89wxdn/jBnzk5XS1N9mbJbiIQABCEBgRAggxH0IVLFc+xsRebVn6qOVUv7dfTCLCQhAAAIQGAECCHEfgrS5fP9vqji/t2RK76+Upl/RB7OYgAAEIACBESCAEPchSMUbv36mOBNf900tOu5/3rv1zL/vg2lMQAACEIDAkBNAiPsUoEJ5/qtGzNmeuQ9XSvnf6pNpzEAAAhCAwBATQIj7FJxi+YH/LuL+rmfu3kop/6o+mcYMBCAAAQgMMQGEuE/B2biz9qoJla/55oyTe+Xc1nX39ck8ZiAAAQhAYEgJIMR9DMzmcu1rKrI0Ejbm6sq2qff20TymIAABCEBgCAkgxH0MSmHn/t8xqh9cMqn/UClN+2vGffQCUxCAAAQgMEwEEOI+RmPLrgNnu+7iV32Trsr0npl8rY8uYAoCEIAABIaMAELc54AUZ+e/Lsac2RgTi+yolvLv77MLmIMABCAAgSEigBD3ORiby7UdKvI+z+zfVUr5n+izC5iDAAQgAIEhIoAQ9zkYxfL+V4uofeRl4zOhzrrPzpzRfFVin93BHAQgAAEIDJgAQjyAABRnazUxMmVNG5HfnivlrxmAG5iEAAQgAIEhIIAQDyAIxXLtahH57SXT+jeV0vRPDcANTEIAAhCAwBAQQIgHEIRNu+Z/xnHNX/qm9ejiqdXLX/HwAFzBJAQgAAEIDJgAQjygABTKtYNG5OUN865eVbl02ns704AcwiwEIAABCAyEAEI8EOwihZ3zHzZqrrLmjcpX5mbyPzsgVzALAQhAAAIDJIAQDwj+5vL961Wcu3zzixPu6r2XnPlPA3IHsxCAAAQgMCACCPGAwFuzm8u1Qypyqv1bjb6zum362gG6g2kIQAACEBgAAYR4ANB9k8Vy7WMi8q6GEIveUy1Nrx+gO5iGAAQgAIEBEECIBwDdN1mY3f8GY/RL/v/GNS+au3TqnwfoEqYhAAEIQKDPBBDiPgMPmyuWa98UkTWN71WuqMzkf3/ALmEeAhCAAAT6SAAh7iPsKFPF8v5rRXT7kg7LX1RL+dcP2CXMQwACEIBAHwkgxH2EHWVq887auaryp/4x1809f8+l674zYLcwDwEIQAACfSKAEPcJdDszxXLN3rb0Ym96+rLKTP5TQ+AWLkAAAhCAQB8IIMR9gBxnYvPO2u+rym9409Nfqpbyb4zLw3EIQAACEFgZBBDiIYhjcfb+XxTj/E/flVW5hZM+/dZXfXcIXMMFCEAAAhDImABCnDHgJMWv33FX7pRTXmCnp19o07tGS3u2Te9Mkpc0EIAABCAw2gQQ4iGJX7Fcu0FE3ua5c0ellD9vSFzDDQhAAAIQyJAAQpwh3E6KLpRrv2xEbvPzOMfVn7X7orOe7qQM0kIAAhCAwOgRQIiHJGYX33zXDy3Un3/YiHl+wyWjF1e2TX9mSNzDDQhAAAIQyIgAQpwR2G6KLZTny0bMtqW8+r8qpek3dVMOeSAAAQhAYHQIIMRDFKvNux74VXXdP/JcWnz8+5Mn/OkVLzsyRC7iCgQgAAEIpEwAIU4ZaC/FXfCH88+aXCWHxZiTGmNilc3VmXyllzLJCwEIQAACw00AIR6y+BR31m4WlYuX3DKfr5Smzh8yF3EHAhCAAARSJIAQpwgzjaKK5f0bRHSvV9bCy7419cM7dhg3jbIpAwIQgAAEho8AQjxkMbngxoeeM2l+cFiMnNgYE6tsmJvJ3zJkbuIOBCAAAQikRAAhTglkmsUUy7XdIrK5IcQit86V8hemWT5lQQACEIDA8BBAiIcnFk1PCrO1ojEy1/hC5fuVmfzxQ+gmLkEAAhCAQAoEEOIUIKZdxEWfeeBHF4+6j4jKCUtibM6vzEx9Pm07lAcBCEAAAoMngBAPPgaRHhRm5/cYYzZ6B6uVUr44pK7iFgQgAAEI9EAAIe4BXpZZizvnf03UfNqz8VSllH92lvYoGwIQgAAEBkOgayEuFArnqOoVuVzuwt27dzdeTrBp06aTReRuETldRA6IyPo9e/Y8Zo9t2LDhLMdxviwiz1PVK/fu3Xtd4PvrReR8P+1gUAyX1U3l+0824jxiRI6znrlGf2nPtunmO4uHy1u8gQAEIACBbgl0JcSeCN8hIrcHhbhQKNhX+Um1Wr0s+PeWLVtOqNfrtxhjrlPVe0Xkc67rXr5v3777vHS3VavVO7utxErNt3ln7RZVucDWT0U/Wy1N/9pKrSv1ggAEIDCuBDoWYiucqvoWEfmSiDzHF2J/NGyM2W5F1RsBN0a6uVzuqXq9XnZd9yOO4zzqC7GF7jjOVblcruSPqsc1EFH1LpTv32rE2bl0TJ+olKafCx8IQAACEFhZBLoR4nOs0G7cuPEKY8w5vhB7wrvPdd0NdqQb/H9ycvJQaER8k4hcYozZISKMhlu0qYtuuPeUxdyqb4pIziYxRs6b25a3MxF8IAABCEBghRDoWIj9ercQ4uZarzdCbk5Bh9eIVfUeRsPxrahY3v85Ef2VhhCL2TVXmvJekxiflxQQgAAEIDD8BPomxGEU/tpwY9JVtTHKM8acy1rxclKbyw/MqLg3et8+Xinlf3T4mxUeQgACEIBAUgJpC3Hk1LSdqg465I2OrxKRd4jItXbt2B53HKer3dMHDx58n4jYae4V93niiMgn/0+9Wa/NZ07I2pPMiqsnFYIABCAw4gR2rFu37v3d1CE1IW4xFR0prP5oOLiDOriJKyzc3VRsJeXZXK59UUXe1KiTyo2VmfzbVlL9qAsEIACBcSaQmhBbiK1uX4oaDdud0vZ7fzd1LyPilR7A4s79l4vqHy7psP5rtTT9gpVeZ+oHAQhAYFwIpCrE7R7o4QMN3zccuCeZNeIWrW7DjfefmnOcQ/5hZ8JZv/uSM+4Zl0ZKPSEAAQisZAJdC/FKhjKMdSvurN0uKudZ34zKH8zN5N8+jH7iEwQgAAEIdEYAIe6M18BSF8q1K4zIJz0HHq2U8j82MGcwDAEIQAACqRFAiFNDmW1BF80+8PJF4x5sWjH6M5Vt03+VrVVKhwAEIACBrAkgxFkTTrH8Qrn2Z0bk55eK1E9UStP29i8+EIAABCAwwgQQ4hEK3ubZ+XeqMf/DE+L/VylNv2SE3MdVCEAAAhCIIIAQj1CzKN40PyWLpua7rEZ/orpt+u9GqAq4CgEIQAACIQII8Yg1ieLs/F+IMa/13P5opZR/94hVAXchAAEIQCBAACEeseZQ3Dn/blHTeCSoiPlGpTS1dsSqgLsQgAAEIIAQj24b2FS+/xWOOM1ndxvX/Ke5S6e+Nro1wnMIQAAC402AEfEIxr+4c/89ovpzDddVfrcyk3/PCFYDlyEAAQhAQEQQ4hFsBoVy7T1G5EOeED9Ymcm/fASrgcsQgAAEIIAQj2YbKNy4/wPi6HvtyxB1qQo7qqV8V6/fGk0CeA0BCEBg5RBgRDxisSyU9281Kh83Rk+0ImzF2FVzRIz8erU0tWvEqoO7EIAABMaeAEI8Yk2gUK495Iis9UbCDe+9kfEjlVL+x0esOrgLAQhAYOwJIMQj1gSK5VpQg5veq8gRI7qjUpr+8IhVCXchAAEIjDUBhHjEwt9qROx6I2MRc9BldABFAAATtUlEQVSIXDNXmvrsiFUNdyEAAQiMJQGEeMTCHrVGrGKOiuiq5VXRu43oNXOlM780YlXEXQhAAAJjRQAhHsFwWzEWUXsLk10rfljEXOOofk+NbhcxPxmqUtVVuWbPTL75jOoRrDIuQwACEFixBBDiFRbaQrl2hRGzXURfGqyaMfKx3MTxH/r0W1/63RVWZaoDAQhAYKQJIMQjHb5o5zeV7z/ZEceOjq8U0R9+JpX5jhq5prpt6toVWG2qBAEIQGAkCSDEIxm2ZE5v3nXwLNX6dlG5eFkO1ftV5JrqzPTeZCWRCgIQgAAEsiKAEGdFdojK3byzdq6qXCki54bcutM+KnOulP/LIXIXVyAAAQiMFQGEeIzCXZidv9iIbBdjzgpWW0VuFid3dXXruofHCAdVhQAEIDAUBBDioQhD/5y4+OZv/NDR+tN2/Xi7iJzctGxERc01q3KPXf3pt772B/3zCEsQgAAExpsAQjym8d9Svu+lalZdqap2yjr4+bYY86HKtqnrxxQN1YYABCDQVwIIcV9xD5+xTbse+EnHde3o+MLl09X69yLm6mop/4Xh8xqPIAABCKwcAgjxyollTzUpzu7/FWk8EER+bllBRr4orl5dmZn+ak8GyAwBCEAAApEEEGIaxjICxdn5y41xrlTRl4fQfGrRmfjg3q2nfxtkEIAABCCQHgGEOD2WK6akC3bWfmSVmu1GGiPkZ/sVU5Uj4pirq9umrl4xlaUiEIAABAZMACEecACG2XzxpvkpcZ3tolpa7qd+Q9RcXZnJ3zTM/uMbBCAAgVEggBCPQpQG7GNxZ+31RuVKFXlTyJW/UtUPVmem7xywi5iHAAQgMLIEEOKRDV3/HS/M1op2Q5cRc3bQuorcOmHMB3Zvm5rvv1dYhAAEIDDaBBDi0Y5f371fv+Ou3CmnvMDee2zXj18cmrL+xIIxH7x1W/7xvjuGQQhAAAIjSgAhHtHADdrtYvm+F4vkrBhbUc41/VF5Uh35YHVb/mOD9hH7EIAABEaBAEI8ClEaYh+37Dpw9qK7uN2IFJe5qXrAmIn/7Yr7BiOyVkUeFjHXVEtTu4a4OrgGAQhAoO8EEOK+I1+ZBouzD/yimMYTul7/TA2NNB5hLSJGRFTNk2rknYjxymwD1AoCEOiOAELcHTdytSBQnJ0viTF2h3XeseIbSNcQY5HviZiPqLoPGZGHtO4eql7+in8HKAQgAIFxJYAQj2vkM6z3JbsOPPuIu/hkBybsiyYOqepDRsxDVqTdCT20WD/+wVsvPfWJDsohKQQgAIGRI4AQj1zIRsPhQrn2kLO0Ntz82BGx601Td1CLZSItIofMhDyoTz15qHLFqzsR+w5MkhQCEIBA/wggxP1jPVaWCuX9W43Kx43RE5trxGL+Q43+qRF9XNSsFbE/+tIewDRF2rECbeTBoyKHFo/og7f++vRTPZRLVghAAAJ9I4AQ9w31+BmyYiyi72m3a7pw/ddPMjnnNDHOWjG6VtWsdUTtSPpUEVnTA7WGSIvoIXHlkBh90DirHjSP/+DQ7t886+lguUn87MEPskIAAhBoSwAhpoEMLYELbnzoOauchdOMqP05VVVOtWK9NJKW1T04/m0j5kER95Cr5rnGmPOM6PHs7u6BKFkhAIGuCSDEXaMj4yAJFK/72xPNcSeeJkZPEyOnuSKnOWLWqhVqlZck9c2Kb4vd3d9V1XcYkZrzxOL+8Cg6afmkgwAEIBBHACGOI8TxkSNwwR/OP2vVKjnNmNxpoosvE5GGWIvoqSLmlK4qZOSbqrLfCrOqNn4j0F2RJBMEIBAigBDTJMaKwJaP3neCPnviNHGsMDunqdHfNiLP7np3NwI9Vu2HykIgCwIIcRZUKXNkCETt7nbVfN8YvUdFXGNkSlR+vOMKIdAdIyMDBMaVAEI8rpGn3k0Ccbum7Sjafc7ElH1amDHG+41A04QgAIF0CCDE6XCklDEk0G+BjrtgGMMQUGUIrAgCCPGKCCOVGCYCGQm0o2pe4xj9YW6zGqZo4wsEeieAEPfOkBIgkIhALwLNbVaJEJMIAiNJACEeybDh9Eoi0ItAH8OBTWIrqWlQlzEhgBCPSaCp5ugRCAn0tUbkudxmNXpxxGMIxBFAiOMIcRwCQ0CA26yGIAi4AIGMCCDEGYGlWAikTSBu1zRT3GkTpzwI9IcAQtwfzliBwMAI9Fug4y4YBgYCwxAYUgII8ZAGBrcgkDWBjASa26yyDhzlrzgCCPGKCykVgkBvBHoR6Fa3WbkiT4uRGx3XHBZHHpFFObwo/3F4z6Vnf6c3b8kNgdEngBCPfgypAQT6QqAXgW7j4NMiclhFDztiHlExh1UXD4sz8Yh71Bze+7bTHxFjgpvF+1JXjECgnwQQ4n7SxhYEViCBVG+ziubzT1asxcgjola03cMTMvGIGDns/seThytXvPrJTrGyjt0pMdJnSSBVId60adPJInK3iJwuIgdEZP2ePXsesxXYsGHDWY7jfFlEnqeqV+7du/e6wPfXi8j5ftosK0zZEIBAdgSibrNSMU+74v6Ro+YRcWS1uLrGGLNaRVaLyKoUvPn3hkAbPSxqHnGMnf7WR9Q1hxcd5/Derad/O2gj0kc1T6qRd1ZLU7tS8IciINARgVSFuFAo3GCtV6vVy4J/b9my5YR6vX6LMeY6Vb1XRD7nuu7l+/btu89Ld1u1Wr2zI89JDAEIDCWBTkabG3cdeNGE6642jq4W16xxVVeL0TVGzWoxDaE+KYVKHjV2+lv1sDjGjqp/2YicFPFwlIerpfypKdhLrYhOWKZmlIL6TiA1IfZHw8aY7VZUvRFwY6Sby+WeqtfrZdd1P+I4zqO+ENvaOo5zVS6XK+3evduuFfGBAAQg0CRQvO5vT3SOP3G1qKxelMU1RpwlgVZZI0sj6pekiGtB7KYyEft7QUUWjP1btfG/ccwR0aXvxdjvl9I1vjPa+G2MOWKPGe+Y66Xz/7fHHCNHFm1aZymvPWZcWTg6sfTbuGZBcj9YcNzJX1Xj7DCizx72F31wwdBbK0xNiD3h3ee67gY70g3+Pzk5eSg0Ir5JRC4xxuwQEUbDvcWQ3BAYXwKqZuOnDqxxVtkR9eIaYyZWG9HVrugaI8YKtf05IQiozc5uMUNEsvWLPoyrot9tXCQ883PE/q/BCwT/IkBkwfXSNS4I7PfNCwg5Yvw8gYsD16YLXCjYv23euisLMiELE44esRcMZlGtzbdwwdBbw0lbiJtrvd4IuTkFHV4jVtV7GA33FjxyQwAC8QQ23fj3z5uQ41fLhF2fljXqyC+IymuN6KrmSLMhwWzOjqd5bIp2Fwxi1K7fN4Vf7IyBLM0w+BcD0phpcL3/zYI6pnFR0fjOy6uO43239L0a55mZB11sXCS4uYnGjIU/w2DcowuLP7TqiCzKgrMoC66RC43IB4zRE4dthqFvQhwOn782bL9X1Tvsb2PMuawVd3MqkAcCEOiEQHgqVV35vXpdK3KcmTxhQicXF2RSJ8ykOjq56JrjZFEmc45MqpFJcb3f3t+O/W1kUt2l342/VSaNynGN/0UmRb08IpOOyKTa7+wx9Y6bRvql70WOs3lU5BRHZKLrF310AmQM0raZCRn43oC0hThyatpOVQfj7I2OrxKRd4jItXbt2B53HKer3dMHDx58n4jYaW4+EIAABFYEgX98VOXPHnJlYVEbY3U7Zp+cMPK6lzoy/QIjrorUF1UWVRo/dVdk0ZXG943v7P/Bv10v7THfh9I1ylJxw+m8svzvG/ZU5MkfLF0qjOoFw2vWOGJ/UvjsWLdu3fu7KSc1IW4xFR0prP5oOLiDOriJKyzc3VSMPBCAAARGncAobIIaldvBCuXaQ47I2mHcLZ+aENsG3+r2pajRsN0pbb/3d1P3MiIe9ZMN/yEAAQiMMgEuGHqLXqpC3O6BHr6b4fuGC4XCOawR9xZEckMAAhCAQDyBYb1gSFWI4zGQAgIQgAAEIACBIAGEmPYAAQhAAAIQGCABhHiA8DENAQhAAAIQQIhpAxCAAAQgAIEBEkCIBwgf0xCAAAQgAAGEmDYAAQhAAAIQGCCBsRHi0K1VTeTGmE/Z1zb6X2zcuPEKY8wn7f/B9yYHY+TdcnVFLpe7MO23RgWfyR20GfalnZ/2FjFVfZuX/zuu674h7YekBO0H/DzGVtCX4CNM/Vdjisgv2PzhOKR1TiTxM8ltd9YfL+6fCL5nOy0/QzHzi132Tu92fka171bttxefk/gZasO3B8+TcNyz8DHpud7Kz+AtlUFWabfRNM71UBmZnOtJ/Wx1rnvnTrNPSptjVN/drk+yx4Kv5g0+VjlJ/9/L+dMq79gJsf+aRgvEP2FV9Ya9e/deF3xjlD3uOE7zkZ0+wMBJuqyDSSs44bdY2XL9E8EYsznwismGb2E/vYZ0jt/5ef/bC431e/bseSwtP8N2bLlhW0HhMsa8UlWbIhZ8+Es4Dmn5GPCpyaOFn5Hv0Q76Eejc7depsvQ7Kvs7eFHodWyr/Vi2e2BO8LWjacY5HIugD4FzwnayDT/td/ZNa6p656pVq3b5f9vzK9AhN9LW6/VnicjdwXMyjdiHX8kada77HXErP4N+RJ2TafjZ67kermdW53oSP9ud6xH9wg2u6z7gt4k0WCY914MibAcBwcFBkv4/LV/D5Yy1EIc7wLC42E4n2GC8jvEtIvIlEXlOhiPiZRcAwU7DNt44P/vRiUQJcfiEDXbara5Ag515WIjSaPRxfnqPVm2KQStBs+XYazdjzHP7KMT2YTeNixePRUs/s5ylCcahhRA3/XRd94XBC9igX57wNt/IlkZ8o8qIEuLwuR7RVm0djpnlCp97afocJXCdnOvtXj2b5gxYEj9bnesTExNfCV+M+e8aSPs99HHneuD1vF8Wkb8TkbXBi8BO+tU024Eta6yFOHzChjuZiP/PsSPSqICnFZg2V59NcY7zc1BCHOQSHBnZi4d2HVqrjjMNpm1G7o1R8sLCwmlB4WjD376k5I9F5Oo+CnFzpB7X6dp6Oo5zRnBEnQa/pCNi/yIqPH3fbqSUhX/B0W/U7Jf/XTs/gzMKWS5H9HqutxgRL5v9SYNxnJ/+++bt7EL4XI+aFclq9ibuXLfLiIVCYa1loqpPh2djOulX0+AaLGPshFhETg8CCK5RhUfArTq3PgixvWJ7XtDP4BRKUj/9UYA/bZjmenaLtdfmmmbUCDjsd8A/u56dyVR/nJ/hTiH88pLASOo27wTu5xpxk0mcnxFrt5nwbLFG3LQVHpkH/faWJ+zMwl97FzQt92H00tG1WiMOnevLRsBR4pDlaNjWr9XaayfnenDNPau11zg/4851r83YWZ3Gko4/s5j23pW4cz3YpqIu/jvpV3tpn1F5x06Ig1fJgQZ02I4kkgaiD0K8bGo6vIbaoZ/vTbvB24YUxcDrhOesPf8q2Rhznb8ZIkqI/UYZXg9Nq6HH+WntBF+/GRZiWycRebPXPppTsGmvw0ZN+QbX1rwp3+bbzIJ+Blg32nG4XafFMnBRsmwtO+inL7b+sk2EEN/hC2J470NafkZ1shHneqwQZ7U27NczqvxOzvUwv6xG73F++qPeVud6eIOeiPyO3S9l97ikOYUed64HbSHEaZ1tHZbTZt2o2bkaYxrvNPan96I6x1Yi1KE7LZO3OvmDjWxxcfFjcX566TMR4VYM2m2AiRtdZNXpRZ2cQV9U9Z5WU9OewJXt+7LtSZxVR9dK4IJtdnFx8dG4KfRgo8rK16hzIuhneNYgbmq61TnWy/mU8FwPbx485iIr63X3Xs/1cNuOO8e6ZZrAz7fW6/Wbo6amozZkZdU24871oC+thDiuX+2WYVy+sR4Rex1g8wRU1Q3BdbZWI7h+j4jDwnf06NGt7fzMavdksDElafRBfgk2a2Uy2ozz0xizT0SaG4iCIzhvFHrMMoGIpH6bSJzABd/dHdh0Evm+70C7Tv0Wuzg/vQuGpl9BMfPW45f53G6WJK7zanU8iRCHZxiiRDeLi4SgzwkE7sJ25/oQCfGFdnDgb2yNO9ez6j/jzvU4IQ4vRWbRNlu12bEW4vB0VdLt61k1JBukuGmguNusgtPDaU77hBtQkmmgpLcvZTmVmtDP2NuXwhdt/Z6a9tfW/Cv2oEiEhSfL28HiptBzudxTrW5fCo/YspoFSTI1HXf7UpyYdHuRECfEndxS2WJqurE0lOa5n6RPirt9yR84ZLUc0WqWrlV/GNVGkvb/acQ+XMbYCXF4s1Z4k1Bwwb/Vwwb6IMRRm7USPXikxWYa+8CMc4M3rvfamFpsjDjGTtCfdg/06PNmrWV+tntQRj+me/2p6cBDWHyzy0be7fwMb1DKauNOi/a1zM/Q5p62D/RIu11acK02a4XbWDs/s9zJ7we3zSaoROd64OLwDq/M1GdqAoOD2D4p6bmexUNcAkLceBhT8BPVxlrFN0n/32vfGZV/bIQ4C3iUCQEIQAACEOiVAELcK0HyQwACEIAABHoggBD3AI+sEIAABCAAgV4JIMS9EiQ/BCAAAQhAoAcCCHEP8MgKAQhAAAIQ6JUAQtwrQfJDAAIQgAAEeiCAEPcAj6wQgAAEIACBXgkgxL0SJD8EIAABCECgBwIIcQ/wyAoBCEAAAhDolQBC3CtB8kMAAhCAAAR6IIAQ9wCPrBCAAAQgAIFeCSDEvRIkPwQgAAEIQKAHAk0hPnDgwF3GmPU9lEVWCEAAAhCAAAQ6JKCqd/9/kFrK7KPK2xwAAAAASUVORK5CYII=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7177658"/>
              </p:ext>
            </p:extLst>
          </p:nvPr>
        </p:nvGraphicFramePr>
        <p:xfrm>
          <a:off x="209550" y="1143000"/>
          <a:ext cx="5762569" cy="329337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71890">
                  <a:extLst>
                    <a:ext uri="{9D8B030D-6E8A-4147-A177-3AD203B41FA5}">
                      <a16:colId xmlns:a16="http://schemas.microsoft.com/office/drawing/2014/main" val="1531129978"/>
                    </a:ext>
                  </a:extLst>
                </a:gridCol>
                <a:gridCol w="871890">
                  <a:extLst>
                    <a:ext uri="{9D8B030D-6E8A-4147-A177-3AD203B41FA5}">
                      <a16:colId xmlns:a16="http://schemas.microsoft.com/office/drawing/2014/main" val="3722607057"/>
                    </a:ext>
                  </a:extLst>
                </a:gridCol>
                <a:gridCol w="871890">
                  <a:extLst>
                    <a:ext uri="{9D8B030D-6E8A-4147-A177-3AD203B41FA5}">
                      <a16:colId xmlns:a16="http://schemas.microsoft.com/office/drawing/2014/main" val="4190194208"/>
                    </a:ext>
                  </a:extLst>
                </a:gridCol>
                <a:gridCol w="871890">
                  <a:extLst>
                    <a:ext uri="{9D8B030D-6E8A-4147-A177-3AD203B41FA5}">
                      <a16:colId xmlns:a16="http://schemas.microsoft.com/office/drawing/2014/main" val="886702811"/>
                    </a:ext>
                  </a:extLst>
                </a:gridCol>
                <a:gridCol w="1086289">
                  <a:extLst>
                    <a:ext uri="{9D8B030D-6E8A-4147-A177-3AD203B41FA5}">
                      <a16:colId xmlns:a16="http://schemas.microsoft.com/office/drawing/2014/main" val="3773970835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3203389115"/>
                    </a:ext>
                  </a:extLst>
                </a:gridCol>
              </a:tblGrid>
              <a:tr h="59398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u="none" strike="noStrike" dirty="0">
                          <a:effectLst/>
                        </a:rPr>
                        <a:t>Score Band</a:t>
                      </a:r>
                      <a:endParaRPr lang="en-US" sz="13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44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u="none" strike="noStrike" dirty="0">
                          <a:effectLst/>
                        </a:rPr>
                        <a:t>Total</a:t>
                      </a:r>
                      <a:endParaRPr lang="en-US" sz="13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44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u="none" strike="noStrike" dirty="0">
                          <a:effectLst/>
                        </a:rPr>
                        <a:t>Bad</a:t>
                      </a:r>
                      <a:endParaRPr lang="en-US" sz="13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44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u="none" strike="noStrike" dirty="0">
                          <a:effectLst/>
                        </a:rPr>
                        <a:t>Good</a:t>
                      </a:r>
                      <a:endParaRPr lang="en-US" sz="13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44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u="none" strike="noStrike" dirty="0">
                          <a:effectLst/>
                        </a:rPr>
                        <a:t>%Bad in band</a:t>
                      </a:r>
                      <a:endParaRPr lang="en-US" sz="13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44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u="none" strike="noStrike" dirty="0">
                          <a:effectLst/>
                        </a:rPr>
                        <a:t>%Bad in band and over </a:t>
                      </a:r>
                      <a:endParaRPr lang="en-US" sz="13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4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6388272"/>
                  </a:ext>
                </a:extLst>
              </a:tr>
              <a:tr h="2042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B01</a:t>
                      </a:r>
                    </a:p>
                  </a:txBody>
                  <a:tcPr marL="9525" marR="9525" marT="9525" marB="0" anchor="b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844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724</a:t>
                      </a:r>
                    </a:p>
                  </a:txBody>
                  <a:tcPr marL="9525" marR="9525" marT="9525" marB="0" anchor="b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4EED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717</a:t>
                      </a:r>
                    </a:p>
                  </a:txBody>
                  <a:tcPr marL="9525" marR="9525" marT="9525" marB="0" anchor="b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4EED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4EED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99.0</a:t>
                      </a:r>
                    </a:p>
                  </a:txBody>
                  <a:tcPr marL="9525" marR="9525" marT="9525" marB="0" anchor="b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4EED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89.5</a:t>
                      </a:r>
                    </a:p>
                  </a:txBody>
                  <a:tcPr marL="9525" marR="9525" marT="9525" marB="0" anchor="b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4EE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4726410"/>
                  </a:ext>
                </a:extLst>
              </a:tr>
              <a:tr h="2042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B02</a:t>
                      </a:r>
                    </a:p>
                  </a:txBody>
                  <a:tcPr marL="9525" marR="9525" marT="9525" marB="0" anchor="b">
                    <a:solidFill>
                      <a:srgbClr val="00844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576</a:t>
                      </a:r>
                    </a:p>
                  </a:txBody>
                  <a:tcPr marL="9525" marR="9525" marT="9525" marB="0" anchor="b">
                    <a:solidFill>
                      <a:srgbClr val="EFF3E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567</a:t>
                      </a:r>
                    </a:p>
                  </a:txBody>
                  <a:tcPr marL="9525" marR="9525" marT="9525" marB="0" anchor="b">
                    <a:solidFill>
                      <a:srgbClr val="EFF3E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solidFill>
                      <a:srgbClr val="EFF3E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98.4</a:t>
                      </a:r>
                    </a:p>
                  </a:txBody>
                  <a:tcPr marL="9525" marR="9525" marT="9525" marB="0" anchor="b">
                    <a:solidFill>
                      <a:srgbClr val="EFF3E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88.9</a:t>
                      </a:r>
                    </a:p>
                  </a:txBody>
                  <a:tcPr marL="9525" marR="9525" marT="9525" marB="0" anchor="b">
                    <a:solidFill>
                      <a:srgbClr val="EFF3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7036916"/>
                  </a:ext>
                </a:extLst>
              </a:tr>
              <a:tr h="2042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B03</a:t>
                      </a:r>
                    </a:p>
                  </a:txBody>
                  <a:tcPr marL="9525" marR="9525" marT="9525" marB="0" anchor="b">
                    <a:solidFill>
                      <a:srgbClr val="00844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1280</a:t>
                      </a:r>
                    </a:p>
                  </a:txBody>
                  <a:tcPr marL="9525" marR="9525" marT="9525" marB="0" anchor="b">
                    <a:solidFill>
                      <a:srgbClr val="E4EED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1254</a:t>
                      </a:r>
                    </a:p>
                  </a:txBody>
                  <a:tcPr marL="9525" marR="9525" marT="9525" marB="0" anchor="b">
                    <a:solidFill>
                      <a:srgbClr val="E4EED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</a:t>
                      </a:r>
                    </a:p>
                  </a:txBody>
                  <a:tcPr marL="9525" marR="9525" marT="9525" marB="0" anchor="b">
                    <a:solidFill>
                      <a:srgbClr val="E4EED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98.0</a:t>
                      </a:r>
                    </a:p>
                  </a:txBody>
                  <a:tcPr marL="9525" marR="9525" marT="9525" marB="0" anchor="b">
                    <a:solidFill>
                      <a:srgbClr val="E4EED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88.4</a:t>
                      </a:r>
                    </a:p>
                  </a:txBody>
                  <a:tcPr marL="9525" marR="9525" marT="9525" marB="0" anchor="b">
                    <a:solidFill>
                      <a:srgbClr val="E4EE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0568193"/>
                  </a:ext>
                </a:extLst>
              </a:tr>
              <a:tr h="2042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B04</a:t>
                      </a:r>
                    </a:p>
                  </a:txBody>
                  <a:tcPr marL="9525" marR="9525" marT="9525" marB="0" anchor="b">
                    <a:solidFill>
                      <a:srgbClr val="00844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1359</a:t>
                      </a:r>
                    </a:p>
                  </a:txBody>
                  <a:tcPr marL="9525" marR="9525" marT="9525" marB="0" anchor="b">
                    <a:solidFill>
                      <a:srgbClr val="EFF3E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1321</a:t>
                      </a:r>
                    </a:p>
                  </a:txBody>
                  <a:tcPr marL="9525" marR="9525" marT="9525" marB="0" anchor="b">
                    <a:solidFill>
                      <a:srgbClr val="EFF3E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38</a:t>
                      </a:r>
                    </a:p>
                  </a:txBody>
                  <a:tcPr marL="9525" marR="9525" marT="9525" marB="0" anchor="b">
                    <a:solidFill>
                      <a:srgbClr val="EFF3E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97.2</a:t>
                      </a:r>
                    </a:p>
                  </a:txBody>
                  <a:tcPr marL="9525" marR="9525" marT="9525" marB="0" anchor="b">
                    <a:solidFill>
                      <a:srgbClr val="EFF3E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87.2</a:t>
                      </a:r>
                    </a:p>
                  </a:txBody>
                  <a:tcPr marL="9525" marR="9525" marT="9525" marB="0" anchor="b">
                    <a:solidFill>
                      <a:srgbClr val="EFF3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8443159"/>
                  </a:ext>
                </a:extLst>
              </a:tr>
              <a:tr h="2042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B05</a:t>
                      </a:r>
                    </a:p>
                  </a:txBody>
                  <a:tcPr marL="9525" marR="9525" marT="9525" marB="0" anchor="b">
                    <a:solidFill>
                      <a:srgbClr val="00844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1293</a:t>
                      </a:r>
                    </a:p>
                  </a:txBody>
                  <a:tcPr marL="9525" marR="9525" marT="9525" marB="0" anchor="b">
                    <a:solidFill>
                      <a:srgbClr val="E4EED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1253</a:t>
                      </a:r>
                    </a:p>
                  </a:txBody>
                  <a:tcPr marL="9525" marR="9525" marT="9525" marB="0" anchor="b">
                    <a:solidFill>
                      <a:srgbClr val="E4EED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</a:t>
                      </a:r>
                    </a:p>
                  </a:txBody>
                  <a:tcPr marL="9525" marR="9525" marT="9525" marB="0" anchor="b">
                    <a:solidFill>
                      <a:srgbClr val="E4EED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96.9</a:t>
                      </a:r>
                    </a:p>
                  </a:txBody>
                  <a:tcPr marL="9525" marR="9525" marT="9525" marB="0" anchor="b">
                    <a:solidFill>
                      <a:srgbClr val="E4EED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85.7</a:t>
                      </a:r>
                    </a:p>
                  </a:txBody>
                  <a:tcPr marL="9525" marR="9525" marT="9525" marB="0" anchor="b">
                    <a:solidFill>
                      <a:srgbClr val="E4EE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9352189"/>
                  </a:ext>
                </a:extLst>
              </a:tr>
              <a:tr h="2042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B06</a:t>
                      </a:r>
                    </a:p>
                  </a:txBody>
                  <a:tcPr marL="9525" marR="9525" marT="9525" marB="0" anchor="b">
                    <a:solidFill>
                      <a:srgbClr val="00844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1852</a:t>
                      </a:r>
                    </a:p>
                  </a:txBody>
                  <a:tcPr marL="9525" marR="9525" marT="9525" marB="0" anchor="b">
                    <a:solidFill>
                      <a:srgbClr val="EFF3E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1758</a:t>
                      </a:r>
                    </a:p>
                  </a:txBody>
                  <a:tcPr marL="9525" marR="9525" marT="9525" marB="0" anchor="b">
                    <a:solidFill>
                      <a:srgbClr val="EFF3E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94</a:t>
                      </a:r>
                    </a:p>
                  </a:txBody>
                  <a:tcPr marL="9525" marR="9525" marT="9525" marB="0" anchor="b">
                    <a:solidFill>
                      <a:srgbClr val="EFF3E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94.9</a:t>
                      </a:r>
                    </a:p>
                  </a:txBody>
                  <a:tcPr marL="9525" marR="9525" marT="9525" marB="0" anchor="b">
                    <a:solidFill>
                      <a:srgbClr val="EFF3E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83.8</a:t>
                      </a:r>
                    </a:p>
                  </a:txBody>
                  <a:tcPr marL="9525" marR="9525" marT="9525" marB="0" anchor="b">
                    <a:solidFill>
                      <a:srgbClr val="EFF3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9445869"/>
                  </a:ext>
                </a:extLst>
              </a:tr>
              <a:tr h="2042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B07</a:t>
                      </a:r>
                    </a:p>
                  </a:txBody>
                  <a:tcPr marL="9525" marR="9525" marT="9525" marB="0" anchor="b">
                    <a:solidFill>
                      <a:srgbClr val="00844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1227</a:t>
                      </a:r>
                    </a:p>
                  </a:txBody>
                  <a:tcPr marL="9525" marR="9525" marT="9525" marB="0" anchor="b">
                    <a:solidFill>
                      <a:srgbClr val="E4EED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1146</a:t>
                      </a:r>
                    </a:p>
                  </a:txBody>
                  <a:tcPr marL="9525" marR="9525" marT="9525" marB="0" anchor="b">
                    <a:solidFill>
                      <a:srgbClr val="E4EED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81</a:t>
                      </a:r>
                    </a:p>
                  </a:txBody>
                  <a:tcPr marL="9525" marR="9525" marT="9525" marB="0" anchor="b">
                    <a:solidFill>
                      <a:srgbClr val="E4EED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93.4</a:t>
                      </a:r>
                    </a:p>
                  </a:txBody>
                  <a:tcPr marL="9525" marR="9525" marT="9525" marB="0" anchor="b">
                    <a:solidFill>
                      <a:srgbClr val="E4EED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80.2</a:t>
                      </a:r>
                    </a:p>
                  </a:txBody>
                  <a:tcPr marL="9525" marR="9525" marT="9525" marB="0" anchor="b">
                    <a:solidFill>
                      <a:srgbClr val="E4EE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3341471"/>
                  </a:ext>
                </a:extLst>
              </a:tr>
              <a:tr h="2042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B08</a:t>
                      </a:r>
                    </a:p>
                  </a:txBody>
                  <a:tcPr marL="9525" marR="9525" marT="9525" marB="0" anchor="b">
                    <a:solidFill>
                      <a:srgbClr val="00844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645</a:t>
                      </a:r>
                    </a:p>
                  </a:txBody>
                  <a:tcPr marL="9525" marR="9525" marT="9525" marB="0" anchor="b">
                    <a:solidFill>
                      <a:srgbClr val="EFF3E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593</a:t>
                      </a:r>
                    </a:p>
                  </a:txBody>
                  <a:tcPr marL="9525" marR="9525" marT="9525" marB="0" anchor="b">
                    <a:solidFill>
                      <a:srgbClr val="EFF3E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52</a:t>
                      </a:r>
                    </a:p>
                  </a:txBody>
                  <a:tcPr marL="9525" marR="9525" marT="9525" marB="0" anchor="b">
                    <a:solidFill>
                      <a:srgbClr val="EFF3E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91.9</a:t>
                      </a:r>
                    </a:p>
                  </a:txBody>
                  <a:tcPr marL="9525" marR="9525" marT="9525" marB="0" anchor="b">
                    <a:solidFill>
                      <a:srgbClr val="EFF3E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76.5</a:t>
                      </a:r>
                    </a:p>
                  </a:txBody>
                  <a:tcPr marL="9525" marR="9525" marT="9525" marB="0" anchor="b">
                    <a:solidFill>
                      <a:srgbClr val="EFF3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5695417"/>
                  </a:ext>
                </a:extLst>
              </a:tr>
              <a:tr h="2042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B09</a:t>
                      </a:r>
                    </a:p>
                  </a:txBody>
                  <a:tcPr marL="9525" marR="9525" marT="9525" marB="0" anchor="b">
                    <a:solidFill>
                      <a:srgbClr val="00844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656</a:t>
                      </a:r>
                    </a:p>
                  </a:txBody>
                  <a:tcPr marL="9525" marR="9525" marT="9525" marB="0" anchor="b">
                    <a:solidFill>
                      <a:srgbClr val="E4EED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576</a:t>
                      </a:r>
                    </a:p>
                  </a:txBody>
                  <a:tcPr marL="9525" marR="9525" marT="9525" marB="0" anchor="b">
                    <a:solidFill>
                      <a:srgbClr val="E4EED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80</a:t>
                      </a:r>
                    </a:p>
                  </a:txBody>
                  <a:tcPr marL="9525" marR="9525" marT="9525" marB="0" anchor="b">
                    <a:solidFill>
                      <a:srgbClr val="E4EED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87.8</a:t>
                      </a:r>
                    </a:p>
                  </a:txBody>
                  <a:tcPr marL="9525" marR="9525" marT="9525" marB="0" anchor="b">
                    <a:solidFill>
                      <a:srgbClr val="E4EED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73.9</a:t>
                      </a:r>
                    </a:p>
                  </a:txBody>
                  <a:tcPr marL="9525" marR="9525" marT="9525" marB="0" anchor="b">
                    <a:solidFill>
                      <a:srgbClr val="E4EE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36164"/>
                  </a:ext>
                </a:extLst>
              </a:tr>
              <a:tr h="2042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B10</a:t>
                      </a:r>
                    </a:p>
                  </a:txBody>
                  <a:tcPr marL="9525" marR="9525" marT="9525" marB="0" anchor="b">
                    <a:solidFill>
                      <a:srgbClr val="00844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1252</a:t>
                      </a:r>
                    </a:p>
                  </a:txBody>
                  <a:tcPr marL="9525" marR="9525" marT="9525" marB="0" anchor="b">
                    <a:solidFill>
                      <a:srgbClr val="EFF3E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1042</a:t>
                      </a:r>
                    </a:p>
                  </a:txBody>
                  <a:tcPr marL="9525" marR="9525" marT="9525" marB="0" anchor="b">
                    <a:solidFill>
                      <a:srgbClr val="EFF3E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210</a:t>
                      </a:r>
                    </a:p>
                  </a:txBody>
                  <a:tcPr marL="9525" marR="9525" marT="9525" marB="0" anchor="b">
                    <a:solidFill>
                      <a:srgbClr val="EFF3E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83.2</a:t>
                      </a:r>
                    </a:p>
                  </a:txBody>
                  <a:tcPr marL="9525" marR="9525" marT="9525" marB="0" anchor="b">
                    <a:solidFill>
                      <a:srgbClr val="EFF3E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71.0</a:t>
                      </a:r>
                    </a:p>
                  </a:txBody>
                  <a:tcPr marL="9525" marR="9525" marT="9525" marB="0" anchor="b">
                    <a:solidFill>
                      <a:srgbClr val="EFF3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785718"/>
                  </a:ext>
                </a:extLst>
              </a:tr>
              <a:tr h="2042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B11</a:t>
                      </a:r>
                    </a:p>
                  </a:txBody>
                  <a:tcPr marL="9525" marR="9525" marT="9525" marB="0" anchor="b">
                    <a:solidFill>
                      <a:srgbClr val="00844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643</a:t>
                      </a:r>
                    </a:p>
                  </a:txBody>
                  <a:tcPr marL="9525" marR="9525" marT="9525" marB="0" anchor="b">
                    <a:solidFill>
                      <a:srgbClr val="E4EED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482</a:t>
                      </a:r>
                    </a:p>
                  </a:txBody>
                  <a:tcPr marL="9525" marR="9525" marT="9525" marB="0" anchor="b">
                    <a:solidFill>
                      <a:srgbClr val="E4EED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161</a:t>
                      </a:r>
                    </a:p>
                  </a:txBody>
                  <a:tcPr marL="9525" marR="9525" marT="9525" marB="0" anchor="b">
                    <a:solidFill>
                      <a:srgbClr val="E4EED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75.0</a:t>
                      </a:r>
                    </a:p>
                  </a:txBody>
                  <a:tcPr marL="9525" marR="9525" marT="9525" marB="0" anchor="b">
                    <a:solidFill>
                      <a:srgbClr val="E4EED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63.1</a:t>
                      </a:r>
                    </a:p>
                  </a:txBody>
                  <a:tcPr marL="9525" marR="9525" marT="9525" marB="0" anchor="b">
                    <a:solidFill>
                      <a:srgbClr val="E4EE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0432154"/>
                  </a:ext>
                </a:extLst>
              </a:tr>
              <a:tr h="2042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B12</a:t>
                      </a:r>
                    </a:p>
                  </a:txBody>
                  <a:tcPr marL="9525" marR="9525" marT="9525" marB="0" anchor="b">
                    <a:solidFill>
                      <a:srgbClr val="00844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642</a:t>
                      </a:r>
                    </a:p>
                  </a:txBody>
                  <a:tcPr marL="9525" marR="9525" marT="9525" marB="0" anchor="b">
                    <a:solidFill>
                      <a:srgbClr val="EFF3E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411</a:t>
                      </a:r>
                    </a:p>
                  </a:txBody>
                  <a:tcPr marL="9525" marR="9525" marT="9525" marB="0" anchor="b">
                    <a:solidFill>
                      <a:srgbClr val="EFF3E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231</a:t>
                      </a:r>
                    </a:p>
                  </a:txBody>
                  <a:tcPr marL="9525" marR="9525" marT="9525" marB="0" anchor="b">
                    <a:solidFill>
                      <a:srgbClr val="EFF3E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64.0</a:t>
                      </a:r>
                    </a:p>
                  </a:txBody>
                  <a:tcPr marL="9525" marR="9525" marT="9525" marB="0" anchor="b">
                    <a:solidFill>
                      <a:srgbClr val="EFF3E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57.0</a:t>
                      </a:r>
                    </a:p>
                  </a:txBody>
                  <a:tcPr marL="9525" marR="9525" marT="9525" marB="0" anchor="b">
                    <a:solidFill>
                      <a:srgbClr val="EFF3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4191385"/>
                  </a:ext>
                </a:extLst>
              </a:tr>
              <a:tr h="2042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B13</a:t>
                      </a:r>
                    </a:p>
                  </a:txBody>
                  <a:tcPr marL="9525" marR="9525" marT="9525" marB="0" anchor="b">
                    <a:solidFill>
                      <a:srgbClr val="00844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629</a:t>
                      </a:r>
                    </a:p>
                  </a:txBody>
                  <a:tcPr marL="9525" marR="9525" marT="9525" marB="0" anchor="b">
                    <a:solidFill>
                      <a:srgbClr val="E4EED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314</a:t>
                      </a:r>
                    </a:p>
                  </a:txBody>
                  <a:tcPr marL="9525" marR="9525" marT="9525" marB="0" anchor="b">
                    <a:solidFill>
                      <a:srgbClr val="E4EED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315</a:t>
                      </a:r>
                    </a:p>
                  </a:txBody>
                  <a:tcPr marL="9525" marR="9525" marT="9525" marB="0" anchor="b">
                    <a:solidFill>
                      <a:srgbClr val="E4EED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49.9</a:t>
                      </a:r>
                    </a:p>
                  </a:txBody>
                  <a:tcPr marL="9525" marR="9525" marT="9525" marB="0" anchor="b">
                    <a:solidFill>
                      <a:srgbClr val="E4EED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49.9</a:t>
                      </a:r>
                    </a:p>
                  </a:txBody>
                  <a:tcPr marL="9525" marR="9525" marT="9525" marB="0" anchor="b">
                    <a:solidFill>
                      <a:srgbClr val="E4EE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8238076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5974813" y="3244334"/>
            <a:ext cx="2423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en-US" dirty="0"/>
          </a:p>
        </p:txBody>
      </p:sp>
      <p:sp>
        <p:nvSpPr>
          <p:cNvPr id="14" name="TextBox 1"/>
          <p:cNvSpPr txBox="1"/>
          <p:nvPr/>
        </p:nvSpPr>
        <p:spPr>
          <a:xfrm>
            <a:off x="6324599" y="2514600"/>
            <a:ext cx="565785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600"/>
              </a:spcBef>
            </a:pPr>
            <a:r>
              <a:rPr lang="en-US" sz="1400" b="1" dirty="0">
                <a:solidFill>
                  <a:srgbClr val="008445"/>
                </a:solidFill>
              </a:rPr>
              <a:t>Comment:</a:t>
            </a:r>
            <a:endParaRPr lang="en-US" sz="1400" u="sng" dirty="0"/>
          </a:p>
          <a:p>
            <a:pPr marL="285750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The model has high predictive power. </a:t>
            </a:r>
          </a:p>
          <a:p>
            <a:pPr marL="285750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Gini on out of time sample is close to Gini on development sample which show the stable predictive power of the model. </a:t>
            </a:r>
            <a:endParaRPr lang="en-US" sz="1400" u="sng" dirty="0"/>
          </a:p>
        </p:txBody>
      </p:sp>
      <p:sp>
        <p:nvSpPr>
          <p:cNvPr id="8" name="Content Placeholder 7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29" name="Chart 2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86762416"/>
              </p:ext>
            </p:extLst>
          </p:nvPr>
        </p:nvGraphicFramePr>
        <p:xfrm>
          <a:off x="6382512" y="4572000"/>
          <a:ext cx="5541264" cy="21122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Chart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5703427"/>
              </p:ext>
            </p:extLst>
          </p:nvPr>
        </p:nvGraphicFramePr>
        <p:xfrm>
          <a:off x="210312" y="4572000"/>
          <a:ext cx="5660136" cy="21579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4439310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76200"/>
            <a:ext cx="11404600" cy="609600"/>
          </a:xfrm>
        </p:spPr>
        <p:txBody>
          <a:bodyPr>
            <a:normAutofit fontScale="90000"/>
          </a:bodyPr>
          <a:lstStyle/>
          <a:p>
            <a:r>
              <a:rPr lang="en-US" dirty="0"/>
              <a:t>5. Model stability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1ECC9-18B5-421E-8123-64EFFAADA6DC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4294967295"/>
          </p:nvPr>
        </p:nvSpPr>
        <p:spPr>
          <a:xfrm>
            <a:off x="393700" y="628650"/>
            <a:ext cx="11404600" cy="38404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bg1"/>
                </a:solidFill>
              </a:rPr>
              <a:t>5.1. Characteristic Stability</a:t>
            </a:r>
          </a:p>
        </p:txBody>
      </p:sp>
      <p:graphicFrame>
        <p:nvGraphicFramePr>
          <p:cNvPr id="14" name="Chart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64435780"/>
              </p:ext>
            </p:extLst>
          </p:nvPr>
        </p:nvGraphicFramePr>
        <p:xfrm>
          <a:off x="384048" y="1085850"/>
          <a:ext cx="3657600" cy="18287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7" name="Chart 2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63412148"/>
              </p:ext>
            </p:extLst>
          </p:nvPr>
        </p:nvGraphicFramePr>
        <p:xfrm>
          <a:off x="8275320" y="4773168"/>
          <a:ext cx="3657600" cy="1828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8" name="Chart 2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55613840"/>
              </p:ext>
            </p:extLst>
          </p:nvPr>
        </p:nvGraphicFramePr>
        <p:xfrm>
          <a:off x="8275320" y="1088136"/>
          <a:ext cx="3657600" cy="1828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34" name="Chart 3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89047839"/>
              </p:ext>
            </p:extLst>
          </p:nvPr>
        </p:nvGraphicFramePr>
        <p:xfrm>
          <a:off x="4297680" y="2953512"/>
          <a:ext cx="3657600" cy="1828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36" name="Chart 3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10070520"/>
              </p:ext>
            </p:extLst>
          </p:nvPr>
        </p:nvGraphicFramePr>
        <p:xfrm>
          <a:off x="8275320" y="2953512"/>
          <a:ext cx="3657600" cy="1828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37" name="Chart 3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86080994"/>
              </p:ext>
            </p:extLst>
          </p:nvPr>
        </p:nvGraphicFramePr>
        <p:xfrm>
          <a:off x="384048" y="4773168"/>
          <a:ext cx="3657600" cy="1828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16" name="Chart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04207221"/>
              </p:ext>
            </p:extLst>
          </p:nvPr>
        </p:nvGraphicFramePr>
        <p:xfrm>
          <a:off x="4297680" y="1088136"/>
          <a:ext cx="3657600" cy="1828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17" name="Chart 1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95310217"/>
              </p:ext>
            </p:extLst>
          </p:nvPr>
        </p:nvGraphicFramePr>
        <p:xfrm>
          <a:off x="4297680" y="4773168"/>
          <a:ext cx="3657600" cy="1828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18" name="Chart 1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19864463"/>
              </p:ext>
            </p:extLst>
          </p:nvPr>
        </p:nvGraphicFramePr>
        <p:xfrm>
          <a:off x="384048" y="2953512"/>
          <a:ext cx="3657600" cy="1828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</p:spTree>
    <p:extLst>
      <p:ext uri="{BB962C8B-B14F-4D97-AF65-F5344CB8AC3E}">
        <p14:creationId xmlns:p14="http://schemas.microsoft.com/office/powerpoint/2010/main" val="3938800981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16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heme1" id="{F31391F8-E8A2-4B36-9F06-D5FB60067675}" vid="{936AA8AD-B104-45EE-B304-1CF5D0FFE57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3b8836b3-1433-47ac-9b58-1fdeb7a4db44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8074D4999D2414392995C0B93D35989" ma:contentTypeVersion="7" ma:contentTypeDescription="Create a new document." ma:contentTypeScope="" ma:versionID="5c4ac397b90188ac28887f3a18371920">
  <xsd:schema xmlns:xsd="http://www.w3.org/2001/XMLSchema" xmlns:xs="http://www.w3.org/2001/XMLSchema" xmlns:p="http://schemas.microsoft.com/office/2006/metadata/properties" xmlns:ns3="3b8836b3-1433-47ac-9b58-1fdeb7a4db44" xmlns:ns4="0a4645f6-cca3-4806-9666-c7b6dd8dccdd" targetNamespace="http://schemas.microsoft.com/office/2006/metadata/properties" ma:root="true" ma:fieldsID="7bdb15f26e57e1d26adb01eac6e1946f" ns3:_="" ns4:_="">
    <xsd:import namespace="3b8836b3-1433-47ac-9b58-1fdeb7a4db44"/>
    <xsd:import namespace="0a4645f6-cca3-4806-9666-c7b6dd8dccd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8836b3-1433-47ac-9b58-1fdeb7a4db4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_activity" ma:index="11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a4645f6-cca3-4806-9666-c7b6dd8dccdd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437EBF0-55C0-477C-9EDF-32F8B2FF6437}">
  <ds:schemaRefs>
    <ds:schemaRef ds:uri="http://schemas.microsoft.com/office/2006/documentManagement/types"/>
    <ds:schemaRef ds:uri="http://purl.org/dc/terms/"/>
    <ds:schemaRef ds:uri="http://purl.org/dc/elements/1.1/"/>
    <ds:schemaRef ds:uri="3b8836b3-1433-47ac-9b58-1fdeb7a4db44"/>
    <ds:schemaRef ds:uri="0a4645f6-cca3-4806-9666-c7b6dd8dccdd"/>
    <ds:schemaRef ds:uri="http://purl.org/dc/dcmitype/"/>
    <ds:schemaRef ds:uri="http://schemas.openxmlformats.org/package/2006/metadata/core-properties"/>
    <ds:schemaRef ds:uri="http://schemas.microsoft.com/office/infopath/2007/PartnerControls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D5AB4F8A-8B44-4E61-BD9E-ACC59C76C87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D1D7F3B-8E40-45F2-9022-16AB898AE37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b8836b3-1433-47ac-9b58-1fdeb7a4db44"/>
    <ds:schemaRef ds:uri="0a4645f6-cca3-4806-9666-c7b6dd8dccd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7595</TotalTime>
  <Words>1951</Words>
  <Application>Microsoft Office PowerPoint</Application>
  <PresentationFormat>Widescreen</PresentationFormat>
  <Paragraphs>723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Arial (Body)</vt:lpstr>
      <vt:lpstr>Calibri</vt:lpstr>
      <vt:lpstr>Cambria Math</vt:lpstr>
      <vt:lpstr>Times New Roman</vt:lpstr>
      <vt:lpstr>Wingdings</vt:lpstr>
      <vt:lpstr>Theme1</vt:lpstr>
      <vt:lpstr>PowerPoint Presentation</vt:lpstr>
      <vt:lpstr>1. Summary &amp; Proposal</vt:lpstr>
      <vt:lpstr>2. Development sample</vt:lpstr>
      <vt:lpstr>3. Variables</vt:lpstr>
      <vt:lpstr>3. Variables</vt:lpstr>
      <vt:lpstr>3. Variables</vt:lpstr>
      <vt:lpstr>3. Variables</vt:lpstr>
      <vt:lpstr>4. Model performance</vt:lpstr>
      <vt:lpstr>5. Model stability</vt:lpstr>
      <vt:lpstr>5. Model stability</vt:lpstr>
      <vt:lpstr>PowerPoint Presentation</vt:lpstr>
      <vt:lpstr>Characteristic Analysis</vt:lpstr>
      <vt:lpstr>Efficiency and stability parameters</vt:lpstr>
      <vt:lpstr>PowerPoint Presentation</vt:lpstr>
    </vt:vector>
  </TitlesOfParts>
  <Company>VP Bank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Modelling</dc:title>
  <dc:subject>Modelling</dc:subject>
  <dc:creator>Modelling Team</dc:creator>
  <cp:lastModifiedBy>Thai Tran Quoc (RMD - RMOD)</cp:lastModifiedBy>
  <cp:revision>377</cp:revision>
  <dcterms:created xsi:type="dcterms:W3CDTF">2019-06-24T01:54:49Z</dcterms:created>
  <dcterms:modified xsi:type="dcterms:W3CDTF">2023-10-11T07:32:27Z</dcterms:modified>
  <cp:category>Template Model</cp:category>
  <cp:version>2</cp:version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4016155c-1ed5-4a9e-9038-d8d78a0321aa</vt:lpwstr>
  </property>
  <property fmtid="{D5CDD505-2E9C-101B-9397-08002B2CF9AE}" pid="3" name="ContentTypeId">
    <vt:lpwstr>0x01010018074D4999D2414392995C0B93D35989</vt:lpwstr>
  </property>
</Properties>
</file>