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9" r:id="rId14"/>
  </p:sldIdLst>
  <p:sldSz cx="18288000" cy="10287000"/>
  <p:notesSz cx="6858000" cy="9144000"/>
  <p:embeddedFontLst>
    <p:embeddedFont>
      <p:font typeface="Open Sans Bold" panose="020B0806030504020204" pitchFamily="34"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chotroihn.vn/module-relay-5vdc" TargetMode="External"/><Relationship Id="rId4" Type="http://schemas.openxmlformats.org/officeDocument/2006/relationships/hyperlink" Target="https://chotroihn.vn/module-rela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547" y="276225"/>
            <a:ext cx="18415888" cy="10287000"/>
          </a:xfrm>
          <a:custGeom>
            <a:avLst/>
            <a:gdLst/>
            <a:ahLst/>
            <a:cxnLst/>
            <a:rect l="l" t="t" r="r" b="b"/>
            <a:pathLst>
              <a:path w="18415888" h="10287000">
                <a:moveTo>
                  <a:pt x="0" y="0"/>
                </a:moveTo>
                <a:lnTo>
                  <a:pt x="18415888" y="0"/>
                </a:lnTo>
                <a:lnTo>
                  <a:pt x="18415888" y="10287000"/>
                </a:lnTo>
                <a:lnTo>
                  <a:pt x="0" y="10287000"/>
                </a:lnTo>
                <a:lnTo>
                  <a:pt x="0" y="0"/>
                </a:lnTo>
                <a:close/>
              </a:path>
            </a:pathLst>
          </a:custGeom>
          <a:blipFill>
            <a:blip r:embed="rId2"/>
            <a:stretch>
              <a:fillRect/>
            </a:stretch>
          </a:blipFill>
        </p:spPr>
        <p:txBody>
          <a:bodyPr/>
          <a:lstStyle/>
          <a:p>
            <a:endParaRPr lang="en-US" dirty="0"/>
          </a:p>
        </p:txBody>
      </p:sp>
      <p:sp>
        <p:nvSpPr>
          <p:cNvPr id="3" name="TextBox 3"/>
          <p:cNvSpPr txBox="1"/>
          <p:nvPr/>
        </p:nvSpPr>
        <p:spPr>
          <a:xfrm>
            <a:off x="6770356" y="2697480"/>
            <a:ext cx="6555523" cy="1566544"/>
          </a:xfrm>
          <a:prstGeom prst="rect">
            <a:avLst/>
          </a:prstGeom>
        </p:spPr>
        <p:txBody>
          <a:bodyPr wrap="square" lIns="0" tIns="0" rIns="0" bIns="0" rtlCol="0" anchor="t">
            <a:spAutoFit/>
          </a:bodyPr>
          <a:lstStyle/>
          <a:p>
            <a:pPr marL="0" lvl="0" indent="0" algn="just">
              <a:lnSpc>
                <a:spcPts val="12880"/>
              </a:lnSpc>
              <a:spcBef>
                <a:spcPct val="0"/>
              </a:spcBef>
            </a:pPr>
            <a:r>
              <a:rPr lang="en-US" sz="9200" dirty="0">
                <a:solidFill>
                  <a:srgbClr val="000000"/>
                </a:solidFill>
                <a:latin typeface="Times New Roman" panose="02020603050405020304" pitchFamily="18" charset="0"/>
                <a:cs typeface="Times New Roman" panose="02020603050405020304" pitchFamily="18" charset="0"/>
              </a:rPr>
              <a:t>BÁO CÁO</a:t>
            </a:r>
          </a:p>
        </p:txBody>
      </p:sp>
      <p:sp>
        <p:nvSpPr>
          <p:cNvPr id="4" name="TextBox 4"/>
          <p:cNvSpPr txBox="1"/>
          <p:nvPr/>
        </p:nvSpPr>
        <p:spPr>
          <a:xfrm>
            <a:off x="4114800" y="4229100"/>
            <a:ext cx="10647045" cy="862800"/>
          </a:xfrm>
          <a:prstGeom prst="rect">
            <a:avLst/>
          </a:prstGeom>
        </p:spPr>
        <p:txBody>
          <a:bodyPr wrap="square" lIns="0" tIns="0" rIns="0" bIns="0" rtlCol="0" anchor="t">
            <a:spAutoFit/>
          </a:bodyPr>
          <a:lstStyle/>
          <a:p>
            <a:pPr marL="0" lvl="0" indent="0" algn="ctr">
              <a:lnSpc>
                <a:spcPts val="7280"/>
              </a:lnSpc>
              <a:spcBef>
                <a:spcPct val="0"/>
              </a:spcBef>
            </a:pPr>
            <a:r>
              <a:rPr lang="en-US" sz="5200" b="1" dirty="0">
                <a:solidFill>
                  <a:srgbClr val="000000"/>
                </a:solidFill>
                <a:latin typeface="Times New Roman" panose="02020603050405020304" pitchFamily="18" charset="0"/>
                <a:cs typeface="Times New Roman" panose="02020603050405020304" pitchFamily="18" charset="0"/>
              </a:rPr>
              <a:t>ĐỒ ÁN CHUYÊN NGÀNH III</a:t>
            </a:r>
          </a:p>
        </p:txBody>
      </p:sp>
      <p:sp>
        <p:nvSpPr>
          <p:cNvPr id="5" name="TextBox 5"/>
          <p:cNvSpPr txBox="1"/>
          <p:nvPr/>
        </p:nvSpPr>
        <p:spPr>
          <a:xfrm>
            <a:off x="4774911" y="5419725"/>
            <a:ext cx="8183245" cy="858440"/>
          </a:xfrm>
          <a:prstGeom prst="rect">
            <a:avLst/>
          </a:prstGeom>
        </p:spPr>
        <p:txBody>
          <a:bodyPr wrap="square" lIns="0" tIns="0" rIns="0" bIns="0" rtlCol="0" anchor="t">
            <a:spAutoFit/>
          </a:bodyPr>
          <a:lstStyle/>
          <a:p>
            <a:pPr algn="ctr">
              <a:lnSpc>
                <a:spcPts val="7280"/>
              </a:lnSpc>
            </a:pPr>
            <a:r>
              <a:rPr lang="en-US" sz="5200" dirty="0" err="1">
                <a:solidFill>
                  <a:srgbClr val="000000"/>
                </a:solidFill>
                <a:latin typeface="Times New Roman" panose="02020603050405020304" pitchFamily="18" charset="0"/>
                <a:cs typeface="Times New Roman" panose="02020603050405020304" pitchFamily="18" charset="0"/>
              </a:rPr>
              <a:t>SVTH:Thái</a:t>
            </a:r>
            <a:r>
              <a:rPr lang="en-US" sz="5200" dirty="0">
                <a:solidFill>
                  <a:srgbClr val="000000"/>
                </a:solidFill>
                <a:latin typeface="Times New Roman" panose="02020603050405020304" pitchFamily="18" charset="0"/>
                <a:cs typeface="Times New Roman" panose="02020603050405020304" pitchFamily="18" charset="0"/>
              </a:rPr>
              <a:t> Văn Hòa</a:t>
            </a:r>
          </a:p>
        </p:txBody>
      </p:sp>
      <p:sp>
        <p:nvSpPr>
          <p:cNvPr id="6" name="TextBox 6"/>
          <p:cNvSpPr txBox="1"/>
          <p:nvPr/>
        </p:nvSpPr>
        <p:spPr>
          <a:xfrm>
            <a:off x="5212080" y="6210300"/>
            <a:ext cx="7357110" cy="858440"/>
          </a:xfrm>
          <a:prstGeom prst="rect">
            <a:avLst/>
          </a:prstGeom>
        </p:spPr>
        <p:txBody>
          <a:bodyPr wrap="square" lIns="0" tIns="0" rIns="0" bIns="0" rtlCol="0" anchor="t">
            <a:spAutoFit/>
          </a:bodyPr>
          <a:lstStyle/>
          <a:p>
            <a:pPr algn="ctr">
              <a:lnSpc>
                <a:spcPts val="7280"/>
              </a:lnSpc>
            </a:pPr>
            <a:r>
              <a:rPr lang="en-US" sz="5200" dirty="0">
                <a:solidFill>
                  <a:srgbClr val="000000"/>
                </a:solidFill>
                <a:latin typeface="Times New Roman" panose="02020603050405020304" pitchFamily="18" charset="0"/>
                <a:cs typeface="Times New Roman" panose="02020603050405020304" pitchFamily="18" charset="0"/>
              </a:rPr>
              <a:t>MSV:21IT346</a:t>
            </a:r>
          </a:p>
        </p:txBody>
      </p:sp>
      <p:sp>
        <p:nvSpPr>
          <p:cNvPr id="7" name="TextBox 7"/>
          <p:cNvSpPr txBox="1"/>
          <p:nvPr/>
        </p:nvSpPr>
        <p:spPr>
          <a:xfrm>
            <a:off x="4774911" y="8184515"/>
            <a:ext cx="9663559" cy="814390"/>
          </a:xfrm>
          <a:prstGeom prst="rect">
            <a:avLst/>
          </a:prstGeom>
        </p:spPr>
        <p:txBody>
          <a:bodyPr lIns="0" tIns="0" rIns="0" bIns="0" rtlCol="0" anchor="t">
            <a:spAutoFit/>
          </a:bodyPr>
          <a:lstStyle/>
          <a:p>
            <a:pPr algn="ctr">
              <a:lnSpc>
                <a:spcPts val="6860"/>
              </a:lnSpc>
            </a:pPr>
            <a:r>
              <a:rPr lang="en-US" sz="4900" dirty="0">
                <a:solidFill>
                  <a:srgbClr val="000000"/>
                </a:solidFill>
                <a:latin typeface="Times New Roman" panose="02020603050405020304" pitchFamily="18" charset="0"/>
                <a:cs typeface="Times New Roman" panose="02020603050405020304" pitchFamily="18" charset="0"/>
              </a:rPr>
              <a:t>GVHD: </a:t>
            </a:r>
            <a:r>
              <a:rPr lang="en-US" sz="4900" dirty="0" err="1">
                <a:solidFill>
                  <a:srgbClr val="000000"/>
                </a:solidFill>
                <a:latin typeface="Times New Roman" panose="02020603050405020304" pitchFamily="18" charset="0"/>
                <a:cs typeface="Times New Roman" panose="02020603050405020304" pitchFamily="18" charset="0"/>
              </a:rPr>
              <a:t>TS.Dương</a:t>
            </a:r>
            <a:r>
              <a:rPr lang="en-US" sz="4900" dirty="0">
                <a:solidFill>
                  <a:srgbClr val="000000"/>
                </a:solidFill>
                <a:latin typeface="Times New Roman" panose="02020603050405020304" pitchFamily="18" charset="0"/>
                <a:cs typeface="Times New Roman" panose="02020603050405020304" pitchFamily="18" charset="0"/>
              </a:rPr>
              <a:t> Hữu </a:t>
            </a:r>
            <a:r>
              <a:rPr lang="en-US" sz="4900" dirty="0" err="1">
                <a:solidFill>
                  <a:srgbClr val="000000"/>
                </a:solidFill>
                <a:latin typeface="Times New Roman" panose="02020603050405020304" pitchFamily="18" charset="0"/>
                <a:cs typeface="Times New Roman" panose="02020603050405020304" pitchFamily="18" charset="0"/>
              </a:rPr>
              <a:t>Aí</a:t>
            </a:r>
            <a:r>
              <a:rPr lang="en-US" sz="490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438"/>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719538" y="2668011"/>
            <a:ext cx="9612145" cy="871912"/>
          </a:xfrm>
          <a:prstGeom prst="rect">
            <a:avLst/>
          </a:prstGeom>
        </p:spPr>
        <p:txBody>
          <a:bodyPr lIns="0" tIns="0" rIns="0" bIns="0" rtlCol="0" anchor="t">
            <a:spAutoFit/>
          </a:bodyPr>
          <a:lstStyle/>
          <a:p>
            <a:pPr algn="l">
              <a:lnSpc>
                <a:spcPts val="6810"/>
              </a:lnSpc>
            </a:pPr>
            <a:r>
              <a:rPr lang="en-US" sz="5770" dirty="0">
                <a:solidFill>
                  <a:srgbClr val="000000"/>
                </a:solidFill>
                <a:latin typeface="Open Sans Bold" panose="020B0806030504020204"/>
              </a:rPr>
              <a:t>8: Dashboard node-red</a:t>
            </a:r>
          </a:p>
        </p:txBody>
      </p:sp>
      <p:pic>
        <p:nvPicPr>
          <p:cNvPr id="5" name="Picture 4" descr="A screenshot of a computer&#10;&#10;AI-generated content may be incorrect.">
            <a:extLst>
              <a:ext uri="{FF2B5EF4-FFF2-40B4-BE49-F238E27FC236}">
                <a16:creationId xmlns:a16="http://schemas.microsoft.com/office/drawing/2014/main" id="{4FF9ED4F-D6CB-1751-6CC3-471210EC0DC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7686" y="3539923"/>
            <a:ext cx="11562156" cy="55006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438"/>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5" name="TextBox 5"/>
          <p:cNvSpPr txBox="1"/>
          <p:nvPr/>
        </p:nvSpPr>
        <p:spPr>
          <a:xfrm>
            <a:off x="719538" y="2668011"/>
            <a:ext cx="9612145" cy="871912"/>
          </a:xfrm>
          <a:prstGeom prst="rect">
            <a:avLst/>
          </a:prstGeom>
        </p:spPr>
        <p:txBody>
          <a:bodyPr lIns="0" tIns="0" rIns="0" bIns="0" rtlCol="0" anchor="t">
            <a:spAutoFit/>
          </a:bodyPr>
          <a:lstStyle/>
          <a:p>
            <a:pPr algn="l">
              <a:lnSpc>
                <a:spcPts val="6810"/>
              </a:lnSpc>
            </a:pPr>
            <a:r>
              <a:rPr lang="en-US" sz="5770" dirty="0">
                <a:solidFill>
                  <a:srgbClr val="000000"/>
                </a:solidFill>
                <a:latin typeface="Open Sans Bold" panose="020B0806030504020204"/>
              </a:rPr>
              <a:t>9: Dashboard web server</a:t>
            </a:r>
          </a:p>
        </p:txBody>
      </p:sp>
      <p:pic>
        <p:nvPicPr>
          <p:cNvPr id="6" name="Picture 5" descr="A screenshot of a computer&#10;&#10;AI-generated content may be incorrect.">
            <a:extLst>
              <a:ext uri="{FF2B5EF4-FFF2-40B4-BE49-F238E27FC236}">
                <a16:creationId xmlns:a16="http://schemas.microsoft.com/office/drawing/2014/main" id="{5523E3D2-4742-3B02-B6FA-0C1E81C49BA7}"/>
              </a:ext>
            </a:extLst>
          </p:cNvPr>
          <p:cNvPicPr>
            <a:picLocks noChangeAspect="1"/>
          </p:cNvPicPr>
          <p:nvPr/>
        </p:nvPicPr>
        <p:blipFill>
          <a:blip r:embed="rId3"/>
          <a:stretch>
            <a:fillRect/>
          </a:stretch>
        </p:blipFill>
        <p:spPr>
          <a:xfrm>
            <a:off x="3886200" y="3567254"/>
            <a:ext cx="11417758" cy="58434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35719"/>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719538" y="2668011"/>
            <a:ext cx="9612145" cy="871912"/>
          </a:xfrm>
          <a:prstGeom prst="rect">
            <a:avLst/>
          </a:prstGeom>
        </p:spPr>
        <p:txBody>
          <a:bodyPr lIns="0" tIns="0" rIns="0" bIns="0" rtlCol="0" anchor="t">
            <a:spAutoFit/>
          </a:bodyPr>
          <a:lstStyle/>
          <a:p>
            <a:pPr algn="l">
              <a:lnSpc>
                <a:spcPts val="6810"/>
              </a:lnSpc>
            </a:pPr>
            <a:r>
              <a:rPr lang="en-US" sz="5770">
                <a:solidFill>
                  <a:srgbClr val="000000"/>
                </a:solidFill>
                <a:latin typeface="Open Sans Bold" panose="020B0806030504020204"/>
              </a:rPr>
              <a:t>10: Thiết kế mạch 3D  </a:t>
            </a:r>
          </a:p>
        </p:txBody>
      </p:sp>
      <p:pic>
        <p:nvPicPr>
          <p:cNvPr id="6" name="Picture 5">
            <a:extLst>
              <a:ext uri="{FF2B5EF4-FFF2-40B4-BE49-F238E27FC236}">
                <a16:creationId xmlns:a16="http://schemas.microsoft.com/office/drawing/2014/main" id="{A1AA3D50-9983-F67A-4A9D-73A2E5F0419E}"/>
              </a:ext>
            </a:extLst>
          </p:cNvPr>
          <p:cNvPicPr>
            <a:picLocks noChangeAspect="1"/>
          </p:cNvPicPr>
          <p:nvPr/>
        </p:nvPicPr>
        <p:blipFill>
          <a:blip r:embed="rId3"/>
          <a:stretch>
            <a:fillRect/>
          </a:stretch>
        </p:blipFill>
        <p:spPr>
          <a:xfrm>
            <a:off x="5181600" y="3708011"/>
            <a:ext cx="7417185" cy="60781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03" r="-1712" b="-503"/>
            </a:stretch>
          </a:blipFill>
        </p:spPr>
        <p:txBody>
          <a:bodyPr/>
          <a:lstStyle/>
          <a:p>
            <a:endParaRPr lang="en-US"/>
          </a:p>
        </p:txBody>
      </p:sp>
      <p:grpSp>
        <p:nvGrpSpPr>
          <p:cNvPr id="3" name="Group 3"/>
          <p:cNvGrpSpPr/>
          <p:nvPr/>
        </p:nvGrpSpPr>
        <p:grpSpPr>
          <a:xfrm>
            <a:off x="3930744" y="2050420"/>
            <a:ext cx="10828489" cy="7329165"/>
            <a:chOff x="0" y="0"/>
            <a:chExt cx="14437985" cy="9772219"/>
          </a:xfrm>
        </p:grpSpPr>
        <p:sp>
          <p:nvSpPr>
            <p:cNvPr id="4" name="TextBox 4"/>
            <p:cNvSpPr txBox="1"/>
            <p:nvPr/>
          </p:nvSpPr>
          <p:spPr>
            <a:xfrm rot="-592460">
              <a:off x="321423" y="1551946"/>
              <a:ext cx="13634597" cy="4125035"/>
            </a:xfrm>
            <a:prstGeom prst="rect">
              <a:avLst/>
            </a:prstGeom>
          </p:spPr>
          <p:txBody>
            <a:bodyPr lIns="0" tIns="0" rIns="0" bIns="0" rtlCol="0" anchor="t">
              <a:spAutoFit/>
            </a:bodyPr>
            <a:lstStyle/>
            <a:p>
              <a:pPr algn="ctr">
                <a:lnSpc>
                  <a:spcPts val="22455"/>
                </a:lnSpc>
                <a:spcBef>
                  <a:spcPct val="0"/>
                </a:spcBef>
              </a:pPr>
              <a:r>
                <a:rPr lang="en-US" sz="22455">
                  <a:solidFill>
                    <a:srgbClr val="FF0000"/>
                  </a:solidFill>
                  <a:latin typeface="Bukhari Script Bold"/>
                </a:rPr>
                <a:t>Thank</a:t>
              </a:r>
            </a:p>
          </p:txBody>
        </p:sp>
        <p:sp>
          <p:nvSpPr>
            <p:cNvPr id="5" name="TextBox 5"/>
            <p:cNvSpPr txBox="1"/>
            <p:nvPr/>
          </p:nvSpPr>
          <p:spPr>
            <a:xfrm rot="-515361">
              <a:off x="1792625" y="5132967"/>
              <a:ext cx="12434519" cy="3731897"/>
            </a:xfrm>
            <a:prstGeom prst="rect">
              <a:avLst/>
            </a:prstGeom>
          </p:spPr>
          <p:txBody>
            <a:bodyPr lIns="0" tIns="0" rIns="0" bIns="0" rtlCol="0" anchor="t">
              <a:spAutoFit/>
            </a:bodyPr>
            <a:lstStyle/>
            <a:p>
              <a:pPr algn="ctr">
                <a:lnSpc>
                  <a:spcPts val="20210"/>
                </a:lnSpc>
                <a:spcBef>
                  <a:spcPct val="0"/>
                </a:spcBef>
              </a:pPr>
              <a:r>
                <a:rPr lang="en-US" sz="20210">
                  <a:solidFill>
                    <a:schemeClr val="accent2">
                      <a:lumMod val="75000"/>
                    </a:schemeClr>
                  </a:solidFill>
                  <a:latin typeface="Bukhari Script Bold"/>
                </a:rPr>
                <a:t>you</a:t>
              </a:r>
              <a:r>
                <a:rPr lang="en-US" sz="20210">
                  <a:solidFill>
                    <a:srgbClr val="F6F3E4"/>
                  </a:solidFill>
                  <a:latin typeface="Bukhari Script Bold"/>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803920" y="3398520"/>
            <a:ext cx="9513419" cy="4985467"/>
          </a:xfrm>
          <a:prstGeom prst="rect">
            <a:avLst/>
          </a:prstGeom>
        </p:spPr>
        <p:txBody>
          <a:bodyPr lIns="0" tIns="0" rIns="0" bIns="0" rtlCol="0" anchor="t">
            <a:spAutoFit/>
          </a:bodyPr>
          <a:lstStyle/>
          <a:p>
            <a:pPr marL="270510" indent="-179705" algn="just">
              <a:lnSpc>
                <a:spcPct val="130000"/>
              </a:lnSpc>
              <a:spcBef>
                <a:spcPts val="600"/>
              </a:spcBef>
              <a:spcAft>
                <a:spcPts val="600"/>
              </a:spcAft>
              <a:tabLst>
                <a:tab pos="228600" algn="l"/>
                <a:tab pos="450215" algn="l"/>
              </a:tabLst>
            </a:pPr>
            <a:r>
              <a:rPr lang="en-US" sz="2800" b="0" dirty="0">
                <a:solidFill>
                  <a:srgbClr val="000000"/>
                </a:solidFill>
                <a:effectLst/>
                <a:latin typeface="Times New Roman" panose="02020603050405020304" pitchFamily="18" charset="0"/>
                <a:ea typeface="Times New Roman" panose="02020603050405020304" pitchFamily="18" charset="0"/>
              </a:rPr>
              <a:t>Raspberry Pi 4 </a:t>
            </a:r>
            <a:r>
              <a:rPr lang="en-US" sz="2800" b="0" dirty="0" err="1">
                <a:solidFill>
                  <a:srgbClr val="000000"/>
                </a:solidFill>
                <a:effectLst/>
                <a:latin typeface="Times New Roman" panose="02020603050405020304" pitchFamily="18" charset="0"/>
                <a:ea typeface="Times New Roman" panose="02020603050405020304" pitchFamily="18" charset="0"/>
              </a:rPr>
              <a:t>là</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một</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máy</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tính</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bảng</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đơn</a:t>
            </a:r>
            <a:r>
              <a:rPr lang="en-US" sz="2800" b="0" dirty="0">
                <a:solidFill>
                  <a:srgbClr val="000000"/>
                </a:solidFill>
                <a:effectLst/>
                <a:latin typeface="Times New Roman" panose="02020603050405020304" pitchFamily="18" charset="0"/>
                <a:ea typeface="Times New Roman" panose="02020603050405020304" pitchFamily="18" charset="0"/>
              </a:rPr>
              <a:t> (Single Board Computer - SBC) </a:t>
            </a:r>
            <a:r>
              <a:rPr lang="en-US" sz="2800" b="0" dirty="0" err="1">
                <a:solidFill>
                  <a:srgbClr val="000000"/>
                </a:solidFill>
                <a:effectLst/>
                <a:latin typeface="Times New Roman" panose="02020603050405020304" pitchFamily="18" charset="0"/>
                <a:ea typeface="Times New Roman" panose="02020603050405020304" pitchFamily="18" charset="0"/>
              </a:rPr>
              <a:t>được</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phát</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triển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bởi</a:t>
            </a:r>
            <a:r>
              <a:rPr lang="en-US" sz="2800" b="0" dirty="0">
                <a:solidFill>
                  <a:srgbClr val="000000"/>
                </a:solidFill>
                <a:effectLst/>
                <a:latin typeface="Times New Roman" panose="02020603050405020304" pitchFamily="18" charset="0"/>
                <a:ea typeface="Times New Roman" panose="02020603050405020304" pitchFamily="18" charset="0"/>
              </a:rPr>
              <a:t> Raspberry Pi Foundation, </a:t>
            </a:r>
            <a:r>
              <a:rPr lang="en-US" sz="2800" b="0" dirty="0" err="1">
                <a:solidFill>
                  <a:srgbClr val="000000"/>
                </a:solidFill>
                <a:effectLst/>
                <a:latin typeface="Times New Roman" panose="02020603050405020304" pitchFamily="18" charset="0"/>
                <a:ea typeface="Times New Roman" panose="02020603050405020304" pitchFamily="18" charset="0"/>
              </a:rPr>
              <a:t>ra</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mắt</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vào</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tháng</a:t>
            </a:r>
            <a:r>
              <a:rPr lang="en-US" sz="2800" b="0" dirty="0">
                <a:solidFill>
                  <a:srgbClr val="000000"/>
                </a:solidFill>
                <a:effectLst/>
                <a:latin typeface="Times New Roman" panose="02020603050405020304" pitchFamily="18" charset="0"/>
                <a:ea typeface="Times New Roman" panose="02020603050405020304" pitchFamily="18" charset="0"/>
              </a:rPr>
              <a:t> 6/2019. </a:t>
            </a:r>
            <a:r>
              <a:rPr lang="en-US" sz="2800" b="0" dirty="0" err="1">
                <a:solidFill>
                  <a:srgbClr val="000000"/>
                </a:solidFill>
                <a:effectLst/>
                <a:latin typeface="Times New Roman" panose="02020603050405020304" pitchFamily="18" charset="0"/>
                <a:ea typeface="Times New Roman" panose="02020603050405020304" pitchFamily="18" charset="0"/>
              </a:rPr>
              <a:t>Nó</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tích</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hợp</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bộ</a:t>
            </a:r>
            <a:r>
              <a:rPr lang="en-US" sz="2800" b="0" dirty="0">
                <a:solidFill>
                  <a:srgbClr val="000000"/>
                </a:solidFill>
                <a:effectLst/>
                <a:latin typeface="Times New Roman" panose="02020603050405020304" pitchFamily="18" charset="0"/>
                <a:ea typeface="Times New Roman" panose="02020603050405020304" pitchFamily="18" charset="0"/>
              </a:rPr>
              <a:t> vi </a:t>
            </a:r>
            <a:r>
              <a:rPr lang="en-US" sz="2800" b="0" dirty="0" err="1">
                <a:solidFill>
                  <a:srgbClr val="000000"/>
                </a:solidFill>
                <a:effectLst/>
                <a:latin typeface="Times New Roman" panose="02020603050405020304" pitchFamily="18" charset="0"/>
                <a:ea typeface="Times New Roman" panose="02020603050405020304" pitchFamily="18" charset="0"/>
              </a:rPr>
              <a:t>xử</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lý</a:t>
            </a:r>
            <a:r>
              <a:rPr lang="en-US" sz="2800" b="0" dirty="0">
                <a:solidFill>
                  <a:srgbClr val="000000"/>
                </a:solidFill>
                <a:effectLst/>
                <a:latin typeface="Times New Roman" panose="02020603050405020304" pitchFamily="18" charset="0"/>
                <a:ea typeface="Times New Roman" panose="02020603050405020304" pitchFamily="18" charset="0"/>
              </a:rPr>
              <a:t> Broadcom BCM2711 </a:t>
            </a:r>
            <a:r>
              <a:rPr lang="en-US" sz="2800" b="0" dirty="0" err="1">
                <a:solidFill>
                  <a:srgbClr val="000000"/>
                </a:solidFill>
                <a:effectLst/>
                <a:latin typeface="Times New Roman" panose="02020603050405020304" pitchFamily="18" charset="0"/>
                <a:ea typeface="Times New Roman" panose="02020603050405020304" pitchFamily="18" charset="0"/>
              </a:rPr>
              <a:t>với</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bốn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nhân</a:t>
            </a:r>
            <a:r>
              <a:rPr lang="en-US" sz="2800" b="0" dirty="0">
                <a:solidFill>
                  <a:srgbClr val="000000"/>
                </a:solidFill>
                <a:effectLst/>
                <a:latin typeface="Times New Roman" panose="02020603050405020304" pitchFamily="18" charset="0"/>
                <a:ea typeface="Times New Roman" panose="02020603050405020304" pitchFamily="18" charset="0"/>
              </a:rPr>
              <a:t> Cortex-A72, </a:t>
            </a:r>
            <a:r>
              <a:rPr lang="en-US" sz="2800" b="0" dirty="0" err="1">
                <a:solidFill>
                  <a:srgbClr val="000000"/>
                </a:solidFill>
                <a:effectLst/>
                <a:latin typeface="Times New Roman" panose="02020603050405020304" pitchFamily="18" charset="0"/>
                <a:ea typeface="Times New Roman" panose="02020603050405020304" pitchFamily="18" charset="0"/>
              </a:rPr>
              <a:t>bộ</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nhớ</a:t>
            </a:r>
            <a:r>
              <a:rPr lang="en-US" sz="2800" b="0" dirty="0">
                <a:solidFill>
                  <a:srgbClr val="000000"/>
                </a:solidFill>
                <a:effectLst/>
                <a:latin typeface="Times New Roman" panose="02020603050405020304" pitchFamily="18" charset="0"/>
                <a:ea typeface="Times New Roman" panose="02020603050405020304" pitchFamily="18" charset="0"/>
              </a:rPr>
              <a:t> RAM </a:t>
            </a:r>
            <a:r>
              <a:rPr lang="en-US" sz="2800" b="0" dirty="0" err="1">
                <a:solidFill>
                  <a:srgbClr val="000000"/>
                </a:solidFill>
                <a:effectLst/>
                <a:latin typeface="Times New Roman" panose="02020603050405020304" pitchFamily="18" charset="0"/>
                <a:ea typeface="Times New Roman" panose="02020603050405020304" pitchFamily="18" charset="0"/>
              </a:rPr>
              <a:t>tùy</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chọn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từ</a:t>
            </a:r>
            <a:r>
              <a:rPr lang="en-US" sz="2800" b="0" dirty="0">
                <a:solidFill>
                  <a:srgbClr val="000000"/>
                </a:solidFill>
                <a:effectLst/>
                <a:latin typeface="Times New Roman" panose="02020603050405020304" pitchFamily="18" charset="0"/>
                <a:ea typeface="Times New Roman" panose="02020603050405020304" pitchFamily="18" charset="0"/>
              </a:rPr>
              <a:t> 2GB </a:t>
            </a:r>
            <a:r>
              <a:rPr lang="en-US" sz="2800" b="0" dirty="0" err="1">
                <a:solidFill>
                  <a:srgbClr val="000000"/>
                </a:solidFill>
                <a:effectLst/>
                <a:latin typeface="Times New Roman" panose="02020603050405020304" pitchFamily="18" charset="0"/>
                <a:ea typeface="Times New Roman" panose="02020603050405020304" pitchFamily="18" charset="0"/>
              </a:rPr>
              <a:t>đến</a:t>
            </a:r>
            <a:r>
              <a:rPr lang="en-US" sz="2800" b="0" dirty="0">
                <a:solidFill>
                  <a:srgbClr val="000000"/>
                </a:solidFill>
                <a:effectLst/>
                <a:latin typeface="Times New Roman" panose="02020603050405020304" pitchFamily="18" charset="0"/>
                <a:ea typeface="Times New Roman" panose="02020603050405020304" pitchFamily="18" charset="0"/>
              </a:rPr>
              <a:t> 8GB, </a:t>
            </a:r>
            <a:r>
              <a:rPr lang="en-US" sz="2800" b="0" dirty="0" err="1">
                <a:solidFill>
                  <a:srgbClr val="000000"/>
                </a:solidFill>
                <a:effectLst/>
                <a:latin typeface="Times New Roman" panose="02020603050405020304" pitchFamily="18" charset="0"/>
                <a:ea typeface="Times New Roman" panose="02020603050405020304" pitchFamily="18" charset="0"/>
              </a:rPr>
              <a:t>hỗ</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trợ</a:t>
            </a:r>
            <a:r>
              <a:rPr lang="en-US" sz="2800" b="0" dirty="0">
                <a:solidFill>
                  <a:srgbClr val="000000"/>
                </a:solidFill>
                <a:effectLst/>
                <a:latin typeface="Times New Roman" panose="02020603050405020304" pitchFamily="18" charset="0"/>
                <a:ea typeface="Times New Roman" panose="02020603050405020304" pitchFamily="18" charset="0"/>
              </a:rPr>
              <a:t> Wi-Fi, Bluetooth, </a:t>
            </a:r>
            <a:r>
              <a:rPr lang="en-US" sz="2800" b="0" dirty="0" err="1">
                <a:solidFill>
                  <a:srgbClr val="000000"/>
                </a:solidFill>
                <a:effectLst/>
                <a:latin typeface="Times New Roman" panose="02020603050405020304" pitchFamily="18" charset="0"/>
                <a:ea typeface="Times New Roman" panose="02020603050405020304" pitchFamily="18" charset="0"/>
              </a:rPr>
              <a:t>và</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nhiều</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giao</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diện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ngoại</a:t>
            </a:r>
            <a:r>
              <a:rPr lang="en-US" sz="2800" b="0" dirty="0">
                <a:solidFill>
                  <a:srgbClr val="000000"/>
                </a:solidFill>
                <a:effectLst/>
                <a:latin typeface="Times New Roman" panose="02020603050405020304" pitchFamily="18" charset="0"/>
                <a:ea typeface="Times New Roman" panose="02020603050405020304" pitchFamily="18" charset="0"/>
              </a:rPr>
              <a:t> vi </a:t>
            </a:r>
            <a:r>
              <a:rPr lang="en-US" sz="2800" b="0" dirty="0" err="1">
                <a:solidFill>
                  <a:srgbClr val="000000"/>
                </a:solidFill>
                <a:effectLst/>
                <a:latin typeface="Times New Roman" panose="02020603050405020304" pitchFamily="18" charset="0"/>
                <a:ea typeface="Times New Roman" panose="02020603050405020304" pitchFamily="18" charset="0"/>
              </a:rPr>
              <a:t>như</a:t>
            </a:r>
            <a:r>
              <a:rPr lang="en-US" sz="2800" b="0" dirty="0">
                <a:solidFill>
                  <a:srgbClr val="000000"/>
                </a:solidFill>
                <a:effectLst/>
                <a:latin typeface="Times New Roman" panose="02020603050405020304" pitchFamily="18" charset="0"/>
                <a:ea typeface="Times New Roman" panose="02020603050405020304" pitchFamily="18" charset="0"/>
              </a:rPr>
              <a:t> GPIO, USB, HDMI, </a:t>
            </a:r>
            <a:r>
              <a:rPr lang="en-US" sz="2800" b="0" dirty="0" err="1">
                <a:solidFill>
                  <a:srgbClr val="000000"/>
                </a:solidFill>
                <a:effectLst/>
                <a:latin typeface="Times New Roman" panose="02020603050405020304" pitchFamily="18" charset="0"/>
                <a:ea typeface="Times New Roman" panose="02020603050405020304" pitchFamily="18" charset="0"/>
              </a:rPr>
              <a:t>và</a:t>
            </a:r>
            <a:r>
              <a:rPr lang="en-US" sz="2800" b="0" dirty="0">
                <a:solidFill>
                  <a:srgbClr val="000000"/>
                </a:solidFill>
                <a:effectLst/>
                <a:latin typeface="Times New Roman" panose="02020603050405020304" pitchFamily="18" charset="0"/>
                <a:ea typeface="Times New Roman" panose="02020603050405020304" pitchFamily="18" charset="0"/>
              </a:rPr>
              <a:t> Ethernet. </a:t>
            </a:r>
            <a:r>
              <a:rPr lang="en-US" sz="2800" b="0" dirty="0" err="1">
                <a:solidFill>
                  <a:srgbClr val="000000"/>
                </a:solidFill>
                <a:effectLst/>
                <a:latin typeface="Times New Roman" panose="02020603050405020304" pitchFamily="18" charset="0"/>
                <a:ea typeface="Times New Roman" panose="02020603050405020304" pitchFamily="18" charset="0"/>
              </a:rPr>
              <a:t>Với</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hiệu</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năng</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vượt</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trội</a:t>
            </a:r>
            <a:r>
              <a:rPr lang="en-US" sz="2800" b="0" dirty="0">
                <a:solidFill>
                  <a:srgbClr val="000000"/>
                </a:solidFill>
                <a:effectLst/>
                <a:latin typeface="Times New Roman" panose="02020603050405020304" pitchFamily="18" charset="0"/>
                <a:ea typeface="Times New Roman" panose="02020603050405020304" pitchFamily="18" charset="0"/>
              </a:rPr>
              <a:t> so </a:t>
            </a:r>
            <a:r>
              <a:rPr lang="en-US" sz="2800" b="0" dirty="0" err="1">
                <a:solidFill>
                  <a:srgbClr val="000000"/>
                </a:solidFill>
                <a:effectLst/>
                <a:latin typeface="Times New Roman" panose="02020603050405020304" pitchFamily="18" charset="0"/>
                <a:ea typeface="Times New Roman" panose="02020603050405020304" pitchFamily="18" charset="0"/>
              </a:rPr>
              <a:t>với</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các</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phiên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bản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trước</a:t>
            </a:r>
            <a:r>
              <a:rPr lang="en-US" sz="2800" b="0" dirty="0">
                <a:solidFill>
                  <a:srgbClr val="000000"/>
                </a:solidFill>
                <a:effectLst/>
                <a:latin typeface="Times New Roman" panose="02020603050405020304" pitchFamily="18" charset="0"/>
                <a:ea typeface="Times New Roman" panose="02020603050405020304" pitchFamily="18" charset="0"/>
              </a:rPr>
              <a:t>, Raspberry Pi 4 </a:t>
            </a:r>
            <a:r>
              <a:rPr lang="en-US" sz="2800" b="0" dirty="0" err="1">
                <a:solidFill>
                  <a:srgbClr val="000000"/>
                </a:solidFill>
                <a:effectLst/>
                <a:latin typeface="Times New Roman" panose="02020603050405020304" pitchFamily="18" charset="0"/>
                <a:ea typeface="Times New Roman" panose="02020603050405020304" pitchFamily="18" charset="0"/>
              </a:rPr>
              <a:t>là</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nền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tảng</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lý</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tưởng</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cho</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các</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ứng</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dụng</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giáo</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dục</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phát</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triển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dự</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án</a:t>
            </a:r>
            <a:r>
              <a:rPr lang="en-US" sz="2800" b="0" dirty="0">
                <a:solidFill>
                  <a:srgbClr val="000000"/>
                </a:solidFill>
                <a:effectLst/>
                <a:latin typeface="Times New Roman" panose="02020603050405020304" pitchFamily="18" charset="0"/>
                <a:ea typeface="Times New Roman" panose="02020603050405020304" pitchFamily="18" charset="0"/>
              </a:rPr>
              <a:t> IoT, </a:t>
            </a:r>
            <a:r>
              <a:rPr lang="en-US" sz="2800" b="0" dirty="0" err="1">
                <a:solidFill>
                  <a:srgbClr val="000000"/>
                </a:solidFill>
                <a:effectLst/>
                <a:latin typeface="Times New Roman" panose="02020603050405020304" pitchFamily="18" charset="0"/>
                <a:ea typeface="Times New Roman" panose="02020603050405020304" pitchFamily="18" charset="0"/>
              </a:rPr>
              <a:t>máy</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chủ</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cá</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nhân</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và</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giải</a:t>
            </a:r>
            <a:r>
              <a:rPr lang="en-US" sz="2800" b="0" dirty="0">
                <a:solidFill>
                  <a:srgbClr val="000000"/>
                </a:solidFill>
                <a:effectLst/>
                <a:latin typeface="Times New Roman" panose="02020603050405020304" pitchFamily="18" charset="0"/>
                <a:ea typeface="Times New Roman" panose="02020603050405020304" pitchFamily="18" charset="0"/>
              </a:rPr>
              <a:t> </a:t>
            </a:r>
            <a:r>
              <a:rPr lang="en-US" sz="2800" b="0" dirty="0" err="1">
                <a:solidFill>
                  <a:srgbClr val="000000"/>
                </a:solidFill>
                <a:effectLst/>
                <a:latin typeface="Times New Roman" panose="02020603050405020304" pitchFamily="18" charset="0"/>
                <a:ea typeface="Times New Roman" panose="02020603050405020304" pitchFamily="18" charset="0"/>
              </a:rPr>
              <a:t>trí</a:t>
            </a:r>
            <a:r>
              <a:rPr lang="en-US" sz="2800" b="0" dirty="0">
                <a:solidFill>
                  <a:srgbClr val="000000"/>
                </a:solidFill>
                <a:effectLst/>
                <a:latin typeface="Times New Roman" panose="02020603050405020304" pitchFamily="18" charset="0"/>
                <a:ea typeface="Times New Roman" panose="02020603050405020304" pitchFamily="18" charset="0"/>
              </a:rPr>
              <a:t>. </a:t>
            </a:r>
            <a:endParaRPr lang="en-US" sz="2800" b="1" dirty="0">
              <a:effectLst/>
              <a:latin typeface="Times New Roman" panose="02020603050405020304" pitchFamily="18" charset="0"/>
              <a:ea typeface="Times New Roman" panose="02020603050405020304" pitchFamily="18" charset="0"/>
            </a:endParaRPr>
          </a:p>
        </p:txBody>
      </p:sp>
      <p:sp>
        <p:nvSpPr>
          <p:cNvPr id="5" name="TextBox 5"/>
          <p:cNvSpPr txBox="1"/>
          <p:nvPr/>
        </p:nvSpPr>
        <p:spPr>
          <a:xfrm>
            <a:off x="803920" y="2570423"/>
            <a:ext cx="9612145" cy="816314"/>
          </a:xfrm>
          <a:prstGeom prst="rect">
            <a:avLst/>
          </a:prstGeom>
        </p:spPr>
        <p:txBody>
          <a:bodyPr lIns="0" tIns="0" rIns="0" bIns="0" rtlCol="0" anchor="t">
            <a:spAutoFit/>
          </a:bodyPr>
          <a:lstStyle/>
          <a:p>
            <a:pPr algn="l">
              <a:lnSpc>
                <a:spcPts val="6810"/>
              </a:lnSpc>
            </a:pPr>
            <a:r>
              <a:rPr lang="en-US" sz="5400" b="1" dirty="0">
                <a:solidFill>
                  <a:srgbClr val="000000"/>
                </a:solidFill>
                <a:latin typeface="Times New Roman" panose="02020603050405020304" pitchFamily="18" charset="0"/>
                <a:cs typeface="Times New Roman" panose="02020603050405020304" pitchFamily="18" charset="0"/>
              </a:rPr>
              <a:t>1:</a:t>
            </a:r>
            <a:r>
              <a:rPr lang="en-US" sz="5400" b="1" dirty="0">
                <a:solidFill>
                  <a:srgbClr val="000000"/>
                </a:solidFill>
                <a:effectLst/>
                <a:latin typeface="Times New Roman" panose="02020603050405020304" pitchFamily="18" charset="0"/>
                <a:ea typeface="Times New Roman" panose="02020603050405020304" pitchFamily="18" charset="0"/>
              </a:rPr>
              <a:t>Raspberry Pi 4</a:t>
            </a:r>
            <a:endParaRPr lang="en-US" sz="5400" b="1" dirty="0">
              <a:solidFill>
                <a:srgbClr val="000000"/>
              </a:solidFill>
              <a:latin typeface="Times New Roman" panose="02020603050405020304" pitchFamily="18" charset="0"/>
              <a:cs typeface="Times New Roman" panose="02020603050405020304" pitchFamily="18" charset="0"/>
            </a:endParaRPr>
          </a:p>
        </p:txBody>
      </p:sp>
      <p:pic>
        <p:nvPicPr>
          <p:cNvPr id="6" name="Picture 5" descr="Raspberry Pi 4 Model B 2019 - 2GB/4GB/8GB RAM">
            <a:extLst>
              <a:ext uri="{FF2B5EF4-FFF2-40B4-BE49-F238E27FC236}">
                <a16:creationId xmlns:a16="http://schemas.microsoft.com/office/drawing/2014/main" id="{8C39AC48-1976-DD00-0B1D-09EEE5DE49A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3946" y="3648353"/>
            <a:ext cx="6981164" cy="4485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63559-34C5-7D2E-E0D1-13D83458B4D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43225F7-5F02-2223-E94F-33D2054B968A}"/>
              </a:ext>
            </a:extLst>
          </p:cNvPr>
          <p:cNvSpPr/>
          <p:nvPr/>
        </p:nvSpPr>
        <p:spPr>
          <a:xfrm>
            <a:off x="0" y="0"/>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3" name="Freeform 3">
            <a:extLst>
              <a:ext uri="{FF2B5EF4-FFF2-40B4-BE49-F238E27FC236}">
                <a16:creationId xmlns:a16="http://schemas.microsoft.com/office/drawing/2014/main" id="{F2C66AEE-1779-C04A-3ECB-94A744028FF5}"/>
              </a:ext>
            </a:extLst>
          </p:cNvPr>
          <p:cNvSpPr/>
          <p:nvPr/>
        </p:nvSpPr>
        <p:spPr>
          <a:xfrm>
            <a:off x="11124274" y="3531870"/>
            <a:ext cx="5029317" cy="5029317"/>
          </a:xfrm>
          <a:custGeom>
            <a:avLst/>
            <a:gdLst/>
            <a:ahLst/>
            <a:cxnLst/>
            <a:rect l="l" t="t" r="r" b="b"/>
            <a:pathLst>
              <a:path w="5029317" h="5029317">
                <a:moveTo>
                  <a:pt x="0" y="0"/>
                </a:moveTo>
                <a:lnTo>
                  <a:pt x="5029316" y="0"/>
                </a:lnTo>
                <a:lnTo>
                  <a:pt x="5029316" y="5029317"/>
                </a:lnTo>
                <a:lnTo>
                  <a:pt x="0" y="5029317"/>
                </a:lnTo>
                <a:lnTo>
                  <a:pt x="0" y="0"/>
                </a:lnTo>
                <a:close/>
              </a:path>
            </a:pathLst>
          </a:custGeom>
          <a:blipFill>
            <a:blip r:embed="rId3"/>
            <a:stretch>
              <a:fillRect/>
            </a:stretch>
          </a:blipFill>
        </p:spPr>
        <p:txBody>
          <a:bodyPr/>
          <a:lstStyle/>
          <a:p>
            <a:endParaRPr lang="en-US"/>
          </a:p>
        </p:txBody>
      </p:sp>
      <p:sp>
        <p:nvSpPr>
          <p:cNvPr id="4" name="TextBox 4">
            <a:extLst>
              <a:ext uri="{FF2B5EF4-FFF2-40B4-BE49-F238E27FC236}">
                <a16:creationId xmlns:a16="http://schemas.microsoft.com/office/drawing/2014/main" id="{BEA24F4B-6E61-47E6-7DD2-E067D5F13A74}"/>
              </a:ext>
            </a:extLst>
          </p:cNvPr>
          <p:cNvSpPr txBox="1"/>
          <p:nvPr/>
        </p:nvSpPr>
        <p:spPr>
          <a:xfrm>
            <a:off x="803920" y="3398520"/>
            <a:ext cx="9513419" cy="5859780"/>
          </a:xfrm>
          <a:prstGeom prst="rect">
            <a:avLst/>
          </a:prstGeom>
        </p:spPr>
        <p:txBody>
          <a:bodyPr lIns="0" tIns="0" rIns="0" bIns="0" rtlCol="0" anchor="t">
            <a:spAutoFit/>
          </a:bodyPr>
          <a:lstStyle/>
          <a:p>
            <a:pPr marL="712470" lvl="1" indent="-356235" algn="just">
              <a:lnSpc>
                <a:spcPts val="4620"/>
              </a:lnSpc>
              <a:buFont typeface="Arial" panose="020B0604020202020204"/>
              <a:buChar char="•"/>
            </a:pPr>
            <a:r>
              <a:rPr lang="en-US" sz="3300" dirty="0">
                <a:solidFill>
                  <a:srgbClr val="000000"/>
                </a:solidFill>
                <a:latin typeface="Times New Roman" panose="02020603050405020304" pitchFamily="18" charset="0"/>
                <a:cs typeface="Times New Roman" panose="02020603050405020304" pitchFamily="18" charset="0"/>
              </a:rPr>
              <a:t>ESP32 bao </a:t>
            </a:r>
            <a:r>
              <a:rPr lang="en-US" sz="3300" dirty="0" err="1">
                <a:solidFill>
                  <a:srgbClr val="000000"/>
                </a:solidFill>
                <a:latin typeface="Times New Roman" panose="02020603050405020304" pitchFamily="18" charset="0"/>
                <a:cs typeface="Times New Roman" panose="02020603050405020304" pitchFamily="18" charset="0"/>
              </a:rPr>
              <a:t>gồm</a:t>
            </a:r>
            <a:r>
              <a:rPr lang="en-US" sz="3300" dirty="0">
                <a:solidFill>
                  <a:srgbClr val="000000"/>
                </a:solidFill>
                <a:latin typeface="Times New Roman" panose="02020603050405020304" pitchFamily="18" charset="0"/>
                <a:cs typeface="Times New Roman" panose="02020603050405020304" pitchFamily="18" charset="0"/>
              </a:rPr>
              <a:t> </a:t>
            </a:r>
          </a:p>
          <a:p>
            <a:pPr marL="712470" lvl="1" indent="-356235" algn="just">
              <a:lnSpc>
                <a:spcPts val="4620"/>
              </a:lnSpc>
              <a:buFont typeface="Arial" panose="020B0604020202020204"/>
              <a:buChar char="•"/>
            </a:pPr>
            <a:r>
              <a:rPr lang="en-US" sz="3300" dirty="0">
                <a:solidFill>
                  <a:srgbClr val="000000"/>
                </a:solidFill>
                <a:latin typeface="Times New Roman" panose="02020603050405020304" pitchFamily="18" charset="0"/>
                <a:cs typeface="Times New Roman" panose="02020603050405020304" pitchFamily="18" charset="0"/>
              </a:rPr>
              <a:t>-SoC (System on a Chip): </a:t>
            </a:r>
            <a:r>
              <a:rPr lang="en-US" sz="3300" dirty="0" err="1">
                <a:solidFill>
                  <a:srgbClr val="000000"/>
                </a:solidFill>
                <a:latin typeface="Times New Roman" panose="02020603050405020304" pitchFamily="18" charset="0"/>
                <a:cs typeface="Times New Roman" panose="02020603050405020304" pitchFamily="18" charset="0"/>
              </a:rPr>
              <a:t>Nền</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tảng</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tích</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hợp</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nhiều</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chức</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năng</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trên</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một</a:t>
            </a:r>
            <a:r>
              <a:rPr lang="en-US" sz="3300" dirty="0">
                <a:solidFill>
                  <a:srgbClr val="000000"/>
                </a:solidFill>
                <a:latin typeface="Times New Roman" panose="02020603050405020304" pitchFamily="18" charset="0"/>
                <a:cs typeface="Times New Roman" panose="02020603050405020304" pitchFamily="18" charset="0"/>
              </a:rPr>
              <a:t> chip, bao </a:t>
            </a:r>
            <a:r>
              <a:rPr lang="en-US" sz="3300" dirty="0" err="1">
                <a:solidFill>
                  <a:srgbClr val="000000"/>
                </a:solidFill>
                <a:latin typeface="Times New Roman" panose="02020603050405020304" pitchFamily="18" charset="0"/>
                <a:cs typeface="Times New Roman" panose="02020603050405020304" pitchFamily="18" charset="0"/>
              </a:rPr>
              <a:t>gồm</a:t>
            </a:r>
            <a:r>
              <a:rPr lang="en-US" sz="3300" dirty="0">
                <a:solidFill>
                  <a:srgbClr val="000000"/>
                </a:solidFill>
                <a:latin typeface="Times New Roman" panose="02020603050405020304" pitchFamily="18" charset="0"/>
                <a:cs typeface="Times New Roman" panose="02020603050405020304" pitchFamily="18" charset="0"/>
              </a:rPr>
              <a:t> vi </a:t>
            </a:r>
            <a:r>
              <a:rPr lang="en-US" sz="3300" dirty="0" err="1">
                <a:solidFill>
                  <a:srgbClr val="000000"/>
                </a:solidFill>
                <a:latin typeface="Times New Roman" panose="02020603050405020304" pitchFamily="18" charset="0"/>
                <a:cs typeface="Times New Roman" panose="02020603050405020304" pitchFamily="18" charset="0"/>
              </a:rPr>
              <a:t>xử</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lý</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bộ</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nhớ</a:t>
            </a:r>
            <a:r>
              <a:rPr lang="en-US" sz="3300" dirty="0">
                <a:solidFill>
                  <a:srgbClr val="000000"/>
                </a:solidFill>
                <a:latin typeface="Times New Roman" panose="02020603050405020304" pitchFamily="18" charset="0"/>
                <a:cs typeface="Times New Roman" panose="02020603050405020304" pitchFamily="18" charset="0"/>
              </a:rPr>
              <a:t>, module </a:t>
            </a:r>
            <a:r>
              <a:rPr lang="en-US" sz="3300" dirty="0" err="1">
                <a:solidFill>
                  <a:srgbClr val="000000"/>
                </a:solidFill>
                <a:latin typeface="Times New Roman" panose="02020603050405020304" pitchFamily="18" charset="0"/>
                <a:cs typeface="Times New Roman" panose="02020603050405020304" pitchFamily="18" charset="0"/>
              </a:rPr>
              <a:t>WiFi</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và</a:t>
            </a:r>
            <a:r>
              <a:rPr lang="en-US" sz="3300" dirty="0">
                <a:solidFill>
                  <a:srgbClr val="000000"/>
                </a:solidFill>
                <a:latin typeface="Times New Roman" panose="02020603050405020304" pitchFamily="18" charset="0"/>
                <a:cs typeface="Times New Roman" panose="02020603050405020304" pitchFamily="18" charset="0"/>
              </a:rPr>
              <a:t> Bluetooth,</a:t>
            </a:r>
          </a:p>
          <a:p>
            <a:pPr marL="712470" lvl="1" indent="-356235" algn="just">
              <a:lnSpc>
                <a:spcPts val="4620"/>
              </a:lnSpc>
              <a:buFont typeface="Arial" panose="020B0604020202020204"/>
              <a:buChar char="•"/>
            </a:pPr>
            <a:r>
              <a:rPr lang="en-US" sz="3300" dirty="0">
                <a:solidFill>
                  <a:srgbClr val="000000"/>
                </a:solidFill>
                <a:latin typeface="Times New Roman" panose="02020603050405020304" pitchFamily="18" charset="0"/>
                <a:cs typeface="Times New Roman" panose="02020603050405020304" pitchFamily="18" charset="0"/>
              </a:rPr>
              <a:t>-</a:t>
            </a:r>
            <a:r>
              <a:rPr lang="en-US" sz="3300" dirty="0" err="1">
                <a:solidFill>
                  <a:srgbClr val="000000"/>
                </a:solidFill>
                <a:latin typeface="Times New Roman" panose="02020603050405020304" pitchFamily="18" charset="0"/>
                <a:cs typeface="Times New Roman" panose="02020603050405020304" pitchFamily="18" charset="0"/>
              </a:rPr>
              <a:t>Bộ</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xử</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lý</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kép</a:t>
            </a:r>
            <a:r>
              <a:rPr lang="en-US" sz="3300" dirty="0">
                <a:solidFill>
                  <a:srgbClr val="000000"/>
                </a:solidFill>
                <a:latin typeface="Times New Roman" panose="02020603050405020304" pitchFamily="18" charset="0"/>
                <a:cs typeface="Times New Roman" panose="02020603050405020304" pitchFamily="18" charset="0"/>
              </a:rPr>
              <a:t> (Dual-core): ESP32 </a:t>
            </a:r>
            <a:r>
              <a:rPr lang="en-US" sz="3300" dirty="0" err="1">
                <a:solidFill>
                  <a:srgbClr val="000000"/>
                </a:solidFill>
                <a:latin typeface="Times New Roman" panose="02020603050405020304" pitchFamily="18" charset="0"/>
                <a:cs typeface="Times New Roman" panose="02020603050405020304" pitchFamily="18" charset="0"/>
              </a:rPr>
              <a:t>có</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hai</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nhân</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xử</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lý</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giúp</a:t>
            </a:r>
            <a:r>
              <a:rPr lang="en-US" sz="3300" dirty="0">
                <a:solidFill>
                  <a:srgbClr val="000000"/>
                </a:solidFill>
                <a:latin typeface="Times New Roman" panose="02020603050405020304" pitchFamily="18" charset="0"/>
                <a:cs typeface="Times New Roman" panose="02020603050405020304" pitchFamily="18" charset="0"/>
              </a:rPr>
              <a:t> chia </a:t>
            </a:r>
            <a:r>
              <a:rPr lang="en-US" sz="3300" dirty="0" err="1">
                <a:solidFill>
                  <a:srgbClr val="000000"/>
                </a:solidFill>
                <a:latin typeface="Times New Roman" panose="02020603050405020304" pitchFamily="18" charset="0"/>
                <a:cs typeface="Times New Roman" panose="02020603050405020304" pitchFamily="18" charset="0"/>
              </a:rPr>
              <a:t>công</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việc</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và</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tối</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ưu</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hiệu</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suất</a:t>
            </a:r>
            <a:r>
              <a:rPr lang="en-US" sz="3300" dirty="0">
                <a:solidFill>
                  <a:srgbClr val="000000"/>
                </a:solidFill>
                <a:latin typeface="Times New Roman" panose="02020603050405020304" pitchFamily="18" charset="0"/>
                <a:cs typeface="Times New Roman" panose="02020603050405020304" pitchFamily="18" charset="0"/>
              </a:rPr>
              <a:t>.</a:t>
            </a:r>
          </a:p>
          <a:p>
            <a:pPr marL="712470" lvl="1" indent="-356235" algn="just">
              <a:lnSpc>
                <a:spcPts val="4620"/>
              </a:lnSpc>
              <a:buFont typeface="Arial" panose="020B0604020202020204"/>
              <a:buChar char="•"/>
            </a:pPr>
            <a:r>
              <a:rPr lang="en-US" sz="3300" dirty="0">
                <a:solidFill>
                  <a:srgbClr val="000000"/>
                </a:solidFill>
                <a:latin typeface="Times New Roman" panose="02020603050405020304" pitchFamily="18" charset="0"/>
                <a:cs typeface="Times New Roman" panose="02020603050405020304" pitchFamily="18" charset="0"/>
              </a:rPr>
              <a:t>-</a:t>
            </a:r>
            <a:r>
              <a:rPr lang="en-US" sz="3300" dirty="0" err="1">
                <a:solidFill>
                  <a:srgbClr val="000000"/>
                </a:solidFill>
                <a:latin typeface="Times New Roman" panose="02020603050405020304" pitchFamily="18" charset="0"/>
                <a:cs typeface="Times New Roman" panose="02020603050405020304" pitchFamily="18" charset="0"/>
              </a:rPr>
              <a:t>WiFi</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và</a:t>
            </a:r>
            <a:r>
              <a:rPr lang="en-US" sz="3300" dirty="0">
                <a:solidFill>
                  <a:srgbClr val="000000"/>
                </a:solidFill>
                <a:latin typeface="Times New Roman" panose="02020603050405020304" pitchFamily="18" charset="0"/>
                <a:cs typeface="Times New Roman" panose="02020603050405020304" pitchFamily="18" charset="0"/>
              </a:rPr>
              <a:t> Bluetooth: Cung </a:t>
            </a:r>
            <a:r>
              <a:rPr lang="en-US" sz="3300" dirty="0" err="1">
                <a:solidFill>
                  <a:srgbClr val="000000"/>
                </a:solidFill>
                <a:latin typeface="Times New Roman" panose="02020603050405020304" pitchFamily="18" charset="0"/>
                <a:cs typeface="Times New Roman" panose="02020603050405020304" pitchFamily="18" charset="0"/>
              </a:rPr>
              <a:t>cấp</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khả</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năng</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kết</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nối</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không</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dây</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với</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mạng</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WiFi</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và</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các</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thiết</a:t>
            </a:r>
            <a:r>
              <a:rPr lang="en-US" sz="3300" dirty="0">
                <a:solidFill>
                  <a:srgbClr val="000000"/>
                </a:solidFill>
                <a:latin typeface="Times New Roman" panose="02020603050405020304" pitchFamily="18" charset="0"/>
                <a:cs typeface="Times New Roman" panose="02020603050405020304" pitchFamily="18" charset="0"/>
              </a:rPr>
              <a:t> </a:t>
            </a:r>
            <a:r>
              <a:rPr lang="en-US" sz="3300" dirty="0" err="1">
                <a:solidFill>
                  <a:srgbClr val="000000"/>
                </a:solidFill>
                <a:latin typeface="Times New Roman" panose="02020603050405020304" pitchFamily="18" charset="0"/>
                <a:cs typeface="Times New Roman" panose="02020603050405020304" pitchFamily="18" charset="0"/>
              </a:rPr>
              <a:t>bị</a:t>
            </a:r>
            <a:r>
              <a:rPr lang="en-US" sz="3300" dirty="0">
                <a:solidFill>
                  <a:srgbClr val="000000"/>
                </a:solidFill>
                <a:latin typeface="Times New Roman" panose="02020603050405020304" pitchFamily="18" charset="0"/>
                <a:cs typeface="Times New Roman" panose="02020603050405020304" pitchFamily="18" charset="0"/>
              </a:rPr>
              <a:t> Bluetooth </a:t>
            </a:r>
            <a:r>
              <a:rPr lang="en-US" sz="3300" dirty="0" err="1">
                <a:solidFill>
                  <a:srgbClr val="000000"/>
                </a:solidFill>
                <a:latin typeface="Times New Roman" panose="02020603050405020304" pitchFamily="18" charset="0"/>
                <a:cs typeface="Times New Roman" panose="02020603050405020304" pitchFamily="18" charset="0"/>
              </a:rPr>
              <a:t>khác</a:t>
            </a:r>
            <a:endParaRPr lang="en-US" sz="3300" dirty="0">
              <a:solidFill>
                <a:srgbClr val="000000"/>
              </a:solidFill>
              <a:latin typeface="Times New Roman" panose="02020603050405020304" pitchFamily="18" charset="0"/>
              <a:cs typeface="Times New Roman" panose="02020603050405020304" pitchFamily="18" charset="0"/>
            </a:endParaRPr>
          </a:p>
          <a:p>
            <a:pPr algn="l">
              <a:lnSpc>
                <a:spcPts val="4620"/>
              </a:lnSpc>
            </a:pPr>
            <a:endParaRPr lang="en-US" sz="3300" dirty="0">
              <a:solidFill>
                <a:srgbClr val="000000"/>
              </a:solidFill>
              <a:latin typeface="Times New Roman" panose="02020603050405020304" pitchFamily="18" charset="0"/>
              <a:cs typeface="Times New Roman" panose="02020603050405020304" pitchFamily="18" charset="0"/>
            </a:endParaRPr>
          </a:p>
        </p:txBody>
      </p:sp>
      <p:sp>
        <p:nvSpPr>
          <p:cNvPr id="5" name="TextBox 5">
            <a:extLst>
              <a:ext uri="{FF2B5EF4-FFF2-40B4-BE49-F238E27FC236}">
                <a16:creationId xmlns:a16="http://schemas.microsoft.com/office/drawing/2014/main" id="{1826AA2C-6083-B2DC-0CC1-7337FC7CC188}"/>
              </a:ext>
            </a:extLst>
          </p:cNvPr>
          <p:cNvSpPr txBox="1"/>
          <p:nvPr/>
        </p:nvSpPr>
        <p:spPr>
          <a:xfrm>
            <a:off x="803920" y="2570423"/>
            <a:ext cx="9612145" cy="871912"/>
          </a:xfrm>
          <a:prstGeom prst="rect">
            <a:avLst/>
          </a:prstGeom>
        </p:spPr>
        <p:txBody>
          <a:bodyPr lIns="0" tIns="0" rIns="0" bIns="0" rtlCol="0" anchor="t">
            <a:spAutoFit/>
          </a:bodyPr>
          <a:lstStyle/>
          <a:p>
            <a:pPr algn="l">
              <a:lnSpc>
                <a:spcPts val="6810"/>
              </a:lnSpc>
            </a:pPr>
            <a:r>
              <a:rPr lang="en-US" sz="5770" dirty="0">
                <a:solidFill>
                  <a:srgbClr val="000000"/>
                </a:solidFill>
                <a:latin typeface="Times New Roman" panose="02020603050405020304" pitchFamily="18" charset="0"/>
                <a:cs typeface="Times New Roman" panose="02020603050405020304" pitchFamily="18" charset="0"/>
              </a:rPr>
              <a:t>1:ESP32</a:t>
            </a:r>
          </a:p>
        </p:txBody>
      </p:sp>
    </p:spTree>
    <p:extLst>
      <p:ext uri="{BB962C8B-B14F-4D97-AF65-F5344CB8AC3E}">
        <p14:creationId xmlns:p14="http://schemas.microsoft.com/office/powerpoint/2010/main" val="227016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961770" y="3386737"/>
            <a:ext cx="11230229" cy="5676747"/>
          </a:xfrm>
          <a:prstGeom prst="rect">
            <a:avLst/>
          </a:prstGeom>
        </p:spPr>
        <p:txBody>
          <a:bodyPr wrap="square" lIns="0" tIns="0" rIns="0" bIns="0" rtlCol="0" anchor="t">
            <a:spAutoFit/>
          </a:bodyPr>
          <a:lstStyle/>
          <a:p>
            <a:pPr marL="270510" indent="-179705" algn="just">
              <a:lnSpc>
                <a:spcPct val="130000"/>
              </a:lnSpc>
              <a:spcBef>
                <a:spcPts val="600"/>
              </a:spcBef>
              <a:spcAft>
                <a:spcPts val="600"/>
              </a:spcAft>
              <a:buNone/>
              <a:tabLst>
                <a:tab pos="228600" algn="l"/>
                <a:tab pos="450215" algn="l"/>
                <a:tab pos="1329055" algn="l"/>
              </a:tabLst>
            </a:pPr>
            <a:r>
              <a:rPr lang="en-US" sz="2400" b="0" dirty="0">
                <a:solidFill>
                  <a:srgbClr val="000000"/>
                </a:solidFill>
                <a:effectLst/>
                <a:latin typeface="Times New Roman" panose="02020603050405020304" pitchFamily="18" charset="0"/>
                <a:ea typeface="Times New Roman" panose="02020603050405020304" pitchFamily="18" charset="0"/>
              </a:rPr>
              <a:t>BMP280+ATH20 </a:t>
            </a:r>
            <a:r>
              <a:rPr lang="en-US" sz="2400" b="0" dirty="0" err="1">
                <a:solidFill>
                  <a:srgbClr val="000000"/>
                </a:solidFill>
                <a:effectLst/>
                <a:latin typeface="Times New Roman" panose="02020603050405020304" pitchFamily="18" charset="0"/>
                <a:ea typeface="Times New Roman" panose="02020603050405020304" pitchFamily="18" charset="0"/>
              </a:rPr>
              <a:t>là</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cảm</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biến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đo</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áp</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suất</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khí</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quyển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và</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nhiệt</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độ</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được</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phát</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triển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bởi</a:t>
            </a:r>
            <a:r>
              <a:rPr lang="en-US" sz="2400" b="0" dirty="0">
                <a:solidFill>
                  <a:srgbClr val="000000"/>
                </a:solidFill>
                <a:effectLst/>
                <a:latin typeface="Times New Roman" panose="02020603050405020304" pitchFamily="18" charset="0"/>
                <a:ea typeface="Times New Roman" panose="02020603050405020304" pitchFamily="18" charset="0"/>
              </a:rPr>
              <a:t> Bosch </a:t>
            </a:r>
            <a:r>
              <a:rPr lang="en-US" sz="2400" b="0" dirty="0" err="1">
                <a:solidFill>
                  <a:srgbClr val="000000"/>
                </a:solidFill>
                <a:effectLst/>
                <a:latin typeface="Times New Roman" panose="02020603050405020304" pitchFamily="18" charset="0"/>
                <a:ea typeface="Times New Roman" panose="02020603050405020304" pitchFamily="18" charset="0"/>
              </a:rPr>
              <a:t>Sensortec</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Đây</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là</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phiên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bản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cải</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tiến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của</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cảm</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biến</a:t>
            </a:r>
            <a:r>
              <a:rPr lang="en-US" sz="2400" b="0" dirty="0">
                <a:solidFill>
                  <a:srgbClr val="000000"/>
                </a:solidFill>
                <a:effectLst/>
                <a:latin typeface="Times New Roman" panose="02020603050405020304" pitchFamily="18" charset="0"/>
                <a:ea typeface="Times New Roman" panose="02020603050405020304" pitchFamily="18" charset="0"/>
              </a:rPr>
              <a:t> BMP180 </a:t>
            </a:r>
            <a:r>
              <a:rPr lang="en-US" sz="2400" b="0" dirty="0" err="1">
                <a:solidFill>
                  <a:srgbClr val="000000"/>
                </a:solidFill>
                <a:effectLst/>
                <a:latin typeface="Times New Roman" panose="02020603050405020304" pitchFamily="18" charset="0"/>
                <a:ea typeface="Times New Roman" panose="02020603050405020304" pitchFamily="18" charset="0"/>
              </a:rPr>
              <a:t>với</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hiệu</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suất</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cao</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hơn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tiêu</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thụ</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năng</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lượng</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thấp</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hơn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và</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độ</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chính</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xác</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cao</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hơn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Cảm</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biến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này</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thường</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được</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sử</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dụng</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trong</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các</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ứng</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dụng</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thời</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tiết</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đo</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độ</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cao</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thiết</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bị</a:t>
            </a:r>
            <a:r>
              <a:rPr lang="en-US" sz="2400" b="0" dirty="0">
                <a:solidFill>
                  <a:srgbClr val="000000"/>
                </a:solidFill>
                <a:effectLst/>
                <a:latin typeface="Times New Roman" panose="02020603050405020304" pitchFamily="18" charset="0"/>
                <a:ea typeface="Times New Roman" panose="02020603050405020304" pitchFamily="18" charset="0"/>
              </a:rPr>
              <a:t> IoT </a:t>
            </a:r>
            <a:r>
              <a:rPr lang="en-US" sz="2400" b="0" dirty="0" err="1">
                <a:solidFill>
                  <a:srgbClr val="000000"/>
                </a:solidFill>
                <a:effectLst/>
                <a:latin typeface="Times New Roman" panose="02020603050405020304" pitchFamily="18" charset="0"/>
                <a:ea typeface="Times New Roman" panose="02020603050405020304" pitchFamily="18" charset="0"/>
              </a:rPr>
              <a:t>và</a:t>
            </a:r>
            <a:r>
              <a:rPr lang="en-US" sz="2400" b="0" dirty="0">
                <a:solidFill>
                  <a:srgbClr val="000000"/>
                </a:solidFill>
                <a:effectLst/>
                <a:latin typeface="Times New Roman" panose="02020603050405020304" pitchFamily="18" charset="0"/>
                <a:ea typeface="Times New Roman" panose="02020603050405020304" pitchFamily="18" charset="0"/>
              </a:rPr>
              <a:t> di </a:t>
            </a:r>
            <a:r>
              <a:rPr lang="en-US" sz="2400" b="0" dirty="0" err="1">
                <a:solidFill>
                  <a:srgbClr val="000000"/>
                </a:solidFill>
                <a:effectLst/>
                <a:latin typeface="Times New Roman" panose="02020603050405020304" pitchFamily="18" charset="0"/>
                <a:ea typeface="Times New Roman" panose="02020603050405020304" pitchFamily="18" charset="0"/>
              </a:rPr>
              <a:t>động</a:t>
            </a:r>
            <a:r>
              <a:rPr lang="en-US" sz="2400" b="0" dirty="0">
                <a:solidFill>
                  <a:srgbClr val="000000"/>
                </a:solidFill>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270510" indent="-179705" algn="just">
              <a:lnSpc>
                <a:spcPct val="130000"/>
              </a:lnSpc>
              <a:spcBef>
                <a:spcPts val="600"/>
              </a:spcBef>
              <a:spcAft>
                <a:spcPts val="600"/>
              </a:spcAft>
              <a:buNone/>
              <a:tabLst>
                <a:tab pos="228600" algn="l"/>
                <a:tab pos="450215" algn="l"/>
                <a:tab pos="1329055" algn="l"/>
              </a:tabLst>
            </a:pP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Đặc</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điểm</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chính</a:t>
            </a:r>
            <a:r>
              <a:rPr lang="en-US" sz="2400" b="0" dirty="0">
                <a:solidFill>
                  <a:srgbClr val="000000"/>
                </a:solidFill>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342900" lvl="0" indent="-342900" algn="just">
              <a:lnSpc>
                <a:spcPct val="130000"/>
              </a:lnSpc>
              <a:spcBef>
                <a:spcPts val="600"/>
              </a:spcBef>
              <a:spcAft>
                <a:spcPts val="600"/>
              </a:spcAft>
              <a:buFont typeface="Symbol" panose="05050102010706020507" pitchFamily="18" charset="2"/>
              <a:buChar char=""/>
              <a:tabLst>
                <a:tab pos="228600" algn="l"/>
                <a:tab pos="450215" algn="l"/>
                <a:tab pos="1329055" algn="l"/>
              </a:tabLst>
            </a:pPr>
            <a:r>
              <a:rPr lang="en-US" sz="2400" b="0" dirty="0" err="1">
                <a:solidFill>
                  <a:srgbClr val="000000"/>
                </a:solidFill>
                <a:effectLst/>
                <a:latin typeface="Times New Roman" panose="02020603050405020304" pitchFamily="18" charset="0"/>
                <a:ea typeface="Times New Roman" panose="02020603050405020304" pitchFamily="18" charset="0"/>
              </a:rPr>
              <a:t>Điện</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áp</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hoạt</a:t>
            </a:r>
            <a:r>
              <a:rPr lang="en-US" sz="2400" b="0" dirty="0">
                <a:solidFill>
                  <a:srgbClr val="000000"/>
                </a:solidFill>
                <a:effectLst/>
                <a:latin typeface="Times New Roman" panose="02020603050405020304" pitchFamily="18" charset="0"/>
                <a:ea typeface="Times New Roman" panose="02020603050405020304" pitchFamily="18" charset="0"/>
              </a:rPr>
              <a:t> </a:t>
            </a:r>
            <a:r>
              <a:rPr lang="en-US" sz="2400" b="0" dirty="0" err="1">
                <a:solidFill>
                  <a:srgbClr val="000000"/>
                </a:solidFill>
                <a:effectLst/>
                <a:latin typeface="Times New Roman" panose="02020603050405020304" pitchFamily="18" charset="0"/>
                <a:ea typeface="Times New Roman" panose="02020603050405020304" pitchFamily="18" charset="0"/>
              </a:rPr>
              <a:t>động</a:t>
            </a:r>
            <a:r>
              <a:rPr lang="en-US" sz="2400" b="0" dirty="0">
                <a:solidFill>
                  <a:srgbClr val="000000"/>
                </a:solidFill>
                <a:effectLst/>
                <a:latin typeface="Times New Roman" panose="02020603050405020304" pitchFamily="18" charset="0"/>
                <a:ea typeface="Times New Roman" panose="02020603050405020304" pitchFamily="18" charset="0"/>
              </a:rPr>
              <a:t>: 1.71V </a:t>
            </a:r>
            <a:r>
              <a:rPr lang="en-US" sz="2400" b="0" dirty="0" err="1">
                <a:solidFill>
                  <a:srgbClr val="000000"/>
                </a:solidFill>
                <a:effectLst/>
                <a:latin typeface="Times New Roman" panose="02020603050405020304" pitchFamily="18" charset="0"/>
                <a:ea typeface="Times New Roman" panose="02020603050405020304" pitchFamily="18" charset="0"/>
              </a:rPr>
              <a:t>đến</a:t>
            </a:r>
            <a:r>
              <a:rPr lang="en-US" sz="2400" b="0" dirty="0">
                <a:solidFill>
                  <a:srgbClr val="000000"/>
                </a:solidFill>
                <a:effectLst/>
                <a:latin typeface="Times New Roman" panose="02020603050405020304" pitchFamily="18" charset="0"/>
                <a:ea typeface="Times New Roman" panose="02020603050405020304" pitchFamily="18" charset="0"/>
              </a:rPr>
              <a:t> 3.6V.</a:t>
            </a:r>
            <a:endParaRPr lang="en-US" sz="2400" b="1" dirty="0">
              <a:effectLst/>
              <a:latin typeface="Times New Roman" panose="02020603050405020304" pitchFamily="18" charset="0"/>
              <a:ea typeface="Times New Roman" panose="02020603050405020304" pitchFamily="18" charset="0"/>
            </a:endParaRPr>
          </a:p>
          <a:p>
            <a:pPr marL="342900" lvl="0" indent="-342900" algn="just">
              <a:lnSpc>
                <a:spcPct val="130000"/>
              </a:lnSpc>
              <a:spcBef>
                <a:spcPts val="600"/>
              </a:spcBef>
              <a:spcAft>
                <a:spcPts val="600"/>
              </a:spcAft>
              <a:buFont typeface="Symbol" panose="05050102010706020507" pitchFamily="18" charset="2"/>
              <a:buChar char=""/>
              <a:tabLst>
                <a:tab pos="228600" algn="l"/>
                <a:tab pos="450215" algn="l"/>
                <a:tab pos="1329055" algn="l"/>
              </a:tabLst>
            </a:pPr>
            <a:r>
              <a:rPr lang="it-IT" sz="2400" b="0" dirty="0" err="1">
                <a:solidFill>
                  <a:srgbClr val="000000"/>
                </a:solidFill>
                <a:effectLst/>
                <a:latin typeface="Times New Roman" panose="02020603050405020304" pitchFamily="18" charset="0"/>
                <a:ea typeface="Times New Roman" panose="02020603050405020304" pitchFamily="18" charset="0"/>
              </a:rPr>
              <a:t>Giao</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tiếp</a:t>
            </a:r>
            <a:r>
              <a:rPr lang="it-IT" sz="2400" b="0" dirty="0">
                <a:solidFill>
                  <a:srgbClr val="000000"/>
                </a:solidFill>
                <a:effectLst/>
                <a:latin typeface="Times New Roman" panose="02020603050405020304" pitchFamily="18" charset="0"/>
                <a:ea typeface="Times New Roman" panose="02020603050405020304" pitchFamily="18" charset="0"/>
              </a:rPr>
              <a:t>: I2C </a:t>
            </a:r>
            <a:r>
              <a:rPr lang="it-IT" sz="2400" b="0" dirty="0" err="1">
                <a:solidFill>
                  <a:srgbClr val="000000"/>
                </a:solidFill>
                <a:effectLst/>
                <a:latin typeface="Times New Roman" panose="02020603050405020304" pitchFamily="18" charset="0"/>
                <a:ea typeface="Times New Roman" panose="02020603050405020304" pitchFamily="18" charset="0"/>
              </a:rPr>
              <a:t>và</a:t>
            </a:r>
            <a:r>
              <a:rPr lang="it-IT" sz="2400" b="0" dirty="0">
                <a:solidFill>
                  <a:srgbClr val="000000"/>
                </a:solidFill>
                <a:effectLst/>
                <a:latin typeface="Times New Roman" panose="02020603050405020304" pitchFamily="18" charset="0"/>
                <a:ea typeface="Times New Roman" panose="02020603050405020304" pitchFamily="18" charset="0"/>
              </a:rPr>
              <a:t> SPI.</a:t>
            </a:r>
            <a:endParaRPr lang="en-US" sz="2400" b="1" dirty="0">
              <a:effectLst/>
              <a:latin typeface="Times New Roman" panose="02020603050405020304" pitchFamily="18" charset="0"/>
              <a:ea typeface="Times New Roman" panose="02020603050405020304" pitchFamily="18" charset="0"/>
            </a:endParaRPr>
          </a:p>
          <a:p>
            <a:pPr marL="342900" lvl="0" indent="-342900" algn="just">
              <a:lnSpc>
                <a:spcPct val="130000"/>
              </a:lnSpc>
              <a:spcBef>
                <a:spcPts val="600"/>
              </a:spcBef>
              <a:spcAft>
                <a:spcPts val="600"/>
              </a:spcAft>
              <a:buFont typeface="Symbol" panose="05050102010706020507" pitchFamily="18" charset="2"/>
              <a:buChar char=""/>
              <a:tabLst>
                <a:tab pos="228600" algn="l"/>
                <a:tab pos="450215" algn="l"/>
                <a:tab pos="1329055" algn="l"/>
              </a:tabLst>
            </a:pPr>
            <a:r>
              <a:rPr lang="it-IT" sz="2400" b="0" dirty="0" err="1">
                <a:solidFill>
                  <a:srgbClr val="000000"/>
                </a:solidFill>
                <a:effectLst/>
                <a:latin typeface="Times New Roman" panose="02020603050405020304" pitchFamily="18" charset="0"/>
                <a:ea typeface="Times New Roman" panose="02020603050405020304" pitchFamily="18" charset="0"/>
              </a:rPr>
              <a:t>Phạm</a:t>
            </a:r>
            <a:r>
              <a:rPr lang="it-IT" sz="2400" b="0" dirty="0">
                <a:solidFill>
                  <a:srgbClr val="000000"/>
                </a:solidFill>
                <a:effectLst/>
                <a:latin typeface="Times New Roman" panose="02020603050405020304" pitchFamily="18" charset="0"/>
                <a:ea typeface="Times New Roman" panose="02020603050405020304" pitchFamily="18" charset="0"/>
              </a:rPr>
              <a:t> vi </a:t>
            </a:r>
            <a:r>
              <a:rPr lang="it-IT" sz="2400" b="0" dirty="0" err="1">
                <a:solidFill>
                  <a:srgbClr val="000000"/>
                </a:solidFill>
                <a:effectLst/>
                <a:latin typeface="Times New Roman" panose="02020603050405020304" pitchFamily="18" charset="0"/>
                <a:ea typeface="Times New Roman" panose="02020603050405020304" pitchFamily="18" charset="0"/>
              </a:rPr>
              <a:t>đo</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áp</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suất</a:t>
            </a:r>
            <a:r>
              <a:rPr lang="it-IT" sz="2400" b="0" dirty="0">
                <a:solidFill>
                  <a:srgbClr val="000000"/>
                </a:solidFill>
                <a:effectLst/>
                <a:latin typeface="Times New Roman" panose="02020603050405020304" pitchFamily="18" charset="0"/>
                <a:ea typeface="Times New Roman" panose="02020603050405020304" pitchFamily="18" charset="0"/>
              </a:rPr>
              <a:t>: 300 hPa </a:t>
            </a:r>
            <a:r>
              <a:rPr lang="it-IT" sz="2400" b="0" dirty="0" err="1">
                <a:solidFill>
                  <a:srgbClr val="000000"/>
                </a:solidFill>
                <a:effectLst/>
                <a:latin typeface="Times New Roman" panose="02020603050405020304" pitchFamily="18" charset="0"/>
                <a:ea typeface="Times New Roman" panose="02020603050405020304" pitchFamily="18" charset="0"/>
              </a:rPr>
              <a:t>đến</a:t>
            </a:r>
            <a:r>
              <a:rPr lang="it-IT" sz="2400" b="0" dirty="0">
                <a:solidFill>
                  <a:srgbClr val="000000"/>
                </a:solidFill>
                <a:effectLst/>
                <a:latin typeface="Times New Roman" panose="02020603050405020304" pitchFamily="18" charset="0"/>
                <a:ea typeface="Times New Roman" panose="02020603050405020304" pitchFamily="18" charset="0"/>
              </a:rPr>
              <a:t> 1100 hPa (</a:t>
            </a:r>
            <a:r>
              <a:rPr lang="it-IT" sz="2400" b="0" dirty="0" err="1">
                <a:solidFill>
                  <a:srgbClr val="000000"/>
                </a:solidFill>
                <a:effectLst/>
                <a:latin typeface="Times New Roman" panose="02020603050405020304" pitchFamily="18" charset="0"/>
                <a:ea typeface="Times New Roman" panose="02020603050405020304" pitchFamily="18" charset="0"/>
              </a:rPr>
              <a:t>độ</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cao</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từ</a:t>
            </a:r>
            <a:r>
              <a:rPr lang="it-IT" sz="2400" b="0" dirty="0">
                <a:solidFill>
                  <a:srgbClr val="000000"/>
                </a:solidFill>
                <a:effectLst/>
                <a:latin typeface="Times New Roman" panose="02020603050405020304" pitchFamily="18" charset="0"/>
                <a:ea typeface="Times New Roman" panose="02020603050405020304" pitchFamily="18" charset="0"/>
              </a:rPr>
              <a:t> -500 m </a:t>
            </a:r>
            <a:r>
              <a:rPr lang="it-IT" sz="2400" b="0" dirty="0" err="1">
                <a:solidFill>
                  <a:srgbClr val="000000"/>
                </a:solidFill>
                <a:effectLst/>
                <a:latin typeface="Times New Roman" panose="02020603050405020304" pitchFamily="18" charset="0"/>
                <a:ea typeface="Times New Roman" panose="02020603050405020304" pitchFamily="18" charset="0"/>
              </a:rPr>
              <a:t>đến</a:t>
            </a:r>
            <a:r>
              <a:rPr lang="it-IT" sz="2400" b="0" dirty="0">
                <a:solidFill>
                  <a:srgbClr val="000000"/>
                </a:solidFill>
                <a:effectLst/>
                <a:latin typeface="Times New Roman" panose="02020603050405020304" pitchFamily="18" charset="0"/>
                <a:ea typeface="Times New Roman" panose="02020603050405020304" pitchFamily="18" charset="0"/>
              </a:rPr>
              <a:t> 9000 m).</a:t>
            </a:r>
            <a:endParaRPr lang="en-US" sz="2400" b="1" dirty="0">
              <a:effectLst/>
              <a:latin typeface="Times New Roman" panose="02020603050405020304" pitchFamily="18" charset="0"/>
              <a:ea typeface="Times New Roman" panose="02020603050405020304" pitchFamily="18" charset="0"/>
            </a:endParaRPr>
          </a:p>
          <a:p>
            <a:pPr marL="342900" lvl="0" indent="-342900" algn="just">
              <a:lnSpc>
                <a:spcPct val="130000"/>
              </a:lnSpc>
              <a:spcBef>
                <a:spcPts val="600"/>
              </a:spcBef>
              <a:spcAft>
                <a:spcPts val="600"/>
              </a:spcAft>
              <a:buFont typeface="Symbol" panose="05050102010706020507" pitchFamily="18" charset="2"/>
              <a:buChar char=""/>
              <a:tabLst>
                <a:tab pos="228600" algn="l"/>
                <a:tab pos="450215" algn="l"/>
                <a:tab pos="1329055" algn="l"/>
              </a:tabLst>
            </a:pPr>
            <a:r>
              <a:rPr lang="it-IT" sz="2400" b="0" dirty="0" err="1">
                <a:solidFill>
                  <a:srgbClr val="000000"/>
                </a:solidFill>
                <a:effectLst/>
                <a:latin typeface="Times New Roman" panose="02020603050405020304" pitchFamily="18" charset="0"/>
                <a:ea typeface="Times New Roman" panose="02020603050405020304" pitchFamily="18" charset="0"/>
              </a:rPr>
              <a:t>Độ</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chính</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xác</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nhiệt</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độ</a:t>
            </a:r>
            <a:r>
              <a:rPr lang="it-IT" sz="2400" b="0" dirty="0">
                <a:solidFill>
                  <a:srgbClr val="000000"/>
                </a:solidFill>
                <a:effectLst/>
                <a:latin typeface="Times New Roman" panose="02020603050405020304" pitchFamily="18" charset="0"/>
                <a:ea typeface="Times New Roman" panose="02020603050405020304" pitchFamily="18" charset="0"/>
              </a:rPr>
              <a:t>: ±1°C.</a:t>
            </a:r>
            <a:endParaRPr lang="en-US" sz="2400" b="1" dirty="0">
              <a:effectLst/>
              <a:latin typeface="Times New Roman" panose="02020603050405020304" pitchFamily="18" charset="0"/>
              <a:ea typeface="Times New Roman" panose="02020603050405020304" pitchFamily="18" charset="0"/>
            </a:endParaRPr>
          </a:p>
          <a:p>
            <a:pPr marL="342900" lvl="0" indent="-342900" algn="just">
              <a:lnSpc>
                <a:spcPct val="130000"/>
              </a:lnSpc>
              <a:spcBef>
                <a:spcPts val="600"/>
              </a:spcBef>
              <a:spcAft>
                <a:spcPts val="600"/>
              </a:spcAft>
              <a:buFont typeface="Symbol" panose="05050102010706020507" pitchFamily="18" charset="2"/>
              <a:buChar char=""/>
              <a:tabLst>
                <a:tab pos="228600" algn="l"/>
                <a:tab pos="450215" algn="l"/>
                <a:tab pos="1329055" algn="l"/>
              </a:tabLst>
            </a:pPr>
            <a:r>
              <a:rPr lang="it-IT" sz="2400" b="0" dirty="0" err="1">
                <a:solidFill>
                  <a:srgbClr val="000000"/>
                </a:solidFill>
                <a:effectLst/>
                <a:latin typeface="Times New Roman" panose="02020603050405020304" pitchFamily="18" charset="0"/>
                <a:ea typeface="Times New Roman" panose="02020603050405020304" pitchFamily="18" charset="0"/>
              </a:rPr>
              <a:t>Kích</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thước</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nhỏ</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gọn</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và</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dễ</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tích</a:t>
            </a:r>
            <a:r>
              <a:rPr lang="it-IT" sz="2400" b="0" dirty="0">
                <a:solidFill>
                  <a:srgbClr val="000000"/>
                </a:solidFill>
                <a:effectLst/>
                <a:latin typeface="Times New Roman" panose="02020603050405020304" pitchFamily="18" charset="0"/>
                <a:ea typeface="Times New Roman" panose="02020603050405020304" pitchFamily="18" charset="0"/>
              </a:rPr>
              <a:t> </a:t>
            </a:r>
            <a:r>
              <a:rPr lang="it-IT" sz="2400" b="0" dirty="0" err="1">
                <a:solidFill>
                  <a:srgbClr val="000000"/>
                </a:solidFill>
                <a:effectLst/>
                <a:latin typeface="Times New Roman" panose="02020603050405020304" pitchFamily="18" charset="0"/>
                <a:ea typeface="Times New Roman" panose="02020603050405020304" pitchFamily="18" charset="0"/>
              </a:rPr>
              <a:t>hợp</a:t>
            </a:r>
            <a:r>
              <a:rPr lang="it-IT" sz="2400" b="0" dirty="0">
                <a:solidFill>
                  <a:srgbClr val="000000"/>
                </a:solidFill>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p:txBody>
      </p:sp>
      <p:sp>
        <p:nvSpPr>
          <p:cNvPr id="5" name="TextBox 5"/>
          <p:cNvSpPr txBox="1"/>
          <p:nvPr/>
        </p:nvSpPr>
        <p:spPr>
          <a:xfrm>
            <a:off x="803920" y="2570423"/>
            <a:ext cx="12835012" cy="816314"/>
          </a:xfrm>
          <a:prstGeom prst="rect">
            <a:avLst/>
          </a:prstGeom>
        </p:spPr>
        <p:txBody>
          <a:bodyPr lIns="0" tIns="0" rIns="0" bIns="0" rtlCol="0" anchor="t">
            <a:spAutoFit/>
          </a:bodyPr>
          <a:lstStyle/>
          <a:p>
            <a:pPr algn="l">
              <a:lnSpc>
                <a:spcPts val="6810"/>
              </a:lnSpc>
            </a:pPr>
            <a:r>
              <a:rPr lang="en-US" sz="5400" b="1" dirty="0">
                <a:solidFill>
                  <a:srgbClr val="000000"/>
                </a:solidFill>
                <a:latin typeface="Times New Roman" panose="02020603050405020304" pitchFamily="18" charset="0"/>
                <a:cs typeface="Times New Roman" panose="02020603050405020304" pitchFamily="18" charset="0"/>
              </a:rPr>
              <a:t>2:Cảm </a:t>
            </a:r>
            <a:r>
              <a:rPr lang="en-US" sz="5400" b="1" dirty="0" err="1">
                <a:solidFill>
                  <a:srgbClr val="000000"/>
                </a:solidFill>
                <a:latin typeface="Times New Roman" panose="02020603050405020304" pitchFamily="18" charset="0"/>
                <a:cs typeface="Times New Roman" panose="02020603050405020304" pitchFamily="18" charset="0"/>
              </a:rPr>
              <a:t>biến</a:t>
            </a:r>
            <a:r>
              <a:rPr lang="en-US" sz="5400" b="1" dirty="0">
                <a:solidFill>
                  <a:srgbClr val="000000"/>
                </a:solidFill>
                <a:latin typeface="Times New Roman" panose="02020603050405020304" pitchFamily="18" charset="0"/>
                <a:cs typeface="Times New Roman" panose="02020603050405020304" pitchFamily="18" charset="0"/>
              </a:rPr>
              <a:t> </a:t>
            </a:r>
            <a:r>
              <a:rPr lang="en-US" sz="5400" b="1" dirty="0" err="1">
                <a:solidFill>
                  <a:srgbClr val="000000"/>
                </a:solidFill>
                <a:latin typeface="Times New Roman" panose="02020603050405020304" pitchFamily="18" charset="0"/>
                <a:cs typeface="Times New Roman" panose="02020603050405020304" pitchFamily="18" charset="0"/>
              </a:rPr>
              <a:t>nhiệt</a:t>
            </a:r>
            <a:r>
              <a:rPr lang="en-US" sz="5400" b="1" dirty="0">
                <a:solidFill>
                  <a:srgbClr val="000000"/>
                </a:solidFill>
                <a:latin typeface="Times New Roman" panose="02020603050405020304" pitchFamily="18" charset="0"/>
                <a:cs typeface="Times New Roman" panose="02020603050405020304" pitchFamily="18" charset="0"/>
              </a:rPr>
              <a:t> </a:t>
            </a:r>
            <a:r>
              <a:rPr lang="en-US" sz="5400" b="1" dirty="0" err="1">
                <a:solidFill>
                  <a:srgbClr val="000000"/>
                </a:solidFill>
                <a:latin typeface="Times New Roman" panose="02020603050405020304" pitchFamily="18" charset="0"/>
                <a:cs typeface="Times New Roman" panose="02020603050405020304" pitchFamily="18" charset="0"/>
              </a:rPr>
              <a:t>độ</a:t>
            </a:r>
            <a:r>
              <a:rPr lang="en-US" sz="5400" b="1" dirty="0">
                <a:solidFill>
                  <a:srgbClr val="000000"/>
                </a:solidFill>
                <a:latin typeface="Times New Roman" panose="02020603050405020304" pitchFamily="18" charset="0"/>
                <a:cs typeface="Times New Roman" panose="02020603050405020304" pitchFamily="18" charset="0"/>
              </a:rPr>
              <a:t> </a:t>
            </a:r>
            <a:r>
              <a:rPr lang="en-US" sz="5400" b="1" dirty="0">
                <a:effectLst/>
                <a:latin typeface="Times New Roman" panose="02020603050405020304" pitchFamily="18" charset="0"/>
                <a:ea typeface="Times New Roman" panose="02020603050405020304" pitchFamily="18" charset="0"/>
              </a:rPr>
              <a:t>BMP280+AHT20</a:t>
            </a:r>
            <a:endParaRPr lang="en-US" sz="5400" b="1" dirty="0">
              <a:solidFill>
                <a:srgbClr val="000000"/>
              </a:solidFill>
              <a:latin typeface="Times New Roman" panose="02020603050405020304" pitchFamily="18" charset="0"/>
              <a:cs typeface="Times New Roman" panose="02020603050405020304" pitchFamily="18" charset="0"/>
            </a:endParaRPr>
          </a:p>
        </p:txBody>
      </p:sp>
      <p:pic>
        <p:nvPicPr>
          <p:cNvPr id="6" name="Picture 5" descr="A close-up of a purple circuit board&#10;&#10;AI-generated content may be incorrect.">
            <a:extLst>
              <a:ext uri="{FF2B5EF4-FFF2-40B4-BE49-F238E27FC236}">
                <a16:creationId xmlns:a16="http://schemas.microsoft.com/office/drawing/2014/main" id="{360C1CCA-7BDA-A9D7-A67F-0C00ADE35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32612" y="3012646"/>
            <a:ext cx="4261708" cy="42617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3" name="Freeform 3"/>
          <p:cNvSpPr/>
          <p:nvPr/>
        </p:nvSpPr>
        <p:spPr>
          <a:xfrm>
            <a:off x="11637118" y="3234258"/>
            <a:ext cx="5029317" cy="5029317"/>
          </a:xfrm>
          <a:custGeom>
            <a:avLst/>
            <a:gdLst/>
            <a:ahLst/>
            <a:cxnLst/>
            <a:rect l="l" t="t" r="r" b="b"/>
            <a:pathLst>
              <a:path w="5029317" h="5029317">
                <a:moveTo>
                  <a:pt x="0" y="0"/>
                </a:moveTo>
                <a:lnTo>
                  <a:pt x="5029317" y="0"/>
                </a:lnTo>
                <a:lnTo>
                  <a:pt x="5029317" y="5029317"/>
                </a:lnTo>
                <a:lnTo>
                  <a:pt x="0" y="5029317"/>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803920" y="4001867"/>
            <a:ext cx="9859730" cy="3659533"/>
          </a:xfrm>
          <a:prstGeom prst="rect">
            <a:avLst/>
          </a:prstGeom>
        </p:spPr>
        <p:txBody>
          <a:bodyPr lIns="0" tIns="0" rIns="0" bIns="0" rtlCol="0" anchor="t">
            <a:spAutoFit/>
          </a:bodyPr>
          <a:lstStyle/>
          <a:p>
            <a:pPr algn="l">
              <a:lnSpc>
                <a:spcPts val="4790"/>
              </a:lnSpc>
            </a:pPr>
            <a:r>
              <a:rPr lang="en-US" sz="3420" u="sng">
                <a:solidFill>
                  <a:srgbClr val="000000"/>
                </a:solidFill>
                <a:latin typeface="Arial" panose="020B0604020202020204"/>
                <a:hlinkClick r:id="rId4" tooltip="https://chotroihn.vn/module-relay"/>
              </a:rPr>
              <a:t>Module relay</a:t>
            </a:r>
            <a:r>
              <a:rPr lang="en-US" sz="3420">
                <a:solidFill>
                  <a:srgbClr val="000000"/>
                </a:solidFill>
                <a:latin typeface="Arial" panose="020B0604020202020204"/>
              </a:rPr>
              <a:t>  dùng relay để điều khiển đóng mở, dùng điện áp nhỏ để kích mở điện áp lớn. </a:t>
            </a:r>
            <a:r>
              <a:rPr lang="en-US" sz="3420" u="sng">
                <a:solidFill>
                  <a:srgbClr val="000000"/>
                </a:solidFill>
                <a:latin typeface="Arial" panose="020B0604020202020204"/>
                <a:hlinkClick r:id="rId5" tooltip="https://chotroihn.vn/module-relay-5vdc"/>
              </a:rPr>
              <a:t>Module relay 5VDC</a:t>
            </a:r>
            <a:r>
              <a:rPr lang="en-US" sz="3420">
                <a:solidFill>
                  <a:srgbClr val="000000"/>
                </a:solidFill>
                <a:latin typeface="Arial" panose="020B0604020202020204"/>
              </a:rPr>
              <a:t> Có kích thước nhỏ gọn, tiện lợi và dễ sử dụng nên được sử dụng rất rộng rãi. Thường được dùng như một công tắc điện , dùng để điều khiển các thiết bị công suất lớn ( đèn, động cơ, ...)</a:t>
            </a:r>
          </a:p>
        </p:txBody>
      </p:sp>
      <p:sp>
        <p:nvSpPr>
          <p:cNvPr id="5" name="TextBox 5"/>
          <p:cNvSpPr txBox="1"/>
          <p:nvPr/>
        </p:nvSpPr>
        <p:spPr>
          <a:xfrm>
            <a:off x="803920" y="2570423"/>
            <a:ext cx="12835012" cy="871912"/>
          </a:xfrm>
          <a:prstGeom prst="rect">
            <a:avLst/>
          </a:prstGeom>
        </p:spPr>
        <p:txBody>
          <a:bodyPr lIns="0" tIns="0" rIns="0" bIns="0" rtlCol="0" anchor="t">
            <a:spAutoFit/>
          </a:bodyPr>
          <a:lstStyle/>
          <a:p>
            <a:pPr algn="l">
              <a:lnSpc>
                <a:spcPts val="6810"/>
              </a:lnSpc>
            </a:pPr>
            <a:r>
              <a:rPr lang="en-US" sz="5770">
                <a:solidFill>
                  <a:srgbClr val="000000"/>
                </a:solidFill>
                <a:latin typeface="Open Sans Bold" panose="020B0806030504020204"/>
              </a:rPr>
              <a:t>3: Module relay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3" name="Freeform 3"/>
          <p:cNvSpPr/>
          <p:nvPr/>
        </p:nvSpPr>
        <p:spPr>
          <a:xfrm>
            <a:off x="11787955" y="3442335"/>
            <a:ext cx="5029317" cy="5029317"/>
          </a:xfrm>
          <a:custGeom>
            <a:avLst/>
            <a:gdLst/>
            <a:ahLst/>
            <a:cxnLst/>
            <a:rect l="l" t="t" r="r" b="b"/>
            <a:pathLst>
              <a:path w="5029317" h="5029317">
                <a:moveTo>
                  <a:pt x="0" y="0"/>
                </a:moveTo>
                <a:lnTo>
                  <a:pt x="5029316" y="0"/>
                </a:lnTo>
                <a:lnTo>
                  <a:pt x="5029316" y="5029317"/>
                </a:lnTo>
                <a:lnTo>
                  <a:pt x="0" y="5029317"/>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803920" y="4001867"/>
            <a:ext cx="9859730" cy="3646929"/>
          </a:xfrm>
          <a:prstGeom prst="rect">
            <a:avLst/>
          </a:prstGeom>
        </p:spPr>
        <p:txBody>
          <a:bodyPr lIns="0" tIns="0" rIns="0" bIns="0" rtlCol="0" anchor="t">
            <a:spAutoFit/>
          </a:bodyPr>
          <a:lstStyle/>
          <a:p>
            <a:pPr algn="l">
              <a:lnSpc>
                <a:spcPts val="4790"/>
              </a:lnSpc>
            </a:pPr>
            <a:r>
              <a:rPr lang="en-US" sz="3420">
                <a:solidFill>
                  <a:srgbClr val="000000"/>
                </a:solidFill>
                <a:latin typeface="Arial" panose="020B0604020202020204"/>
              </a:rPr>
              <a:t>Màn hình LCD Oled 0.96 inch giao tiếp I2C cho khả năng hiển thị đẹp, sang trọng, rõ nét vào ban ngày và khả năng tiết kiệm năng lượng tối đa với mức chi phí phù hợp, màn hình sử dụng giao tiếp I2C cho chất lượng đường truyền ổn định và rất dễ giao tiếp chỉ với 2 chân GPIO.</a:t>
            </a:r>
          </a:p>
        </p:txBody>
      </p:sp>
      <p:sp>
        <p:nvSpPr>
          <p:cNvPr id="5" name="TextBox 5"/>
          <p:cNvSpPr txBox="1"/>
          <p:nvPr/>
        </p:nvSpPr>
        <p:spPr>
          <a:xfrm>
            <a:off x="803920" y="2570423"/>
            <a:ext cx="12835012" cy="871912"/>
          </a:xfrm>
          <a:prstGeom prst="rect">
            <a:avLst/>
          </a:prstGeom>
        </p:spPr>
        <p:txBody>
          <a:bodyPr lIns="0" tIns="0" rIns="0" bIns="0" rtlCol="0" anchor="t">
            <a:spAutoFit/>
          </a:bodyPr>
          <a:lstStyle/>
          <a:p>
            <a:pPr algn="l">
              <a:lnSpc>
                <a:spcPts val="6810"/>
              </a:lnSpc>
            </a:pPr>
            <a:r>
              <a:rPr lang="en-US" sz="5770">
                <a:solidFill>
                  <a:srgbClr val="000000"/>
                </a:solidFill>
                <a:latin typeface="Open Sans Bold" panose="020B0806030504020204"/>
              </a:rPr>
              <a:t>4:màn hình oled 0.96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3" name="Freeform 3"/>
          <p:cNvSpPr/>
          <p:nvPr/>
        </p:nvSpPr>
        <p:spPr>
          <a:xfrm>
            <a:off x="11067616" y="3442335"/>
            <a:ext cx="5142632" cy="4618845"/>
          </a:xfrm>
          <a:custGeom>
            <a:avLst/>
            <a:gdLst/>
            <a:ahLst/>
            <a:cxnLst/>
            <a:rect l="l" t="t" r="r" b="b"/>
            <a:pathLst>
              <a:path w="5142632" h="4618845">
                <a:moveTo>
                  <a:pt x="0" y="0"/>
                </a:moveTo>
                <a:lnTo>
                  <a:pt x="5142632" y="0"/>
                </a:lnTo>
                <a:lnTo>
                  <a:pt x="5142632" y="4618845"/>
                </a:lnTo>
                <a:lnTo>
                  <a:pt x="0" y="4618845"/>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803920" y="4001867"/>
            <a:ext cx="9859730" cy="1846704"/>
          </a:xfrm>
          <a:prstGeom prst="rect">
            <a:avLst/>
          </a:prstGeom>
        </p:spPr>
        <p:txBody>
          <a:bodyPr lIns="0" tIns="0" rIns="0" bIns="0" rtlCol="0" anchor="t">
            <a:spAutoFit/>
          </a:bodyPr>
          <a:lstStyle/>
          <a:p>
            <a:pPr algn="l">
              <a:lnSpc>
                <a:spcPts val="4790"/>
              </a:lnSpc>
            </a:pPr>
            <a:r>
              <a:rPr lang="en-US" sz="3420">
                <a:solidFill>
                  <a:srgbClr val="000000"/>
                </a:solidFill>
                <a:latin typeface="Arial" panose="020B0604020202020204"/>
              </a:rPr>
              <a:t>Arduino IDE là một phần mềm mã nguồn mở chủ yếu được sử dụng để viết và biên dịch mã vào module Arduino.</a:t>
            </a:r>
          </a:p>
        </p:txBody>
      </p:sp>
      <p:sp>
        <p:nvSpPr>
          <p:cNvPr id="5" name="TextBox 5"/>
          <p:cNvSpPr txBox="1"/>
          <p:nvPr/>
        </p:nvSpPr>
        <p:spPr>
          <a:xfrm>
            <a:off x="803920" y="2570423"/>
            <a:ext cx="12835012" cy="871912"/>
          </a:xfrm>
          <a:prstGeom prst="rect">
            <a:avLst/>
          </a:prstGeom>
        </p:spPr>
        <p:txBody>
          <a:bodyPr lIns="0" tIns="0" rIns="0" bIns="0" rtlCol="0" anchor="t">
            <a:spAutoFit/>
          </a:bodyPr>
          <a:lstStyle/>
          <a:p>
            <a:pPr algn="l">
              <a:lnSpc>
                <a:spcPts val="6810"/>
              </a:lnSpc>
            </a:pPr>
            <a:r>
              <a:rPr lang="en-US" sz="5770">
                <a:solidFill>
                  <a:srgbClr val="000000"/>
                </a:solidFill>
                <a:latin typeface="Open Sans Bold" panose="020B0806030504020204"/>
              </a:rPr>
              <a:t>5: Phần mềm Arduino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803920" y="4001867"/>
            <a:ext cx="9859730" cy="3370153"/>
          </a:xfrm>
          <a:prstGeom prst="rect">
            <a:avLst/>
          </a:prstGeom>
        </p:spPr>
        <p:txBody>
          <a:bodyPr lIns="0" tIns="0" rIns="0" bIns="0" rtlCol="0" anchor="t">
            <a:spAutoFit/>
          </a:bodyPr>
          <a:lstStyle/>
          <a:p>
            <a:pPr marL="270510" indent="-179705" algn="just">
              <a:lnSpc>
                <a:spcPct val="130000"/>
              </a:lnSpc>
              <a:spcBef>
                <a:spcPts val="600"/>
              </a:spcBef>
              <a:spcAft>
                <a:spcPts val="600"/>
              </a:spcAft>
              <a:buNone/>
              <a:tabLst>
                <a:tab pos="228600" algn="l"/>
                <a:tab pos="450215" algn="l"/>
              </a:tabLst>
            </a:pPr>
            <a:r>
              <a:rPr lang="vi-VN" sz="2400" b="0" dirty="0" err="1">
                <a:effectLst/>
                <a:latin typeface="Times New Roman" panose="02020603050405020304" pitchFamily="18" charset="0"/>
                <a:ea typeface="Times New Roman" panose="02020603050405020304" pitchFamily="18" charset="0"/>
              </a:rPr>
              <a:t>Node</a:t>
            </a:r>
            <a:r>
              <a:rPr lang="vi-VN" sz="2400" b="0" dirty="0">
                <a:effectLst/>
                <a:latin typeface="Times New Roman" panose="02020603050405020304" pitchFamily="18" charset="0"/>
                <a:ea typeface="Times New Roman" panose="02020603050405020304" pitchFamily="18" charset="0"/>
              </a:rPr>
              <a:t>-RED là một công cụ phát triển đồ họa giúp kết nối các thiết bị phần cứng, API và dịch vụ trực tuyến với nhau một cách dễ dàng.</a:t>
            </a:r>
            <a:endParaRPr lang="en-US" sz="2400" b="1" dirty="0">
              <a:effectLst/>
              <a:latin typeface="Times New Roman" panose="02020603050405020304" pitchFamily="18" charset="0"/>
              <a:ea typeface="Times New Roman" panose="02020603050405020304" pitchFamily="18" charset="0"/>
            </a:endParaRPr>
          </a:p>
          <a:p>
            <a:pPr marL="270510" indent="-179705" algn="just">
              <a:lnSpc>
                <a:spcPct val="130000"/>
              </a:lnSpc>
              <a:spcBef>
                <a:spcPts val="600"/>
              </a:spcBef>
              <a:spcAft>
                <a:spcPts val="600"/>
              </a:spcAft>
              <a:buNone/>
              <a:tabLst>
                <a:tab pos="228600" algn="l"/>
                <a:tab pos="450215" algn="l"/>
              </a:tabLst>
            </a:pPr>
            <a:r>
              <a:rPr lang="vi-VN" sz="2400" b="0" dirty="0">
                <a:effectLst/>
                <a:latin typeface="Times New Roman" panose="02020603050405020304" pitchFamily="18" charset="0"/>
                <a:ea typeface="Times New Roman" panose="02020603050405020304" pitchFamily="18" charset="0"/>
              </a:rPr>
              <a:t>	Cung cấp một trình soạn thảo trực quan cho phép nhà phát triển có thể cấu hình tùy chỉnh các chức năng bằng cách sử dụng các (</a:t>
            </a:r>
            <a:r>
              <a:rPr lang="vi-VN" sz="2400" b="0" dirty="0" err="1">
                <a:effectLst/>
                <a:latin typeface="Times New Roman" panose="02020603050405020304" pitchFamily="18" charset="0"/>
                <a:ea typeface="Times New Roman" panose="02020603050405020304" pitchFamily="18" charset="0"/>
              </a:rPr>
              <a:t>node</a:t>
            </a:r>
            <a:r>
              <a:rPr lang="vi-VN" sz="2400" b="0" dirty="0">
                <a:effectLst/>
                <a:latin typeface="Times New Roman" panose="02020603050405020304" pitchFamily="18" charset="0"/>
                <a:ea typeface="Times New Roman" panose="02020603050405020304" pitchFamily="18" charset="0"/>
              </a:rPr>
              <a:t>) từ bất kỳ trình duyệt nào trên máy tính.</a:t>
            </a:r>
            <a:endParaRPr lang="en-US" sz="2400" b="1" dirty="0">
              <a:effectLst/>
              <a:latin typeface="Times New Roman" panose="02020603050405020304" pitchFamily="18" charset="0"/>
              <a:ea typeface="Times New Roman" panose="02020603050405020304" pitchFamily="18" charset="0"/>
            </a:endParaRPr>
          </a:p>
          <a:p>
            <a:pPr>
              <a:buNone/>
            </a:pPr>
            <a:r>
              <a:rPr lang="vi-VN" sz="2400" dirty="0">
                <a:effectLst/>
                <a:latin typeface="Times New Roman" panose="02020603050405020304" pitchFamily="18" charset="0"/>
                <a:ea typeface="Times New Roman" panose="02020603050405020304" pitchFamily="18" charset="0"/>
              </a:rPr>
              <a:t>	Mỗi ứng dụng </a:t>
            </a:r>
            <a:r>
              <a:rPr lang="vi-VN" sz="2400" dirty="0" err="1">
                <a:effectLst/>
                <a:latin typeface="Times New Roman" panose="02020603050405020304" pitchFamily="18" charset="0"/>
                <a:ea typeface="Times New Roman" panose="02020603050405020304" pitchFamily="18" charset="0"/>
              </a:rPr>
              <a:t>Node</a:t>
            </a:r>
            <a:r>
              <a:rPr lang="vi-VN" sz="2400" dirty="0">
                <a:effectLst/>
                <a:latin typeface="Times New Roman" panose="02020603050405020304" pitchFamily="18" charset="0"/>
                <a:ea typeface="Times New Roman" panose="02020603050405020304" pitchFamily="18" charset="0"/>
              </a:rPr>
              <a:t>-RED bao gồm các </a:t>
            </a:r>
            <a:r>
              <a:rPr lang="vi-VN" sz="2400" dirty="0" err="1">
                <a:effectLst/>
                <a:latin typeface="Times New Roman" panose="02020603050405020304" pitchFamily="18" charset="0"/>
                <a:ea typeface="Times New Roman" panose="02020603050405020304" pitchFamily="18" charset="0"/>
              </a:rPr>
              <a:t>node</a:t>
            </a:r>
            <a:r>
              <a:rPr lang="vi-VN" sz="2400" dirty="0">
                <a:effectLst/>
                <a:latin typeface="Times New Roman" panose="02020603050405020304" pitchFamily="18" charset="0"/>
                <a:ea typeface="Times New Roman" panose="02020603050405020304" pitchFamily="18" charset="0"/>
              </a:rPr>
              <a:t> được liên kết với nhau dưới dạng </a:t>
            </a:r>
            <a:r>
              <a:rPr lang="vi-VN" sz="2400" dirty="0" err="1">
                <a:effectLst/>
                <a:latin typeface="Times New Roman" panose="02020603050405020304" pitchFamily="18" charset="0"/>
                <a:ea typeface="Times New Roman" panose="02020603050405020304" pitchFamily="18" charset="0"/>
              </a:rPr>
              <a:t>input</a:t>
            </a:r>
            <a:r>
              <a:rPr lang="vi-VN" sz="2400" dirty="0">
                <a:effectLst/>
                <a:latin typeface="Times New Roman" panose="02020603050405020304" pitchFamily="18" charset="0"/>
                <a:ea typeface="Times New Roman" panose="02020603050405020304" pitchFamily="18" charset="0"/>
              </a:rPr>
              <a:t>, </a:t>
            </a:r>
            <a:r>
              <a:rPr lang="vi-VN" sz="2400" dirty="0" err="1">
                <a:effectLst/>
                <a:latin typeface="Times New Roman" panose="02020603050405020304" pitchFamily="18" charset="0"/>
                <a:ea typeface="Times New Roman" panose="02020603050405020304" pitchFamily="18" charset="0"/>
              </a:rPr>
              <a:t>operation</a:t>
            </a:r>
            <a:r>
              <a:rPr lang="vi-VN" sz="2400" dirty="0">
                <a:effectLst/>
                <a:latin typeface="Times New Roman" panose="02020603050405020304" pitchFamily="18" charset="0"/>
                <a:ea typeface="Times New Roman" panose="02020603050405020304" pitchFamily="18" charset="0"/>
              </a:rPr>
              <a:t> và </a:t>
            </a:r>
            <a:r>
              <a:rPr lang="vi-VN" sz="2400" dirty="0" err="1">
                <a:effectLst/>
                <a:latin typeface="Times New Roman" panose="02020603050405020304" pitchFamily="18" charset="0"/>
                <a:ea typeface="Times New Roman" panose="02020603050405020304" pitchFamily="18" charset="0"/>
              </a:rPr>
              <a:t>output</a:t>
            </a:r>
            <a:r>
              <a:rPr lang="vi-VN" sz="2400" dirty="0">
                <a:effectLst/>
                <a:latin typeface="Times New Roman" panose="02020603050405020304" pitchFamily="18" charset="0"/>
                <a:ea typeface="Times New Roman" panose="02020603050405020304" pitchFamily="18" charset="0"/>
              </a:rPr>
              <a:t>.</a:t>
            </a:r>
            <a:endParaRPr lang="en-US" sz="2400" dirty="0">
              <a:solidFill>
                <a:srgbClr val="000000"/>
              </a:solidFill>
              <a:latin typeface="Arial" panose="020B0604020202020204"/>
            </a:endParaRPr>
          </a:p>
        </p:txBody>
      </p:sp>
      <p:sp>
        <p:nvSpPr>
          <p:cNvPr id="5" name="TextBox 5"/>
          <p:cNvSpPr txBox="1"/>
          <p:nvPr/>
        </p:nvSpPr>
        <p:spPr>
          <a:xfrm>
            <a:off x="803920" y="2570423"/>
            <a:ext cx="12835012" cy="871912"/>
          </a:xfrm>
          <a:prstGeom prst="rect">
            <a:avLst/>
          </a:prstGeom>
        </p:spPr>
        <p:txBody>
          <a:bodyPr lIns="0" tIns="0" rIns="0" bIns="0" rtlCol="0" anchor="t">
            <a:spAutoFit/>
          </a:bodyPr>
          <a:lstStyle/>
          <a:p>
            <a:pPr algn="l">
              <a:lnSpc>
                <a:spcPts val="6810"/>
              </a:lnSpc>
            </a:pPr>
            <a:r>
              <a:rPr lang="en-US" sz="5770" dirty="0">
                <a:solidFill>
                  <a:srgbClr val="000000"/>
                </a:solidFill>
                <a:latin typeface="Open Sans Bold" panose="020B0806030504020204"/>
              </a:rPr>
              <a:t>6: Node-red </a:t>
            </a:r>
          </a:p>
        </p:txBody>
      </p:sp>
      <p:pic>
        <p:nvPicPr>
          <p:cNvPr id="6" name="Picture 5" descr="Node-RED">
            <a:extLst>
              <a:ext uri="{FF2B5EF4-FFF2-40B4-BE49-F238E27FC236}">
                <a16:creationId xmlns:a16="http://schemas.microsoft.com/office/drawing/2014/main" id="{631CF1B6-CD7F-EC63-8877-1D97E642E1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02375" y="3964219"/>
            <a:ext cx="7120880" cy="4097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438"/>
            <a:ext cx="18288000" cy="10215562"/>
          </a:xfrm>
          <a:custGeom>
            <a:avLst/>
            <a:gdLst/>
            <a:ahLst/>
            <a:cxnLst/>
            <a:rect l="l" t="t" r="r" b="b"/>
            <a:pathLst>
              <a:path w="18288000" h="10215562">
                <a:moveTo>
                  <a:pt x="0" y="0"/>
                </a:moveTo>
                <a:lnTo>
                  <a:pt x="18288000" y="0"/>
                </a:lnTo>
                <a:lnTo>
                  <a:pt x="18288000" y="10215562"/>
                </a:lnTo>
                <a:lnTo>
                  <a:pt x="0" y="1021556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719538" y="2668011"/>
            <a:ext cx="9612145" cy="871912"/>
          </a:xfrm>
          <a:prstGeom prst="rect">
            <a:avLst/>
          </a:prstGeom>
        </p:spPr>
        <p:txBody>
          <a:bodyPr lIns="0" tIns="0" rIns="0" bIns="0" rtlCol="0" anchor="t">
            <a:spAutoFit/>
          </a:bodyPr>
          <a:lstStyle/>
          <a:p>
            <a:pPr algn="l">
              <a:lnSpc>
                <a:spcPts val="6810"/>
              </a:lnSpc>
            </a:pPr>
            <a:r>
              <a:rPr lang="en-US" sz="5770">
                <a:solidFill>
                  <a:srgbClr val="000000"/>
                </a:solidFill>
                <a:latin typeface="Open Sans Bold" panose="020B0806030504020204"/>
              </a:rPr>
              <a:t>7: Mô phỏng mạch </a:t>
            </a:r>
          </a:p>
        </p:txBody>
      </p:sp>
      <p:pic>
        <p:nvPicPr>
          <p:cNvPr id="5" name="Picture 4" descr="A circuit board with wires and lights&#10;&#10;AI-generated content may be incorrect.">
            <a:extLst>
              <a:ext uri="{FF2B5EF4-FFF2-40B4-BE49-F238E27FC236}">
                <a16:creationId xmlns:a16="http://schemas.microsoft.com/office/drawing/2014/main" id="{41DE11A6-1E31-F7C9-1139-E7D923EF23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083153" y="2273154"/>
            <a:ext cx="6121693" cy="8610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672</Words>
  <Application>Microsoft Office PowerPoint</Application>
  <PresentationFormat>Custom</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Symbol</vt:lpstr>
      <vt:lpstr>Open Sans Bold</vt:lpstr>
      <vt:lpstr>Bukhari Script Bold</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DACN1</dc:title>
  <dc:creator>HÒA THÁI VĂN</dc:creator>
  <cp:lastModifiedBy>Thái Văn Hoà (K9D-21IT5)</cp:lastModifiedBy>
  <cp:revision>4</cp:revision>
  <dcterms:created xsi:type="dcterms:W3CDTF">2006-08-16T00:00:00Z</dcterms:created>
  <dcterms:modified xsi:type="dcterms:W3CDTF">2025-05-22T09:35:16Z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690D3565368147BFB7B6C1E532E92A95_12</vt:lpwstr>
  </property>
  <property fmtid="{D5CDD505-2E9C-101B-9397-08002B2CF9AE}" pid="3" name="KSOProductBuildVer">
    <vt:lpwstr>1033-12.2.0.16909</vt:lpwstr>
  </property>
</Properties>
</file>