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3.svg" ContentType="image/svg+xml"/>
  <Override PartName="/ppt/media/image25.svg" ContentType="image/svg+xml"/>
  <Override PartName="/ppt/media/image2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Source Sans Pro" panose="020B0503030403020204"/>
      <p:regular r:id="rId22"/>
    </p:embeddedFont>
    <p:embeddedFont>
      <p:font typeface="Arial Bold" panose="020B0802020202020204"/>
      <p:bold r:id="rId23"/>
    </p:embeddedFont>
    <p:embeddedFont>
      <p:font typeface="Asap" panose="020F0504030202060203"/>
      <p:regular r:id="rId24"/>
    </p:embeddedFont>
    <p:embeddedFont>
      <p:font typeface="Cabin Bold" panose="00000800000000000000"/>
      <p:bold r:id="rId25"/>
    </p:embeddedFont>
    <p:embeddedFont>
      <p:font typeface="Asap Bold" panose="020F0804030202060203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hyperlink" Target="https://www.google.com/url?sa=i&amp;url=https%3A%2F%2Fm.facebook.com%2Fkhoadtvt.bkdn%2Fabout%2F&amp;psig=AOvVaw1xdyp2Xrt69ANxF2g-8M3O&amp;ust=1750212947870000&amp;source=images&amp;cd=vfe&amp;opi=89978449&amp;ved=0CBEQjRxqFwoTCJifgrqx940DFQAAAAAdAAAAABAE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0846849" y="-754555"/>
            <a:ext cx="11434572" cy="11434527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"/>
              <a:stretch>
                <a:fillRect l="-21595" r="-2159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763851" y="4962708"/>
            <a:ext cx="6383286" cy="3887973"/>
            <a:chOff x="0" y="0"/>
            <a:chExt cx="8511049" cy="5183964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0" y="0"/>
              <a:ext cx="8511049" cy="4299855"/>
              <a:chOff x="0" y="0"/>
              <a:chExt cx="1250766" cy="63189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8079" y="0"/>
                <a:ext cx="1234608" cy="631898"/>
              </a:xfrm>
              <a:custGeom>
                <a:avLst/>
                <a:gdLst/>
                <a:ahLst/>
                <a:cxnLst/>
                <a:rect l="l" t="t" r="r" b="b"/>
                <a:pathLst>
                  <a:path w="1234608" h="631898">
                    <a:moveTo>
                      <a:pt x="229525" y="0"/>
                    </a:moveTo>
                    <a:lnTo>
                      <a:pt x="1208283" y="0"/>
                    </a:lnTo>
                    <a:cubicBezTo>
                      <a:pt x="1216296" y="0"/>
                      <a:pt x="1223827" y="3830"/>
                      <a:pt x="1228547" y="10306"/>
                    </a:cubicBezTo>
                    <a:cubicBezTo>
                      <a:pt x="1233267" y="16782"/>
                      <a:pt x="1234608" y="25124"/>
                      <a:pt x="1232155" y="32752"/>
                    </a:cubicBezTo>
                    <a:lnTo>
                      <a:pt x="1050019" y="599145"/>
                    </a:lnTo>
                    <a:cubicBezTo>
                      <a:pt x="1043743" y="618663"/>
                      <a:pt x="1025585" y="631898"/>
                      <a:pt x="1005083" y="631898"/>
                    </a:cubicBezTo>
                    <a:lnTo>
                      <a:pt x="26325" y="631898"/>
                    </a:lnTo>
                    <a:cubicBezTo>
                      <a:pt x="18312" y="631898"/>
                      <a:pt x="10781" y="628068"/>
                      <a:pt x="6061" y="621592"/>
                    </a:cubicBezTo>
                    <a:cubicBezTo>
                      <a:pt x="1341" y="615116"/>
                      <a:pt x="0" y="606774"/>
                      <a:pt x="2453" y="599145"/>
                    </a:cubicBezTo>
                    <a:lnTo>
                      <a:pt x="184589" y="32752"/>
                    </a:lnTo>
                    <a:cubicBezTo>
                      <a:pt x="190865" y="13235"/>
                      <a:pt x="209023" y="0"/>
                      <a:pt x="229525" y="0"/>
                    </a:cubicBezTo>
                    <a:close/>
                  </a:path>
                </a:pathLst>
              </a:custGeom>
              <a:solidFill>
                <a:srgbClr val="56AAF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101600" y="19050"/>
                <a:ext cx="1047566" cy="6128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95"/>
                  </a:lnSpc>
                </a:p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0">
              <a:off x="4054326" y="3254902"/>
              <a:ext cx="3818347" cy="1929062"/>
              <a:chOff x="0" y="0"/>
              <a:chExt cx="1250766" cy="63189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9478" y="0"/>
                <a:ext cx="1231810" cy="631898"/>
              </a:xfrm>
              <a:custGeom>
                <a:avLst/>
                <a:gdLst/>
                <a:ahLst/>
                <a:cxnLst/>
                <a:rect l="l" t="t" r="r" b="b"/>
                <a:pathLst>
                  <a:path w="1231810" h="631898">
                    <a:moveTo>
                      <a:pt x="234083" y="0"/>
                    </a:moveTo>
                    <a:lnTo>
                      <a:pt x="1200927" y="0"/>
                    </a:lnTo>
                    <a:cubicBezTo>
                      <a:pt x="1210328" y="0"/>
                      <a:pt x="1219163" y="4493"/>
                      <a:pt x="1224700" y="12090"/>
                    </a:cubicBezTo>
                    <a:cubicBezTo>
                      <a:pt x="1230237" y="19688"/>
                      <a:pt x="1231810" y="29474"/>
                      <a:pt x="1228932" y="38423"/>
                    </a:cubicBezTo>
                    <a:lnTo>
                      <a:pt x="1050444" y="593474"/>
                    </a:lnTo>
                    <a:cubicBezTo>
                      <a:pt x="1043081" y="616372"/>
                      <a:pt x="1021779" y="631898"/>
                      <a:pt x="997727" y="631898"/>
                    </a:cubicBezTo>
                    <a:lnTo>
                      <a:pt x="30883" y="631898"/>
                    </a:lnTo>
                    <a:cubicBezTo>
                      <a:pt x="21482" y="631898"/>
                      <a:pt x="12647" y="627405"/>
                      <a:pt x="7110" y="619807"/>
                    </a:cubicBezTo>
                    <a:cubicBezTo>
                      <a:pt x="1573" y="612210"/>
                      <a:pt x="0" y="602424"/>
                      <a:pt x="2878" y="593474"/>
                    </a:cubicBezTo>
                    <a:lnTo>
                      <a:pt x="181366" y="38423"/>
                    </a:lnTo>
                    <a:cubicBezTo>
                      <a:pt x="188729" y="15526"/>
                      <a:pt x="210031" y="0"/>
                      <a:pt x="234083" y="0"/>
                    </a:cubicBezTo>
                    <a:close/>
                  </a:path>
                </a:pathLst>
              </a:custGeom>
              <a:solidFill>
                <a:srgbClr val="64CAF4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101600" y="19050"/>
                <a:ext cx="1047566" cy="6128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95"/>
                  </a:lnSpc>
                </a:pPr>
              </a:p>
            </p:txBody>
          </p:sp>
        </p:grpSp>
      </p:grpSp>
      <p:grpSp>
        <p:nvGrpSpPr>
          <p:cNvPr id="11" name="Group 11"/>
          <p:cNvGrpSpPr/>
          <p:nvPr/>
        </p:nvGrpSpPr>
        <p:grpSpPr>
          <a:xfrm rot="0">
            <a:off x="8909240" y="1005824"/>
            <a:ext cx="4593733" cy="459373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E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2498" tIns="52498" rIns="52498" bIns="52498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0">
            <a:off x="9046583" y="1150177"/>
            <a:ext cx="4305044" cy="4305027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8571" r="-28571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250066" y="374354"/>
            <a:ext cx="8796517" cy="205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22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ĐỀ ÁN: CHƯƠNG TRÌNH QUẢN LÝ THỜI TRANG</a:t>
            </a:r>
            <a:endParaRPr lang="en-US" sz="5600" spc="22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0066" y="4010843"/>
            <a:ext cx="4848518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  <a:r>
              <a:rPr lang="en-US" sz="3400" u="none" strike="noStrike" spc="13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THUYẾT TRÌNH BỞI: </a:t>
            </a:r>
            <a:endParaRPr lang="en-US" sz="3400" u="none" strike="noStrike" spc="13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870644" y="2580060"/>
            <a:ext cx="527649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u="none" strike="noStrike" spc="1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GVHD: VĂN PHÚ TUẤN</a:t>
            </a:r>
            <a:endParaRPr lang="en-US" sz="3800" u="none" strike="noStrike" spc="1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93444" y="5447157"/>
            <a:ext cx="5060395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u="none" strike="noStrike" spc="15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LÊ TÁN NHẤT QUANG</a:t>
            </a:r>
            <a:endParaRPr lang="en-US" sz="3800" u="none" strike="noStrike" spc="15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41874" y="6331712"/>
            <a:ext cx="3627239" cy="706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0"/>
              </a:lnSpc>
              <a:spcBef>
                <a:spcPct val="0"/>
              </a:spcBef>
            </a:pPr>
            <a:r>
              <a:rPr lang="en-US" sz="3700" u="none" strike="noStrike" spc="14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THÁI VĂN TOÀN</a:t>
            </a:r>
            <a:endParaRPr lang="en-US" sz="3700" u="none" strike="noStrike" spc="14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9530" y="1123850"/>
            <a:ext cx="6569648" cy="8788826"/>
          </a:xfrm>
          <a:custGeom>
            <a:avLst/>
            <a:gdLst/>
            <a:ahLst/>
            <a:cxnLst/>
            <a:rect l="l" t="t" r="r" b="b"/>
            <a:pathLst>
              <a:path w="6569648" h="8788826">
                <a:moveTo>
                  <a:pt x="0" y="0"/>
                </a:moveTo>
                <a:lnTo>
                  <a:pt x="6569647" y="0"/>
                </a:lnTo>
                <a:lnTo>
                  <a:pt x="6569647" y="8788827"/>
                </a:lnTo>
                <a:lnTo>
                  <a:pt x="0" y="87888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9404182" y="1123850"/>
            <a:ext cx="7134248" cy="8660695"/>
          </a:xfrm>
          <a:custGeom>
            <a:avLst/>
            <a:gdLst/>
            <a:ahLst/>
            <a:cxnLst/>
            <a:rect l="l" t="t" r="r" b="b"/>
            <a:pathLst>
              <a:path w="7134248" h="8660695">
                <a:moveTo>
                  <a:pt x="0" y="0"/>
                </a:moveTo>
                <a:lnTo>
                  <a:pt x="7134248" y="0"/>
                </a:lnTo>
                <a:lnTo>
                  <a:pt x="7134248" y="8660695"/>
                </a:lnTo>
                <a:lnTo>
                  <a:pt x="0" y="8660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2397433" y="334132"/>
            <a:ext cx="4091464" cy="453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5"/>
              </a:lnSpc>
              <a:spcBef>
                <a:spcPct val="0"/>
              </a:spcBef>
            </a:pPr>
            <a:r>
              <a:rPr lang="en-US" sz="278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TẠO BILL RA FILE </a:t>
            </a:r>
            <a:endParaRPr lang="en-US" sz="278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51641" y="251555"/>
            <a:ext cx="5439331" cy="84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5"/>
              </a:lnSpc>
              <a:spcBef>
                <a:spcPct val="0"/>
              </a:spcBef>
            </a:pPr>
            <a:r>
              <a:rPr lang="en-US" sz="2765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 LƯU BILL VÀO FILE VÀ TÍNH TỔNG TIỀN MỘT BIILL</a:t>
            </a:r>
            <a:endParaRPr lang="en-US" sz="2765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28700"/>
            <a:ext cx="18288000" cy="8871119"/>
          </a:xfrm>
          <a:custGeom>
            <a:avLst/>
            <a:gdLst/>
            <a:ahLst/>
            <a:cxnLst/>
            <a:rect l="l" t="t" r="r" b="b"/>
            <a:pathLst>
              <a:path w="18288000" h="8871119">
                <a:moveTo>
                  <a:pt x="0" y="0"/>
                </a:moveTo>
                <a:lnTo>
                  <a:pt x="18288000" y="0"/>
                </a:lnTo>
                <a:lnTo>
                  <a:pt x="18288000" y="8871119"/>
                </a:lnTo>
                <a:lnTo>
                  <a:pt x="0" y="887111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693" r="-1693" b="-123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85148"/>
            <a:ext cx="18288000" cy="59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5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LƯU ĐỒ GIẢI THUẬT TỔNG QUÁT</a:t>
            </a:r>
            <a:endParaRPr lang="en-US" sz="36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7039" y="809046"/>
            <a:ext cx="7794189" cy="8449254"/>
          </a:xfrm>
          <a:prstGeom prst="rect">
            <a:avLst/>
          </a:prstGeom>
          <a:solidFill>
            <a:srgbClr val="F4EFD8"/>
          </a:solidFill>
        </p:spPr>
      </p:sp>
      <p:sp>
        <p:nvSpPr>
          <p:cNvPr id="3" name="AutoShape 3"/>
          <p:cNvSpPr/>
          <p:nvPr/>
        </p:nvSpPr>
        <p:spPr>
          <a:xfrm>
            <a:off x="9881870" y="808990"/>
            <a:ext cx="7596505" cy="8449310"/>
          </a:xfrm>
          <a:prstGeom prst="rect">
            <a:avLst/>
          </a:prstGeom>
          <a:solidFill>
            <a:srgbClr val="F4EFD8"/>
          </a:solidFill>
        </p:spPr>
      </p:sp>
      <p:sp>
        <p:nvSpPr>
          <p:cNvPr id="4" name="TextBox 4"/>
          <p:cNvSpPr txBox="1"/>
          <p:nvPr/>
        </p:nvSpPr>
        <p:spPr>
          <a:xfrm>
            <a:off x="1337039" y="1000125"/>
            <a:ext cx="7794189" cy="101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5"/>
              </a:lnSpc>
            </a:pPr>
            <a:r>
              <a:rPr lang="en-US" sz="35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CÁC KIẾN THỨC ĐÃ HỌC</a:t>
            </a:r>
            <a:endParaRPr lang="en-US" sz="35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ctr">
              <a:lnSpc>
                <a:spcPts val="3745"/>
              </a:lnSpc>
            </a:pPr>
            <a:r>
              <a:rPr lang="en-US" sz="35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ĐƯỢC VẬN DỤNG TRONG DỰ ÁN</a:t>
            </a:r>
            <a:endParaRPr lang="en-US" sz="35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85666" y="1000125"/>
            <a:ext cx="7493287" cy="101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5"/>
              </a:lnSpc>
            </a:pPr>
            <a:r>
              <a:rPr lang="en-US" sz="35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CÁC KIẾN THỨC TIẾP THU ĐƯỢC QUA TRA CỨU MẠNG</a:t>
            </a:r>
            <a:endParaRPr lang="en-US" sz="35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7039" y="2148804"/>
            <a:ext cx="7794189" cy="942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1.Lập trình hướng đối tượng OOP.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khởi tạo các thuộc tính, phương thức dùng để quản lý thông tin 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Xử lý file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+ ofstream để ghi dữ liệu vào file (saveProductsToFile, saveSellersToFile).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+ ifstream để đọc dữ liệu từ file (loadProductsFromFile, loadSellersFromFile).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Định dạng xuất (áp dụng thư viện iomanip).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+ Tạo định dạng xuất cho bill, thông tin nhân viên,..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Lưu trữ danh sách các phần tử (Vector[]).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Lưu danh sách sản phẩm.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Lưu danh sách thông tin nhân viên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Lưu thông tin hóa đơn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335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 Các câu lệnh và toán tử cơ bản đã được học khác</a:t>
            </a:r>
            <a:endParaRPr lang="en-US" sz="2335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9985666" y="2359096"/>
            <a:ext cx="7493287" cy="597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5"/>
              </a:lnSpc>
              <a:spcBef>
                <a:spcPct val="0"/>
              </a:spcBef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1.Áp dụng thư viện CTIME dùng để quản lý ngày giờ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05460" lvl="1" indent="-252730" algn="l">
              <a:lnSpc>
                <a:spcPts val="360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Gồm các câu trúc và câu lệnh: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5"/>
              </a:lnSpc>
              <a:spcBef>
                <a:spcPct val="0"/>
              </a:spcBef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+ time_t, tm, localtime_s() để lấy thời gian hiện tại.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5"/>
              </a:lnSpc>
              <a:spcBef>
                <a:spcPct val="0"/>
              </a:spcBef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+ strftime() để định dạng ngày giờ khi in hóa đơn.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5"/>
              </a:lnSpc>
              <a:spcBef>
                <a:spcPct val="0"/>
              </a:spcBef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2.Áp dụng thư viện CONIO.H để bảo mật tài khoản quản lý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05460" lvl="1" indent="-252730" algn="l">
              <a:lnSpc>
                <a:spcPts val="360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Gồm các cấu trúc và câu lệnh: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5"/>
              </a:lnSpc>
              <a:spcBef>
                <a:spcPct val="0"/>
              </a:spcBef>
            </a:pPr>
            <a:r>
              <a:rPr lang="en-US" sz="2340" spc="107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+Dùng _getch() để ẩn mật khẩu khi nhập (không hiển thị trên màn hình).</a:t>
            </a:r>
            <a:endParaRPr lang="en-US" sz="2340" spc="107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lnSpc>
                <a:spcPts val="3605"/>
              </a:lnSpc>
              <a:spcBef>
                <a:spcPct val="0"/>
              </a:spcBef>
            </a:pPr>
          </a:p>
          <a:p>
            <a:pPr algn="l">
              <a:lnSpc>
                <a:spcPts val="36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1790" y="1607820"/>
            <a:ext cx="5184815" cy="4006625"/>
          </a:xfrm>
          <a:custGeom>
            <a:avLst/>
            <a:gdLst/>
            <a:ahLst/>
            <a:cxnLst/>
            <a:rect l="l" t="t" r="r" b="b"/>
            <a:pathLst>
              <a:path w="5184815" h="4006625">
                <a:moveTo>
                  <a:pt x="0" y="0"/>
                </a:moveTo>
                <a:lnTo>
                  <a:pt x="5184815" y="0"/>
                </a:lnTo>
                <a:lnTo>
                  <a:pt x="5184815" y="4006625"/>
                </a:lnTo>
                <a:lnTo>
                  <a:pt x="0" y="400662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222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50806" y="2065020"/>
            <a:ext cx="9790700" cy="2551962"/>
          </a:xfrm>
          <a:custGeom>
            <a:avLst/>
            <a:gdLst/>
            <a:ahLst/>
            <a:cxnLst/>
            <a:rect l="l" t="t" r="r" b="b"/>
            <a:pathLst>
              <a:path w="9790700" h="2551962">
                <a:moveTo>
                  <a:pt x="0" y="0"/>
                </a:moveTo>
                <a:lnTo>
                  <a:pt x="9790699" y="0"/>
                </a:lnTo>
                <a:lnTo>
                  <a:pt x="9790699" y="2551962"/>
                </a:lnTo>
                <a:lnTo>
                  <a:pt x="0" y="255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50806" y="6932712"/>
            <a:ext cx="9508494" cy="1692190"/>
          </a:xfrm>
          <a:custGeom>
            <a:avLst/>
            <a:gdLst/>
            <a:ahLst/>
            <a:cxnLst/>
            <a:rect l="l" t="t" r="r" b="b"/>
            <a:pathLst>
              <a:path w="9508494" h="1692190">
                <a:moveTo>
                  <a:pt x="0" y="0"/>
                </a:moveTo>
                <a:lnTo>
                  <a:pt x="9508494" y="0"/>
                </a:lnTo>
                <a:lnTo>
                  <a:pt x="9508494" y="1692189"/>
                </a:lnTo>
                <a:lnTo>
                  <a:pt x="0" y="1692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1790" y="7246070"/>
            <a:ext cx="5761434" cy="2412359"/>
          </a:xfrm>
          <a:custGeom>
            <a:avLst/>
            <a:gdLst/>
            <a:ahLst/>
            <a:cxnLst/>
            <a:rect l="l" t="t" r="r" b="b"/>
            <a:pathLst>
              <a:path w="5761434" h="2412359">
                <a:moveTo>
                  <a:pt x="0" y="0"/>
                </a:moveTo>
                <a:lnTo>
                  <a:pt x="5761433" y="0"/>
                </a:lnTo>
                <a:lnTo>
                  <a:pt x="5761433" y="2412359"/>
                </a:lnTo>
                <a:lnTo>
                  <a:pt x="0" y="2412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114" b="-51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142" y="332985"/>
            <a:ext cx="18159717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5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MỘT SỐ KẾT QUẢ CỦA CHƯƠNG TRÌNH </a:t>
            </a:r>
            <a:endParaRPr lang="en-US" sz="35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90600"/>
            <a:ext cx="3222546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FILE IN HÓA ĐƠN</a:t>
            </a:r>
            <a:endParaRPr lang="en-US" sz="3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96870" y="1131570"/>
            <a:ext cx="5216366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danh sách nhân viên hiện có</a:t>
            </a:r>
            <a:endParaRPr lang="en-US" sz="3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61857" y="5406269"/>
            <a:ext cx="9718953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DANH SÁCH SẢN PHẨM HIỆN CÓ TRONG CỬA HÀNG</a:t>
            </a:r>
            <a:endParaRPr lang="en-US" sz="3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74489" y="5987037"/>
            <a:ext cx="4476036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GIAO DIỆN MENU CHÍNH</a:t>
            </a:r>
            <a:endParaRPr lang="en-US" sz="300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2901594" y="1883991"/>
            <a:ext cx="4158154" cy="7366012"/>
          </a:xfrm>
          <a:custGeom>
            <a:avLst/>
            <a:gdLst/>
            <a:ahLst/>
            <a:cxnLst/>
            <a:rect l="l" t="t" r="r" b="b"/>
            <a:pathLst>
              <a:path w="4158154" h="7366012">
                <a:moveTo>
                  <a:pt x="0" y="0"/>
                </a:moveTo>
                <a:lnTo>
                  <a:pt x="4158153" y="0"/>
                </a:lnTo>
                <a:lnTo>
                  <a:pt x="4158153" y="7366011"/>
                </a:lnTo>
                <a:lnTo>
                  <a:pt x="0" y="736601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38531" r="-83405"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2580319" y="1614463"/>
            <a:ext cx="4158154" cy="7366012"/>
          </a:xfrm>
          <a:custGeom>
            <a:avLst/>
            <a:gdLst/>
            <a:ahLst/>
            <a:cxnLst/>
            <a:rect l="l" t="t" r="r" b="b"/>
            <a:pathLst>
              <a:path w="4158154" h="7366012">
                <a:moveTo>
                  <a:pt x="0" y="0"/>
                </a:moveTo>
                <a:lnTo>
                  <a:pt x="4158154" y="0"/>
                </a:lnTo>
                <a:lnTo>
                  <a:pt x="4158154" y="7366012"/>
                </a:lnTo>
                <a:lnTo>
                  <a:pt x="0" y="7366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8531" r="-8340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46436" y="1674487"/>
            <a:ext cx="9932938" cy="118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0"/>
              </a:lnSpc>
            </a:pPr>
            <a:r>
              <a:rPr lang="en-US" sz="7710">
                <a:solidFill>
                  <a:srgbClr val="B44928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KẾT LUẬN</a:t>
            </a:r>
            <a:endParaRPr lang="en-US" sz="7710">
              <a:solidFill>
                <a:srgbClr val="B44928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89326" y="4409729"/>
            <a:ext cx="6140141" cy="1746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700" b="1">
                <a:solidFill>
                  <a:srgbClr val="3B302D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Chương trình bước đầu cơ bản thành công trong việc tại dựng một chương trình quản lý cửa hàng cụ thể là thời trang.</a:t>
            </a:r>
            <a:endParaRPr lang="en-US" sz="2700" b="1">
              <a:solidFill>
                <a:srgbClr val="3B302D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  <a:p>
            <a:pPr marL="0" lvl="0" indent="0" algn="ctr">
              <a:lnSpc>
                <a:spcPts val="3505"/>
              </a:lnSpc>
              <a:spcBef>
                <a:spcPct val="0"/>
              </a:spcBef>
            </a:pPr>
          </a:p>
        </p:txBody>
      </p:sp>
      <p:sp>
        <p:nvSpPr>
          <p:cNvPr id="6" name="AutoShape 6"/>
          <p:cNvSpPr/>
          <p:nvPr/>
        </p:nvSpPr>
        <p:spPr>
          <a:xfrm>
            <a:off x="10983673" y="726412"/>
            <a:ext cx="6778563" cy="3396758"/>
          </a:xfrm>
          <a:prstGeom prst="rect">
            <a:avLst/>
          </a:prstGeom>
          <a:solidFill>
            <a:srgbClr val="F4EFD8"/>
          </a:solidFill>
        </p:spPr>
      </p:sp>
      <p:sp>
        <p:nvSpPr>
          <p:cNvPr id="7" name="TextBox 7"/>
          <p:cNvSpPr txBox="1"/>
          <p:nvPr/>
        </p:nvSpPr>
        <p:spPr>
          <a:xfrm>
            <a:off x="12794827" y="17591"/>
            <a:ext cx="7853579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500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Ưu Điểm</a:t>
            </a:r>
            <a:endParaRPr lang="en-US" sz="3500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83673" y="646241"/>
            <a:ext cx="6613823" cy="383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05"/>
              </a:lnSpc>
              <a:spcBef>
                <a:spcPct val="0"/>
              </a:spcBef>
            </a:pPr>
          </a:p>
          <a:p>
            <a:pPr algn="just">
              <a:lnSpc>
                <a:spcPts val="2705"/>
              </a:lnSpc>
              <a:spcBef>
                <a:spcPct val="0"/>
              </a:spcBef>
            </a:pPr>
            <a:r>
              <a:rPr lang="en-US" sz="23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+ THIẾT KẾ GIAO DIỆN ĐƠN GIẢN, DỄ SỬ DỤNG</a:t>
            </a:r>
            <a:endParaRPr lang="en-US" sz="23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2705"/>
              </a:lnSpc>
              <a:spcBef>
                <a:spcPct val="0"/>
              </a:spcBef>
            </a:pPr>
          </a:p>
          <a:p>
            <a:pPr algn="just">
              <a:lnSpc>
                <a:spcPts val="2705"/>
              </a:lnSpc>
              <a:spcBef>
                <a:spcPct val="0"/>
              </a:spcBef>
            </a:pPr>
            <a:r>
              <a:rPr lang="en-US" sz="23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+  HÓA ĐƠN ĐƯỢC XUẤT RA FILE TEXT DỄ ĐỌC VÀ IN ẤN.</a:t>
            </a:r>
            <a:endParaRPr lang="en-US" sz="23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2705"/>
              </a:lnSpc>
              <a:spcBef>
                <a:spcPct val="0"/>
              </a:spcBef>
            </a:pPr>
          </a:p>
          <a:p>
            <a:pPr algn="just">
              <a:lnSpc>
                <a:spcPts val="2705"/>
              </a:lnSpc>
              <a:spcBef>
                <a:spcPct val="0"/>
              </a:spcBef>
            </a:pPr>
            <a:r>
              <a:rPr lang="en-US" sz="23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+ KHẢ NĂNG LƯU TRỮ DỮ LIỆU</a:t>
            </a:r>
            <a:endParaRPr lang="en-US" sz="23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2705"/>
              </a:lnSpc>
              <a:spcBef>
                <a:spcPct val="0"/>
              </a:spcBef>
            </a:pPr>
          </a:p>
          <a:p>
            <a:pPr algn="just">
              <a:lnSpc>
                <a:spcPts val="2705"/>
              </a:lnSpc>
              <a:spcBef>
                <a:spcPct val="0"/>
              </a:spcBef>
            </a:pPr>
            <a:r>
              <a:rPr lang="en-US" sz="23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+  BẢO MẬT CƠ BẢN</a:t>
            </a:r>
            <a:endParaRPr lang="en-US" sz="23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2705"/>
              </a:lnSpc>
              <a:spcBef>
                <a:spcPct val="0"/>
              </a:spcBef>
            </a:pPr>
          </a:p>
        </p:txBody>
      </p:sp>
      <p:sp>
        <p:nvSpPr>
          <p:cNvPr id="9" name="AutoShape 9"/>
          <p:cNvSpPr/>
          <p:nvPr/>
        </p:nvSpPr>
        <p:spPr>
          <a:xfrm>
            <a:off x="10983673" y="5359161"/>
            <a:ext cx="7108044" cy="3495979"/>
          </a:xfrm>
          <a:prstGeom prst="rect">
            <a:avLst/>
          </a:prstGeom>
          <a:solidFill>
            <a:srgbClr val="F4EFD8"/>
          </a:solidFill>
        </p:spPr>
      </p:sp>
      <p:sp>
        <p:nvSpPr>
          <p:cNvPr id="10" name="TextBox 10"/>
          <p:cNvSpPr txBox="1"/>
          <p:nvPr/>
        </p:nvSpPr>
        <p:spPr>
          <a:xfrm>
            <a:off x="13142612" y="4749561"/>
            <a:ext cx="7853579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500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Nhược điểm</a:t>
            </a:r>
            <a:endParaRPr lang="en-US" sz="3500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83673" y="5725520"/>
            <a:ext cx="7108044" cy="3403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5"/>
              </a:lnSpc>
            </a:pPr>
            <a:r>
              <a:rPr lang="en-US" sz="27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+ HẠN CHẾ VỀ KHẢ NĂNG MỞ RỘNG</a:t>
            </a:r>
            <a:endParaRPr lang="en-US" sz="27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3155"/>
              </a:lnSpc>
              <a:spcBef>
                <a:spcPct val="0"/>
              </a:spcBef>
            </a:pPr>
            <a:r>
              <a:rPr lang="en-US" sz="27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+ THIẾU TÍNH LINH HOẠT TRONG NHẬP LIỆU</a:t>
            </a:r>
            <a:endParaRPr lang="en-US" sz="27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3155"/>
              </a:lnSpc>
              <a:spcBef>
                <a:spcPct val="0"/>
              </a:spcBef>
            </a:pPr>
            <a:r>
              <a:rPr lang="en-US" sz="27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+ KHẢ NĂNG TƯƠNG TÁC VỚI KHÁCH HÀNG </a:t>
            </a:r>
            <a:endParaRPr lang="en-US" sz="27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3155"/>
              </a:lnSpc>
              <a:spcBef>
                <a:spcPct val="0"/>
              </a:spcBef>
            </a:pPr>
            <a:r>
              <a:rPr lang="en-US" sz="2795" b="1">
                <a:solidFill>
                  <a:srgbClr val="141414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+  HẠN CHẾ VỀ BÁO CÁO</a:t>
            </a:r>
            <a:endParaRPr lang="en-US" sz="2795" b="1">
              <a:solidFill>
                <a:srgbClr val="141414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just">
              <a:lnSpc>
                <a:spcPts val="2480"/>
              </a:lnSpc>
              <a:spcBef>
                <a:spcPct val="0"/>
              </a:spcBef>
            </a:pPr>
          </a:p>
          <a:p>
            <a:pPr algn="just">
              <a:lnSpc>
                <a:spcPts val="2480"/>
              </a:lnSpc>
              <a:spcBef>
                <a:spcPct val="0"/>
              </a:spcBef>
            </a:pPr>
          </a:p>
          <a:p>
            <a:pPr algn="just">
              <a:lnSpc>
                <a:spcPts val="2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33793" y="210129"/>
            <a:ext cx="9932938" cy="118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30"/>
              </a:lnSpc>
            </a:pPr>
            <a:r>
              <a:rPr lang="en-US" sz="7710">
                <a:solidFill>
                  <a:srgbClr val="B44928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HƯỚNG PHÁT TRIỂN</a:t>
            </a:r>
            <a:endParaRPr lang="en-US" sz="7710">
              <a:solidFill>
                <a:srgbClr val="B44928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</p:txBody>
      </p:sp>
      <p:sp>
        <p:nvSpPr>
          <p:cNvPr id="3" name="Freeform 3"/>
          <p:cNvSpPr/>
          <p:nvPr/>
        </p:nvSpPr>
        <p:spPr>
          <a:xfrm rot="-5400000">
            <a:off x="6073910" y="-795010"/>
            <a:ext cx="7609879" cy="13480613"/>
          </a:xfrm>
          <a:custGeom>
            <a:avLst/>
            <a:gdLst/>
            <a:ahLst/>
            <a:cxnLst/>
            <a:rect l="l" t="t" r="r" b="b"/>
            <a:pathLst>
              <a:path w="7609879" h="13480613">
                <a:moveTo>
                  <a:pt x="0" y="0"/>
                </a:moveTo>
                <a:lnTo>
                  <a:pt x="7609879" y="0"/>
                </a:lnTo>
                <a:lnTo>
                  <a:pt x="7609879" y="13480614"/>
                </a:lnTo>
                <a:lnTo>
                  <a:pt x="0" y="134806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38531" r="-83405"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5485942" y="-1288274"/>
            <a:ext cx="7609879" cy="13480613"/>
          </a:xfrm>
          <a:custGeom>
            <a:avLst/>
            <a:gdLst/>
            <a:ahLst/>
            <a:cxnLst/>
            <a:rect l="l" t="t" r="r" b="b"/>
            <a:pathLst>
              <a:path w="7609879" h="13480613">
                <a:moveTo>
                  <a:pt x="0" y="0"/>
                </a:moveTo>
                <a:lnTo>
                  <a:pt x="7609879" y="0"/>
                </a:lnTo>
                <a:lnTo>
                  <a:pt x="7609879" y="13480613"/>
                </a:lnTo>
                <a:lnTo>
                  <a:pt x="0" y="13480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8531" r="-8340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70949" y="1782445"/>
            <a:ext cx="10839866" cy="790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1. </a:t>
            </a: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NÂNG CẤP TÍNH NĂNG HIỆN CÓ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QUẢN LÝ KHO HÀNG THÔNG MINH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THÊM CẢNH BÁO KHI SẢN PHẨM SẮP HẾT HÀNG.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HỖ TRỢ NHẬP HÀNG TỪ NHÀ CUNG CẤP (TỰ ĐỘNG CẬP NHẬT SỐ LƯỢNG TỒN).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BÁO CÁO VÀ THỐNG KÊ NÂNG CAO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TÍCH HỢP MÃ VẠCH (BARCODE/QR CODE)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QUÉT MÃ ĐỂ THÊM SẢN PHẨM VÀO HÓA ĐƠN NHANH CHÓNG.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2. MỞ RỘNG CHỨC NĂNG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QUẢN LÝ KHÁCH HÀNG THÂN THIẾT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THIẾT KẾ GIAO DIỆN WEB CHO KHÁCH ĐẶT HÀNG ONLINE.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THANH TOÁN ĐA PHƯƠNG THỨC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1424940" lvl="3" indent="-356235" algn="l">
              <a:lnSpc>
                <a:spcPts val="2485"/>
              </a:lnSpc>
              <a:spcBef>
                <a:spcPct val="0"/>
              </a:spcBef>
              <a:buFont typeface="Arial" panose="020B0604020202020204"/>
              <a:buChar char="￭"/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HỖ TRỢ VÍ ĐIỆN TỬ (MOMO, ZALOPAY), CHUYỂN KHOẢN NGÂN HÀNG.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3. CẢI THIỆN HIỆU SUẤT VÀ BẢO MẬT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TỐI ƯU CƠ SỞ DỮ LIỆU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</a:t>
            </a: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BẢO MẬT NÂNG CAO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4 . HƯỚNG ĐẾN AI VÀ TỰ ĐỘNG HÓA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GỢI Ý SẢN PHẨM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1424940" lvl="3" indent="-356235" algn="l">
              <a:lnSpc>
                <a:spcPts val="2485"/>
              </a:lnSpc>
              <a:spcBef>
                <a:spcPct val="0"/>
              </a:spcBef>
              <a:buFont typeface="Arial" panose="020B0604020202020204"/>
              <a:buChar char="￭"/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SỬ DỤNG MACHINE LEARNING ĐỂ ĐỀ XUẤT MẶT HÀNG DỰA TRÊN LỊCH SỬ MUA.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     + </a:t>
            </a: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CHATBOT HỖ TRỢ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marL="1424940" lvl="3" indent="-356235" algn="l">
              <a:lnSpc>
                <a:spcPts val="2485"/>
              </a:lnSpc>
              <a:spcBef>
                <a:spcPct val="0"/>
              </a:spcBef>
              <a:buFont typeface="Arial" panose="020B0604020202020204"/>
              <a:buChar char="￭"/>
            </a:pPr>
            <a:r>
              <a:rPr lang="en-US" sz="2200" b="1">
                <a:solidFill>
                  <a:srgbClr val="B44928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TÍCH HỢP AI (NHƯ CHATGPT) ĐỂ TRẢ LỜI FAQS VỀ SẢN PHẨM.</a:t>
            </a:r>
            <a:endParaRPr lang="en-US" sz="2200" b="1">
              <a:solidFill>
                <a:srgbClr val="B44928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  <a:p>
            <a:pPr algn="l">
              <a:lnSpc>
                <a:spcPts val="2485"/>
              </a:lnSpc>
              <a:spcBef>
                <a:spcPct val="0"/>
              </a:spcBef>
            </a:pPr>
          </a:p>
          <a:p>
            <a:pPr algn="l">
              <a:lnSpc>
                <a:spcPts val="24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65147" y="1360262"/>
            <a:ext cx="15157398" cy="8228357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05753" cy="4400295"/>
            </a:xfrm>
            <a:custGeom>
              <a:avLst/>
              <a:gdLst/>
              <a:ahLst/>
              <a:cxnLst/>
              <a:rect l="l" t="t" r="r" b="b"/>
              <a:pathLst>
                <a:path w="8105753" h="4400295">
                  <a:moveTo>
                    <a:pt x="8105753" y="48622"/>
                  </a:moveTo>
                  <a:lnTo>
                    <a:pt x="8105753" y="0"/>
                  </a:lnTo>
                  <a:lnTo>
                    <a:pt x="44783" y="0"/>
                  </a:lnTo>
                  <a:lnTo>
                    <a:pt x="44783" y="24311"/>
                  </a:lnTo>
                  <a:lnTo>
                    <a:pt x="0" y="24311"/>
                  </a:lnTo>
                  <a:lnTo>
                    <a:pt x="0" y="4400295"/>
                  </a:lnTo>
                  <a:lnTo>
                    <a:pt x="89566" y="4400295"/>
                  </a:lnTo>
                  <a:lnTo>
                    <a:pt x="89566" y="3549409"/>
                  </a:lnTo>
                  <a:lnTo>
                    <a:pt x="1612194" y="3549409"/>
                  </a:lnTo>
                  <a:lnTo>
                    <a:pt x="1612194" y="4400295"/>
                  </a:lnTo>
                  <a:lnTo>
                    <a:pt x="1701760" y="4400295"/>
                  </a:lnTo>
                  <a:lnTo>
                    <a:pt x="1701760" y="3549409"/>
                  </a:lnTo>
                  <a:lnTo>
                    <a:pt x="3224388" y="3549409"/>
                  </a:lnTo>
                  <a:lnTo>
                    <a:pt x="3224388" y="4400295"/>
                  </a:lnTo>
                  <a:lnTo>
                    <a:pt x="3313954" y="4400295"/>
                  </a:lnTo>
                  <a:lnTo>
                    <a:pt x="3313954" y="3549409"/>
                  </a:lnTo>
                  <a:lnTo>
                    <a:pt x="4836582" y="3549409"/>
                  </a:lnTo>
                  <a:lnTo>
                    <a:pt x="4836582" y="4400295"/>
                  </a:lnTo>
                  <a:lnTo>
                    <a:pt x="4926148" y="4400295"/>
                  </a:lnTo>
                  <a:lnTo>
                    <a:pt x="4926148" y="3549409"/>
                  </a:lnTo>
                  <a:lnTo>
                    <a:pt x="6448775" y="3549409"/>
                  </a:lnTo>
                  <a:lnTo>
                    <a:pt x="6448775" y="4400295"/>
                  </a:lnTo>
                  <a:lnTo>
                    <a:pt x="6538341" y="4400295"/>
                  </a:lnTo>
                  <a:lnTo>
                    <a:pt x="6538341" y="3549409"/>
                  </a:lnTo>
                  <a:lnTo>
                    <a:pt x="8105753" y="3549409"/>
                  </a:lnTo>
                  <a:lnTo>
                    <a:pt x="8105753" y="3500787"/>
                  </a:lnTo>
                  <a:lnTo>
                    <a:pt x="6538341" y="3500787"/>
                  </a:lnTo>
                  <a:lnTo>
                    <a:pt x="6538341" y="2674212"/>
                  </a:lnTo>
                  <a:lnTo>
                    <a:pt x="8105753" y="2674212"/>
                  </a:lnTo>
                  <a:lnTo>
                    <a:pt x="8105753" y="2625590"/>
                  </a:lnTo>
                  <a:lnTo>
                    <a:pt x="6538341" y="2625590"/>
                  </a:lnTo>
                  <a:lnTo>
                    <a:pt x="6538341" y="1799016"/>
                  </a:lnTo>
                  <a:lnTo>
                    <a:pt x="8105753" y="1799016"/>
                  </a:lnTo>
                  <a:lnTo>
                    <a:pt x="8105753" y="1750394"/>
                  </a:lnTo>
                  <a:lnTo>
                    <a:pt x="6538341" y="1750394"/>
                  </a:lnTo>
                  <a:lnTo>
                    <a:pt x="6538341" y="923819"/>
                  </a:lnTo>
                  <a:lnTo>
                    <a:pt x="8105753" y="923819"/>
                  </a:lnTo>
                  <a:lnTo>
                    <a:pt x="8105753" y="875197"/>
                  </a:lnTo>
                  <a:lnTo>
                    <a:pt x="6538341" y="875197"/>
                  </a:lnTo>
                  <a:lnTo>
                    <a:pt x="6538341" y="48622"/>
                  </a:lnTo>
                  <a:lnTo>
                    <a:pt x="8105753" y="48622"/>
                  </a:lnTo>
                  <a:close/>
                  <a:moveTo>
                    <a:pt x="1701760" y="875197"/>
                  </a:moveTo>
                  <a:lnTo>
                    <a:pt x="1701760" y="48622"/>
                  </a:lnTo>
                  <a:lnTo>
                    <a:pt x="3224388" y="48622"/>
                  </a:lnTo>
                  <a:lnTo>
                    <a:pt x="3224388" y="875197"/>
                  </a:lnTo>
                  <a:lnTo>
                    <a:pt x="1701760" y="875197"/>
                  </a:lnTo>
                  <a:close/>
                  <a:moveTo>
                    <a:pt x="3224388" y="923819"/>
                  </a:moveTo>
                  <a:lnTo>
                    <a:pt x="3224388" y="1750394"/>
                  </a:lnTo>
                  <a:lnTo>
                    <a:pt x="1701760" y="1750394"/>
                  </a:lnTo>
                  <a:lnTo>
                    <a:pt x="1701760" y="923819"/>
                  </a:lnTo>
                  <a:lnTo>
                    <a:pt x="3224388" y="923819"/>
                  </a:lnTo>
                  <a:close/>
                  <a:moveTo>
                    <a:pt x="1612194" y="875197"/>
                  </a:moveTo>
                  <a:lnTo>
                    <a:pt x="89566" y="875197"/>
                  </a:lnTo>
                  <a:lnTo>
                    <a:pt x="89566" y="48622"/>
                  </a:lnTo>
                  <a:lnTo>
                    <a:pt x="1612194" y="48622"/>
                  </a:lnTo>
                  <a:lnTo>
                    <a:pt x="1612194" y="875197"/>
                  </a:lnTo>
                  <a:close/>
                  <a:moveTo>
                    <a:pt x="1612194" y="923819"/>
                  </a:moveTo>
                  <a:lnTo>
                    <a:pt x="1612194" y="1750394"/>
                  </a:lnTo>
                  <a:lnTo>
                    <a:pt x="89566" y="1750394"/>
                  </a:lnTo>
                  <a:lnTo>
                    <a:pt x="89566" y="923819"/>
                  </a:lnTo>
                  <a:lnTo>
                    <a:pt x="1612194" y="923819"/>
                  </a:lnTo>
                  <a:close/>
                  <a:moveTo>
                    <a:pt x="1612194" y="1799016"/>
                  </a:moveTo>
                  <a:lnTo>
                    <a:pt x="1612194" y="2625590"/>
                  </a:lnTo>
                  <a:lnTo>
                    <a:pt x="89566" y="2625590"/>
                  </a:lnTo>
                  <a:lnTo>
                    <a:pt x="89566" y="1799016"/>
                  </a:lnTo>
                  <a:lnTo>
                    <a:pt x="1612194" y="1799016"/>
                  </a:lnTo>
                  <a:close/>
                  <a:moveTo>
                    <a:pt x="1701760" y="1799016"/>
                  </a:moveTo>
                  <a:lnTo>
                    <a:pt x="3224388" y="1799016"/>
                  </a:lnTo>
                  <a:lnTo>
                    <a:pt x="3224388" y="2625590"/>
                  </a:lnTo>
                  <a:lnTo>
                    <a:pt x="1701760" y="2625590"/>
                  </a:lnTo>
                  <a:lnTo>
                    <a:pt x="1701760" y="1799016"/>
                  </a:lnTo>
                  <a:close/>
                  <a:moveTo>
                    <a:pt x="3313954" y="1799016"/>
                  </a:moveTo>
                  <a:lnTo>
                    <a:pt x="4836582" y="1799016"/>
                  </a:lnTo>
                  <a:lnTo>
                    <a:pt x="4836582" y="2625590"/>
                  </a:lnTo>
                  <a:lnTo>
                    <a:pt x="3313954" y="2625590"/>
                  </a:lnTo>
                  <a:lnTo>
                    <a:pt x="3313954" y="1799016"/>
                  </a:lnTo>
                  <a:close/>
                  <a:moveTo>
                    <a:pt x="3313954" y="1750394"/>
                  </a:moveTo>
                  <a:lnTo>
                    <a:pt x="3313954" y="923819"/>
                  </a:lnTo>
                  <a:lnTo>
                    <a:pt x="4836582" y="923819"/>
                  </a:lnTo>
                  <a:lnTo>
                    <a:pt x="4836582" y="1750394"/>
                  </a:lnTo>
                  <a:lnTo>
                    <a:pt x="3313954" y="1750394"/>
                  </a:lnTo>
                  <a:close/>
                  <a:moveTo>
                    <a:pt x="3313954" y="875197"/>
                  </a:moveTo>
                  <a:lnTo>
                    <a:pt x="3313954" y="48622"/>
                  </a:lnTo>
                  <a:lnTo>
                    <a:pt x="4836582" y="48622"/>
                  </a:lnTo>
                  <a:lnTo>
                    <a:pt x="4836582" y="875197"/>
                  </a:lnTo>
                  <a:lnTo>
                    <a:pt x="3313954" y="875197"/>
                  </a:lnTo>
                  <a:close/>
                  <a:moveTo>
                    <a:pt x="89566" y="3500787"/>
                  </a:moveTo>
                  <a:lnTo>
                    <a:pt x="89566" y="2674212"/>
                  </a:lnTo>
                  <a:lnTo>
                    <a:pt x="1612194" y="2674212"/>
                  </a:lnTo>
                  <a:lnTo>
                    <a:pt x="1612194" y="3500787"/>
                  </a:lnTo>
                  <a:lnTo>
                    <a:pt x="89566" y="3500787"/>
                  </a:lnTo>
                  <a:close/>
                  <a:moveTo>
                    <a:pt x="1701760" y="3500787"/>
                  </a:moveTo>
                  <a:lnTo>
                    <a:pt x="1701760" y="2674212"/>
                  </a:lnTo>
                  <a:lnTo>
                    <a:pt x="3224388" y="2674212"/>
                  </a:lnTo>
                  <a:lnTo>
                    <a:pt x="3224388" y="3500787"/>
                  </a:lnTo>
                  <a:lnTo>
                    <a:pt x="1701760" y="3500787"/>
                  </a:lnTo>
                  <a:close/>
                  <a:moveTo>
                    <a:pt x="3313954" y="3500787"/>
                  </a:moveTo>
                  <a:lnTo>
                    <a:pt x="3313954" y="2674212"/>
                  </a:lnTo>
                  <a:lnTo>
                    <a:pt x="4836582" y="2674212"/>
                  </a:lnTo>
                  <a:lnTo>
                    <a:pt x="4836582" y="3500787"/>
                  </a:lnTo>
                  <a:lnTo>
                    <a:pt x="3313954" y="3500787"/>
                  </a:lnTo>
                  <a:close/>
                  <a:moveTo>
                    <a:pt x="6448775" y="3500787"/>
                  </a:moveTo>
                  <a:lnTo>
                    <a:pt x="4926148" y="3500787"/>
                  </a:lnTo>
                  <a:lnTo>
                    <a:pt x="4926148" y="2674212"/>
                  </a:lnTo>
                  <a:lnTo>
                    <a:pt x="6448775" y="2674212"/>
                  </a:lnTo>
                  <a:lnTo>
                    <a:pt x="6448775" y="3500787"/>
                  </a:lnTo>
                  <a:close/>
                  <a:moveTo>
                    <a:pt x="6448775" y="2625590"/>
                  </a:moveTo>
                  <a:lnTo>
                    <a:pt x="4926148" y="2625590"/>
                  </a:lnTo>
                  <a:lnTo>
                    <a:pt x="4926148" y="1799016"/>
                  </a:lnTo>
                  <a:lnTo>
                    <a:pt x="6448775" y="1799016"/>
                  </a:lnTo>
                  <a:lnTo>
                    <a:pt x="6448775" y="2625590"/>
                  </a:lnTo>
                  <a:close/>
                  <a:moveTo>
                    <a:pt x="6448775" y="1750394"/>
                  </a:moveTo>
                  <a:lnTo>
                    <a:pt x="4926148" y="1750394"/>
                  </a:lnTo>
                  <a:lnTo>
                    <a:pt x="4926148" y="923819"/>
                  </a:lnTo>
                  <a:lnTo>
                    <a:pt x="6448775" y="923819"/>
                  </a:lnTo>
                  <a:lnTo>
                    <a:pt x="6448775" y="1750394"/>
                  </a:lnTo>
                  <a:close/>
                  <a:moveTo>
                    <a:pt x="6448775" y="875197"/>
                  </a:moveTo>
                  <a:lnTo>
                    <a:pt x="4926148" y="875197"/>
                  </a:lnTo>
                  <a:lnTo>
                    <a:pt x="4926148" y="48622"/>
                  </a:lnTo>
                  <a:lnTo>
                    <a:pt x="6448775" y="48622"/>
                  </a:lnTo>
                  <a:lnTo>
                    <a:pt x="6448775" y="87519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5177061" y="750929"/>
            <a:ext cx="7933879" cy="1247716"/>
            <a:chOff x="0" y="0"/>
            <a:chExt cx="1421662" cy="2235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1661" cy="223577"/>
            </a:xfrm>
            <a:custGeom>
              <a:avLst/>
              <a:gdLst/>
              <a:ahLst/>
              <a:cxnLst/>
              <a:rect l="l" t="t" r="r" b="b"/>
              <a:pathLst>
                <a:path w="1421661" h="223577">
                  <a:moveTo>
                    <a:pt x="58548" y="0"/>
                  </a:moveTo>
                  <a:lnTo>
                    <a:pt x="1363113" y="0"/>
                  </a:lnTo>
                  <a:cubicBezTo>
                    <a:pt x="1395449" y="0"/>
                    <a:pt x="1421661" y="26213"/>
                    <a:pt x="1421661" y="58548"/>
                  </a:cubicBezTo>
                  <a:lnTo>
                    <a:pt x="1421661" y="165028"/>
                  </a:lnTo>
                  <a:cubicBezTo>
                    <a:pt x="1421661" y="197364"/>
                    <a:pt x="1395449" y="223577"/>
                    <a:pt x="1363113" y="223577"/>
                  </a:cubicBezTo>
                  <a:lnTo>
                    <a:pt x="58548" y="223577"/>
                  </a:lnTo>
                  <a:cubicBezTo>
                    <a:pt x="26213" y="223577"/>
                    <a:pt x="0" y="197364"/>
                    <a:pt x="0" y="165028"/>
                  </a:cubicBezTo>
                  <a:lnTo>
                    <a:pt x="0" y="58548"/>
                  </a:lnTo>
                  <a:cubicBezTo>
                    <a:pt x="0" y="26213"/>
                    <a:pt x="26213" y="0"/>
                    <a:pt x="58548" y="0"/>
                  </a:cubicBezTo>
                  <a:close/>
                </a:path>
              </a:pathLst>
            </a:custGeom>
            <a:solidFill>
              <a:srgbClr val="2B6599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421662" cy="309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822644" y="2391304"/>
            <a:ext cx="14642404" cy="6566891"/>
            <a:chOff x="0" y="0"/>
            <a:chExt cx="2623754" cy="1176713"/>
          </a:xfrm>
        </p:grpSpPr>
        <p:sp>
          <p:nvSpPr>
            <p:cNvPr id="8" name="Freeform 8">
              <a:hlinkClick r:id="rId1" tooltip="https://www.google.com/url?sa=i&amp;url=https%3A%2F%2Fm.facebook.com%2Fkhoadtvt.bkdn%2Fabout%2F&amp;psig=AOvVaw1xdyp2Xrt69ANxF2g-8M3O&amp;ust=1750212947870000&amp;source=images&amp;cd=vfe&amp;opi=89978449&amp;ved=0CBEQjRxqFwoTCJifgrqx940DFQAAAAAdAAAAABAE"/>
            </p:cNvPr>
            <p:cNvSpPr/>
            <p:nvPr/>
          </p:nvSpPr>
          <p:spPr>
            <a:xfrm>
              <a:off x="0" y="0"/>
              <a:ext cx="2623754" cy="1176713"/>
            </a:xfrm>
            <a:custGeom>
              <a:avLst/>
              <a:gdLst/>
              <a:ahLst/>
              <a:cxnLst/>
              <a:rect l="l" t="t" r="r" b="b"/>
              <a:pathLst>
                <a:path w="2623754" h="1176713">
                  <a:moveTo>
                    <a:pt x="10575" y="0"/>
                  </a:moveTo>
                  <a:lnTo>
                    <a:pt x="2613179" y="0"/>
                  </a:lnTo>
                  <a:cubicBezTo>
                    <a:pt x="2615984" y="0"/>
                    <a:pt x="2618673" y="1114"/>
                    <a:pt x="2620656" y="3097"/>
                  </a:cubicBezTo>
                  <a:cubicBezTo>
                    <a:pt x="2622640" y="5080"/>
                    <a:pt x="2623754" y="7770"/>
                    <a:pt x="2623754" y="10575"/>
                  </a:cubicBezTo>
                  <a:lnTo>
                    <a:pt x="2623754" y="1166138"/>
                  </a:lnTo>
                  <a:cubicBezTo>
                    <a:pt x="2623754" y="1168943"/>
                    <a:pt x="2622640" y="1171632"/>
                    <a:pt x="2620656" y="1173615"/>
                  </a:cubicBezTo>
                  <a:cubicBezTo>
                    <a:pt x="2618673" y="1175599"/>
                    <a:pt x="2615984" y="1176713"/>
                    <a:pt x="2613179" y="1176713"/>
                  </a:cubicBezTo>
                  <a:lnTo>
                    <a:pt x="10575" y="1176713"/>
                  </a:lnTo>
                  <a:cubicBezTo>
                    <a:pt x="7770" y="1176713"/>
                    <a:pt x="5080" y="1175599"/>
                    <a:pt x="3097" y="1173615"/>
                  </a:cubicBezTo>
                  <a:cubicBezTo>
                    <a:pt x="1114" y="1171632"/>
                    <a:pt x="0" y="1168943"/>
                    <a:pt x="0" y="1166138"/>
                  </a:cubicBezTo>
                  <a:lnTo>
                    <a:pt x="0" y="10575"/>
                  </a:lnTo>
                  <a:cubicBezTo>
                    <a:pt x="0" y="7770"/>
                    <a:pt x="1114" y="5080"/>
                    <a:pt x="3097" y="3097"/>
                  </a:cubicBezTo>
                  <a:cubicBezTo>
                    <a:pt x="5080" y="1114"/>
                    <a:pt x="7770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2623754" cy="12624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10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822644" y="1646618"/>
            <a:ext cx="14642404" cy="527589"/>
            <a:chOff x="0" y="0"/>
            <a:chExt cx="19523205" cy="703453"/>
          </a:xfrm>
        </p:grpSpPr>
        <p:grpSp>
          <p:nvGrpSpPr>
            <p:cNvPr id="11" name="Group 11"/>
            <p:cNvGrpSpPr/>
            <p:nvPr/>
          </p:nvGrpSpPr>
          <p:grpSpPr>
            <a:xfrm rot="0">
              <a:off x="0" y="0"/>
              <a:ext cx="19523205" cy="703453"/>
              <a:chOff x="0" y="0"/>
              <a:chExt cx="2623754" cy="9453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23754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623754" h="94538">
                    <a:moveTo>
                      <a:pt x="10575" y="0"/>
                    </a:moveTo>
                    <a:lnTo>
                      <a:pt x="2613179" y="0"/>
                    </a:lnTo>
                    <a:cubicBezTo>
                      <a:pt x="2615984" y="0"/>
                      <a:pt x="2618673" y="1114"/>
                      <a:pt x="2620656" y="3097"/>
                    </a:cubicBezTo>
                    <a:cubicBezTo>
                      <a:pt x="2622640" y="5080"/>
                      <a:pt x="2623754" y="7770"/>
                      <a:pt x="2623754" y="10575"/>
                    </a:cubicBezTo>
                    <a:lnTo>
                      <a:pt x="2623754" y="83963"/>
                    </a:lnTo>
                    <a:cubicBezTo>
                      <a:pt x="2623754" y="89804"/>
                      <a:pt x="2619019" y="94538"/>
                      <a:pt x="2613179" y="94538"/>
                    </a:cubicBezTo>
                    <a:lnTo>
                      <a:pt x="10575" y="94538"/>
                    </a:lnTo>
                    <a:cubicBezTo>
                      <a:pt x="7770" y="94538"/>
                      <a:pt x="5080" y="93424"/>
                      <a:pt x="3097" y="91441"/>
                    </a:cubicBezTo>
                    <a:cubicBezTo>
                      <a:pt x="1114" y="89458"/>
                      <a:pt x="0" y="86768"/>
                      <a:pt x="0" y="83963"/>
                    </a:cubicBezTo>
                    <a:lnTo>
                      <a:pt x="0" y="10575"/>
                    </a:lnTo>
                    <a:cubicBezTo>
                      <a:pt x="0" y="7770"/>
                      <a:pt x="1114" y="5080"/>
                      <a:pt x="3097" y="3097"/>
                    </a:cubicBezTo>
                    <a:cubicBezTo>
                      <a:pt x="5080" y="1114"/>
                      <a:pt x="7770" y="0"/>
                      <a:pt x="105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76200"/>
                <a:ext cx="2623754" cy="1707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10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93529" y="230923"/>
              <a:ext cx="283762" cy="283762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5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4906625" y="230923"/>
              <a:ext cx="283762" cy="283762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5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9619722" y="230923"/>
              <a:ext cx="283762" cy="283762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5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14332818" y="230923"/>
              <a:ext cx="283762" cy="283762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5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19045914" y="230923"/>
              <a:ext cx="283762" cy="283762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B6599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104775"/>
                <a:ext cx="660400" cy="631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95"/>
                  </a:lnSpc>
                </a:pPr>
              </a:p>
            </p:txBody>
          </p:sp>
        </p:grpSp>
        <p:sp>
          <p:nvSpPr>
            <p:cNvPr id="29" name="AutoShape 29"/>
            <p:cNvSpPr/>
            <p:nvPr/>
          </p:nvSpPr>
          <p:spPr>
            <a:xfrm>
              <a:off x="477291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190387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03484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616580" y="372804"/>
              <a:ext cx="4429334" cy="0"/>
            </a:xfrm>
            <a:prstGeom prst="line">
              <a:avLst/>
            </a:prstGeom>
            <a:ln w="38100" cap="flat">
              <a:solidFill>
                <a:srgbClr val="2B6599"/>
              </a:solidFill>
              <a:prstDash val="sysDash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 rot="0">
            <a:off x="5340405" y="7773283"/>
            <a:ext cx="7933879" cy="964853"/>
            <a:chOff x="0" y="0"/>
            <a:chExt cx="10578505" cy="1286470"/>
          </a:xfrm>
        </p:grpSpPr>
        <p:grpSp>
          <p:nvGrpSpPr>
            <p:cNvPr id="34" name="Group 34"/>
            <p:cNvGrpSpPr/>
            <p:nvPr/>
          </p:nvGrpSpPr>
          <p:grpSpPr>
            <a:xfrm rot="0">
              <a:off x="0" y="0"/>
              <a:ext cx="10578505" cy="1286470"/>
              <a:chOff x="0" y="0"/>
              <a:chExt cx="1421662" cy="172891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421661" cy="172891"/>
              </a:xfrm>
              <a:custGeom>
                <a:avLst/>
                <a:gdLst/>
                <a:ahLst/>
                <a:cxnLst/>
                <a:rect l="l" t="t" r="r" b="b"/>
                <a:pathLst>
                  <a:path w="1421661" h="172891">
                    <a:moveTo>
                      <a:pt x="19516" y="0"/>
                    </a:moveTo>
                    <a:lnTo>
                      <a:pt x="1402145" y="0"/>
                    </a:lnTo>
                    <a:cubicBezTo>
                      <a:pt x="1412924" y="0"/>
                      <a:pt x="1421661" y="8738"/>
                      <a:pt x="1421661" y="19516"/>
                    </a:cubicBezTo>
                    <a:lnTo>
                      <a:pt x="1421661" y="153375"/>
                    </a:lnTo>
                    <a:cubicBezTo>
                      <a:pt x="1421661" y="164153"/>
                      <a:pt x="1412924" y="172891"/>
                      <a:pt x="1402145" y="172891"/>
                    </a:cubicBezTo>
                    <a:lnTo>
                      <a:pt x="19516" y="172891"/>
                    </a:lnTo>
                    <a:cubicBezTo>
                      <a:pt x="14340" y="172891"/>
                      <a:pt x="9376" y="170835"/>
                      <a:pt x="5716" y="167175"/>
                    </a:cubicBezTo>
                    <a:cubicBezTo>
                      <a:pt x="2056" y="163515"/>
                      <a:pt x="0" y="158551"/>
                      <a:pt x="0" y="153375"/>
                    </a:cubicBezTo>
                    <a:lnTo>
                      <a:pt x="0" y="19516"/>
                    </a:lnTo>
                    <a:cubicBezTo>
                      <a:pt x="0" y="8738"/>
                      <a:pt x="8738" y="0"/>
                      <a:pt x="19516" y="0"/>
                    </a:cubicBezTo>
                    <a:close/>
                  </a:path>
                </a:pathLst>
              </a:custGeom>
              <a:solidFill>
                <a:srgbClr val="91C5EB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85725"/>
                <a:ext cx="1421662" cy="2586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100"/>
                  </a:lnSpc>
                </a:pPr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407259" y="175771"/>
              <a:ext cx="9763987" cy="860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65"/>
                </a:lnSpc>
              </a:pPr>
              <a:r>
                <a:rPr lang="en-US" sz="4050">
                  <a:solidFill>
                    <a:srgbClr val="000000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THANK YOU</a:t>
              </a:r>
              <a:endParaRPr lang="en-US" sz="405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</p:txBody>
        </p:sp>
      </p:grpSp>
      <p:sp>
        <p:nvSpPr>
          <p:cNvPr id="38" name="Freeform 38"/>
          <p:cNvSpPr/>
          <p:nvPr/>
        </p:nvSpPr>
        <p:spPr>
          <a:xfrm>
            <a:off x="14348157" y="2612436"/>
            <a:ext cx="1849484" cy="1849484"/>
          </a:xfrm>
          <a:custGeom>
            <a:avLst/>
            <a:gdLst/>
            <a:ahLst/>
            <a:cxnLst/>
            <a:rect l="l" t="t" r="r" b="b"/>
            <a:pathLst>
              <a:path w="1849484" h="1849484">
                <a:moveTo>
                  <a:pt x="0" y="0"/>
                </a:moveTo>
                <a:lnTo>
                  <a:pt x="1849484" y="0"/>
                </a:lnTo>
                <a:lnTo>
                  <a:pt x="1849484" y="1849484"/>
                </a:lnTo>
                <a:lnTo>
                  <a:pt x="0" y="1849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39" name="Freeform 39"/>
          <p:cNvSpPr/>
          <p:nvPr/>
        </p:nvSpPr>
        <p:spPr>
          <a:xfrm>
            <a:off x="2090677" y="7024693"/>
            <a:ext cx="1570530" cy="1777349"/>
          </a:xfrm>
          <a:custGeom>
            <a:avLst/>
            <a:gdLst/>
            <a:ahLst/>
            <a:cxnLst/>
            <a:rect l="l" t="t" r="r" b="b"/>
            <a:pathLst>
              <a:path w="1570530" h="1777349">
                <a:moveTo>
                  <a:pt x="0" y="0"/>
                </a:moveTo>
                <a:lnTo>
                  <a:pt x="1570530" y="0"/>
                </a:lnTo>
                <a:lnTo>
                  <a:pt x="1570530" y="1777349"/>
                </a:lnTo>
                <a:lnTo>
                  <a:pt x="0" y="17773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2090677" y="2749797"/>
            <a:ext cx="1706065" cy="1588773"/>
          </a:xfrm>
          <a:custGeom>
            <a:avLst/>
            <a:gdLst/>
            <a:ahLst/>
            <a:cxnLst/>
            <a:rect l="l" t="t" r="r" b="b"/>
            <a:pathLst>
              <a:path w="1706065" h="1588773">
                <a:moveTo>
                  <a:pt x="0" y="0"/>
                </a:moveTo>
                <a:lnTo>
                  <a:pt x="1706064" y="0"/>
                </a:lnTo>
                <a:lnTo>
                  <a:pt x="1706064" y="1588773"/>
                </a:lnTo>
                <a:lnTo>
                  <a:pt x="0" y="15887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4543218" y="7024693"/>
            <a:ext cx="1777349" cy="1777349"/>
          </a:xfrm>
          <a:custGeom>
            <a:avLst/>
            <a:gdLst/>
            <a:ahLst/>
            <a:cxnLst/>
            <a:rect l="l" t="t" r="r" b="b"/>
            <a:pathLst>
              <a:path w="1777349" h="1777349">
                <a:moveTo>
                  <a:pt x="0" y="0"/>
                </a:moveTo>
                <a:lnTo>
                  <a:pt x="1777349" y="0"/>
                </a:lnTo>
                <a:lnTo>
                  <a:pt x="1777349" y="1777349"/>
                </a:lnTo>
                <a:lnTo>
                  <a:pt x="0" y="17773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42" name="TextBox 42"/>
          <p:cNvSpPr txBox="1"/>
          <p:nvPr/>
        </p:nvSpPr>
        <p:spPr>
          <a:xfrm>
            <a:off x="3554151" y="3534658"/>
            <a:ext cx="11179390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sz="9400" b="1">
                <a:solidFill>
                  <a:srgbClr val="000000"/>
                </a:solidFill>
                <a:latin typeface="Asap Bold" panose="020F0804030202060203"/>
                <a:ea typeface="Asap Bold" panose="020F0804030202060203"/>
                <a:cs typeface="Asap Bold" panose="020F0804030202060203"/>
                <a:sym typeface="Asap Bold" panose="020F0804030202060203"/>
              </a:rPr>
              <a:t>CẢM ƠN THẦY CÔ ĐÃ LẮNG NGHE</a:t>
            </a:r>
            <a:endParaRPr lang="en-US" sz="9400" b="1">
              <a:solidFill>
                <a:srgbClr val="000000"/>
              </a:solidFill>
              <a:latin typeface="Asap Bold" panose="020F0804030202060203"/>
              <a:ea typeface="Asap Bold" panose="020F0804030202060203"/>
              <a:cs typeface="Asap Bold" panose="020F0804030202060203"/>
              <a:sym typeface="Asap Bold" panose="020F0804030202060203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5482505" y="979064"/>
            <a:ext cx="732299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87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DỰ ÁN PBL1</a:t>
            </a:r>
            <a:endParaRPr lang="en-US" sz="3500" spc="87">
              <a:solidFill>
                <a:srgbClr val="FFFFFF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375892" y="368423"/>
            <a:ext cx="6286351" cy="3811681"/>
            <a:chOff x="0" y="0"/>
            <a:chExt cx="1331372" cy="8072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31372" cy="807267"/>
            </a:xfrm>
            <a:custGeom>
              <a:avLst/>
              <a:gdLst/>
              <a:ahLst/>
              <a:cxnLst/>
              <a:rect l="l" t="t" r="r" b="b"/>
              <a:pathLst>
                <a:path w="1331372" h="807267">
                  <a:moveTo>
                    <a:pt x="83745" y="0"/>
                  </a:moveTo>
                  <a:lnTo>
                    <a:pt x="1247627" y="0"/>
                  </a:lnTo>
                  <a:cubicBezTo>
                    <a:pt x="1269837" y="0"/>
                    <a:pt x="1291138" y="8823"/>
                    <a:pt x="1306843" y="24528"/>
                  </a:cubicBezTo>
                  <a:cubicBezTo>
                    <a:pt x="1322549" y="40234"/>
                    <a:pt x="1331372" y="61534"/>
                    <a:pt x="1331372" y="83745"/>
                  </a:cubicBezTo>
                  <a:lnTo>
                    <a:pt x="1331372" y="723522"/>
                  </a:lnTo>
                  <a:cubicBezTo>
                    <a:pt x="1331372" y="745733"/>
                    <a:pt x="1322549" y="767034"/>
                    <a:pt x="1306843" y="782739"/>
                  </a:cubicBezTo>
                  <a:cubicBezTo>
                    <a:pt x="1291138" y="798444"/>
                    <a:pt x="1269837" y="807267"/>
                    <a:pt x="1247627" y="807267"/>
                  </a:cubicBezTo>
                  <a:lnTo>
                    <a:pt x="83745" y="807267"/>
                  </a:lnTo>
                  <a:cubicBezTo>
                    <a:pt x="61534" y="807267"/>
                    <a:pt x="40234" y="798444"/>
                    <a:pt x="24528" y="782739"/>
                  </a:cubicBezTo>
                  <a:cubicBezTo>
                    <a:pt x="8823" y="767034"/>
                    <a:pt x="0" y="745733"/>
                    <a:pt x="0" y="723522"/>
                  </a:cubicBezTo>
                  <a:lnTo>
                    <a:pt x="0" y="83745"/>
                  </a:lnTo>
                  <a:cubicBezTo>
                    <a:pt x="0" y="61534"/>
                    <a:pt x="8823" y="40234"/>
                    <a:pt x="24528" y="24528"/>
                  </a:cubicBezTo>
                  <a:cubicBezTo>
                    <a:pt x="40234" y="8823"/>
                    <a:pt x="61534" y="0"/>
                    <a:pt x="83745" y="0"/>
                  </a:cubicBezTo>
                  <a:close/>
                </a:path>
              </a:pathLst>
            </a:custGeom>
            <a:blipFill>
              <a:blip r:embed="rId1"/>
              <a:stretch>
                <a:fillRect t="-4895" b="-4895"/>
              </a:stretch>
            </a:blipFill>
            <a:ln w="142875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4" name="Freeform 4"/>
          <p:cNvSpPr/>
          <p:nvPr/>
        </p:nvSpPr>
        <p:spPr>
          <a:xfrm rot="-10800000">
            <a:off x="12592738" y="-611740"/>
            <a:ext cx="5871820" cy="3280879"/>
          </a:xfrm>
          <a:custGeom>
            <a:avLst/>
            <a:gdLst/>
            <a:ahLst/>
            <a:cxnLst/>
            <a:rect l="l" t="t" r="r" b="b"/>
            <a:pathLst>
              <a:path w="5871820" h="3280879">
                <a:moveTo>
                  <a:pt x="0" y="0"/>
                </a:moveTo>
                <a:lnTo>
                  <a:pt x="5871820" y="0"/>
                </a:lnTo>
                <a:lnTo>
                  <a:pt x="5871820" y="3280880"/>
                </a:lnTo>
                <a:lnTo>
                  <a:pt x="0" y="328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 flipV="1">
            <a:off x="-203655" y="7617860"/>
            <a:ext cx="5871820" cy="3280879"/>
          </a:xfrm>
          <a:custGeom>
            <a:avLst/>
            <a:gdLst/>
            <a:ahLst/>
            <a:cxnLst/>
            <a:rect l="l" t="t" r="r" b="b"/>
            <a:pathLst>
              <a:path w="5871820" h="3280879">
                <a:moveTo>
                  <a:pt x="5871820" y="3280880"/>
                </a:moveTo>
                <a:lnTo>
                  <a:pt x="0" y="3280880"/>
                </a:lnTo>
                <a:lnTo>
                  <a:pt x="0" y="0"/>
                </a:lnTo>
                <a:lnTo>
                  <a:pt x="5871820" y="0"/>
                </a:lnTo>
                <a:lnTo>
                  <a:pt x="5871820" y="328088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7" name="Freeform 7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2515717" y="6507521"/>
            <a:ext cx="3962085" cy="3224217"/>
          </a:xfrm>
          <a:custGeom>
            <a:avLst/>
            <a:gdLst/>
            <a:ahLst/>
            <a:cxnLst/>
            <a:rect l="l" t="t" r="r" b="b"/>
            <a:pathLst>
              <a:path w="3962085" h="3224217">
                <a:moveTo>
                  <a:pt x="0" y="0"/>
                </a:moveTo>
                <a:lnTo>
                  <a:pt x="3962085" y="0"/>
                </a:lnTo>
                <a:lnTo>
                  <a:pt x="3962085" y="3224217"/>
                </a:lnTo>
                <a:lnTo>
                  <a:pt x="0" y="3224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071" r="-28301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id="10" name="TextBox 10"/>
          <p:cNvSpPr txBox="1"/>
          <p:nvPr/>
        </p:nvSpPr>
        <p:spPr>
          <a:xfrm>
            <a:off x="-163518" y="101723"/>
            <a:ext cx="10539409" cy="1335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840"/>
              </a:lnSpc>
              <a:spcBef>
                <a:spcPct val="0"/>
              </a:spcBef>
            </a:pPr>
            <a:r>
              <a:rPr lang="en-US" sz="7030" u="none" strike="noStrik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GIỚI THIỆU VỀ CHỦ ĐỀ</a:t>
            </a:r>
            <a:endParaRPr lang="en-US" sz="7030" u="none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0691" y="1380531"/>
            <a:ext cx="8651596" cy="5126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1. Tên đề tài Hệ thống quản lý cửa hàng thời trang TVQ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2. Mục tiêu chính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Tự động hóa quy trình quản lý bán hàng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Quản lý hiệu quả kho hàng, nhân viên và khách hàng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Hỗ trợ tạo hóa đơn và thống kê doanh thu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3. Tính cấp thiết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Giải quyết hạn chế của phương pháp quản lý thủ công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Giảm thiểu sai sót trong quản lý kho và bán hàng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  <a:r>
              <a:rPr lang="en-US" sz="29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Nâng cao hiệu quả kinh doanh</a:t>
            </a:r>
            <a:endParaRPr lang="en-US" sz="29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406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9742650" y="4357370"/>
            <a:ext cx="8258743" cy="592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4. Phạm vi ứng dụng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Áp dụng cho cửa hàng thời trang quy mô nhỏ và vừa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Phần mềm chạy trên nền tảng máy tính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5. Công nghệ sử dụng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Ngôn ngữ lập trình: C++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Hệ thống lưu trữ: File text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Cơ chế bảo mật: Phân quyền truy cập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6. Kết quả đạt được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Tối ưu hóa thời gian quản lý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Cải thiện chất lượng phục vụ khách hàng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  <a:r>
              <a:rPr lang="en-US" sz="2800" u="none" strike="noStrike" spc="11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+ Dễ dàng nâng cấp và mở rộng hệ thống</a:t>
            </a:r>
            <a:endParaRPr lang="en-US" sz="2800" u="none" strike="noStrike" spc="11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2783" y="-67147"/>
            <a:ext cx="12058298" cy="2581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sz="703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BẢNG THỐNG KÊ CÁC HÀM QUAN TRỌNG</a:t>
            </a:r>
            <a:endParaRPr lang="en-US" sz="703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4" name="Freeform 4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7" name="Freeform 7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318220" y="5483270"/>
            <a:ext cx="9409095" cy="3458128"/>
          </a:xfrm>
          <a:custGeom>
            <a:avLst/>
            <a:gdLst/>
            <a:ahLst/>
            <a:cxnLst/>
            <a:rect l="l" t="t" r="r" b="b"/>
            <a:pathLst>
              <a:path w="9409095" h="3458128">
                <a:moveTo>
                  <a:pt x="0" y="0"/>
                </a:moveTo>
                <a:lnTo>
                  <a:pt x="9409095" y="0"/>
                </a:lnTo>
                <a:lnTo>
                  <a:pt x="9409095" y="3458128"/>
                </a:lnTo>
                <a:lnTo>
                  <a:pt x="0" y="345812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693" r="-69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5049" y="5143500"/>
            <a:ext cx="7390310" cy="4535803"/>
          </a:xfrm>
          <a:custGeom>
            <a:avLst/>
            <a:gdLst/>
            <a:ahLst/>
            <a:cxnLst/>
            <a:rect l="l" t="t" r="r" b="b"/>
            <a:pathLst>
              <a:path w="7390310" h="4535803">
                <a:moveTo>
                  <a:pt x="0" y="0"/>
                </a:moveTo>
                <a:lnTo>
                  <a:pt x="7390310" y="0"/>
                </a:lnTo>
                <a:lnTo>
                  <a:pt x="7390310" y="4535803"/>
                </a:lnTo>
                <a:lnTo>
                  <a:pt x="0" y="4535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0" y="2467059"/>
            <a:ext cx="18288000" cy="196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760"/>
              </a:lnSpc>
            </a:pPr>
            <a:r>
              <a:rPr lang="en-US" sz="5545" spc="22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1) Hàm quản lý sản phẩm</a:t>
            </a:r>
            <a:endParaRPr lang="en-US" sz="5545" spc="22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marL="755650" lvl="1" indent="-377825" algn="just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spc="14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saveProductsToFile()</a:t>
            </a:r>
            <a:r>
              <a:rPr lang="en-US" sz="3500" spc="14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 và </a:t>
            </a:r>
            <a:r>
              <a:rPr lang="en-US" sz="3500" spc="14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loadProductsFromFile()</a:t>
            </a:r>
            <a:r>
              <a:rPr lang="en-US" sz="3500" spc="14">
                <a:solidFill>
                  <a:srgbClr val="3275C5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rPr>
              <a:t>: Lưu và đọc danh sách sản phẩm từ file</a:t>
            </a:r>
            <a:endParaRPr lang="en-US" sz="3500" spc="14">
              <a:solidFill>
                <a:srgbClr val="3275C5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  <a:p>
            <a:pPr algn="just">
              <a:lnSpc>
                <a:spcPts val="280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1896901" y="4333390"/>
            <a:ext cx="6251734" cy="48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5"/>
              </a:lnSpc>
              <a:spcBef>
                <a:spcPct val="0"/>
              </a:spcBef>
            </a:pPr>
            <a:r>
              <a:rPr lang="en-US" sz="2980" b="1" u="none" strike="noStrike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LƯU DANH SÁCH SẢN PHẨM</a:t>
            </a:r>
            <a:endParaRPr lang="en-US" sz="2980" b="1" u="none" strike="noStrike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00170" y="4333390"/>
            <a:ext cx="6260068" cy="48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98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ĐỌC DANH SÁCH SẢN PHẨM</a:t>
            </a:r>
            <a:endParaRPr lang="en-US" sz="298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3" name="Freeform 3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6" name="Freeform 6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336059" y="5143500"/>
            <a:ext cx="8807941" cy="4065557"/>
          </a:xfrm>
          <a:custGeom>
            <a:avLst/>
            <a:gdLst/>
            <a:ahLst/>
            <a:cxnLst/>
            <a:rect l="l" t="t" r="r" b="b"/>
            <a:pathLst>
              <a:path w="8807941" h="4065557">
                <a:moveTo>
                  <a:pt x="0" y="0"/>
                </a:moveTo>
                <a:lnTo>
                  <a:pt x="8807941" y="0"/>
                </a:lnTo>
                <a:lnTo>
                  <a:pt x="8807941" y="4065557"/>
                </a:lnTo>
                <a:lnTo>
                  <a:pt x="0" y="406555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826" r="-826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9510429" y="5143500"/>
            <a:ext cx="8404253" cy="4065557"/>
          </a:xfrm>
          <a:custGeom>
            <a:avLst/>
            <a:gdLst/>
            <a:ahLst/>
            <a:cxnLst/>
            <a:rect l="l" t="t" r="r" b="b"/>
            <a:pathLst>
              <a:path w="8404253" h="4065557">
                <a:moveTo>
                  <a:pt x="0" y="0"/>
                </a:moveTo>
                <a:lnTo>
                  <a:pt x="8404252" y="0"/>
                </a:lnTo>
                <a:lnTo>
                  <a:pt x="8404252" y="4065557"/>
                </a:lnTo>
                <a:lnTo>
                  <a:pt x="0" y="4065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0" y="1109987"/>
            <a:ext cx="18288000" cy="206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760"/>
              </a:lnSpc>
            </a:pPr>
            <a:r>
              <a:rPr lang="en-US" sz="5545" spc="2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3) Hàm quản lý nhân viên</a:t>
            </a:r>
            <a:endParaRPr lang="en-US" sz="5545" spc="2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55650" lvl="1" indent="-377825" algn="just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spc="14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saveSellersToFile() và loadSellersFromFile(): Lưu và đọc danh sách nhân viên từ file</a:t>
            </a:r>
            <a:endParaRPr lang="en-US" sz="3500" spc="14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280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1251320" y="3648481"/>
            <a:ext cx="6977420" cy="55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5"/>
              </a:lnSpc>
              <a:spcBef>
                <a:spcPct val="0"/>
              </a:spcBef>
            </a:pPr>
            <a:r>
              <a:rPr lang="en-US" sz="328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LƯU DANH SÁCH NHÂN VIÊN</a:t>
            </a:r>
            <a:endParaRPr lang="en-US" sz="328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377712" y="3648481"/>
            <a:ext cx="6986588" cy="553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05"/>
              </a:lnSpc>
              <a:spcBef>
                <a:spcPct val="0"/>
              </a:spcBef>
            </a:pPr>
            <a:r>
              <a:rPr lang="en-US" sz="3280" b="1" u="none" strike="noStrike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ĐỌC DANH SÁCH NHÂN VIÊN</a:t>
            </a:r>
            <a:endParaRPr lang="en-US" sz="3280" b="1" u="none" strike="noStrike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3" name="Freeform 3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6" name="Freeform 6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456474" y="618799"/>
            <a:ext cx="15375052" cy="892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80"/>
              </a:lnSpc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4) Và các hàm chức năng khác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dangNhapQuanLy(): Xác thực danh tính chủ quản lý 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6380"/>
              </a:lnSpc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+ sử dụng thư viện &lt;conio.h&gt; tăng tính bảo mật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menuQuanLySanPham(): Menu quản lý sản phẩm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menuQuanLyNhanVien_KhachHang(): Menu quản lý</a:t>
            </a: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nhân viên và khách hàng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enuTaoHoaDon(): Tạo hóa đơn bán hàng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tinhTongTienTheoThoiGian(): Tính tổng doanh thu theo thời gian cụ thể là trong ngày hôm đó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84250" lvl="1" indent="-492125" algn="just">
              <a:lnSpc>
                <a:spcPts val="6380"/>
              </a:lnSpc>
              <a:buFont typeface="Arial" panose="020B0604020202020204"/>
              <a:buChar char="•"/>
            </a:pPr>
            <a:r>
              <a:rPr lang="en-US" sz="4560" spc="18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menuDoiMatKhau(): Đổi mật khẩu quản lý</a:t>
            </a:r>
            <a:endParaRPr lang="en-US" sz="4560" spc="18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63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3" name="Freeform 3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6" name="Freeform 6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415590" y="1822475"/>
            <a:ext cx="6480999" cy="8000468"/>
          </a:xfrm>
          <a:custGeom>
            <a:avLst/>
            <a:gdLst/>
            <a:ahLst/>
            <a:cxnLst/>
            <a:rect l="l" t="t" r="r" b="b"/>
            <a:pathLst>
              <a:path w="6480999" h="8000468">
                <a:moveTo>
                  <a:pt x="0" y="0"/>
                </a:moveTo>
                <a:lnTo>
                  <a:pt x="6480998" y="0"/>
                </a:lnTo>
                <a:lnTo>
                  <a:pt x="6480998" y="8000468"/>
                </a:lnTo>
                <a:lnTo>
                  <a:pt x="0" y="800046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9917010" y="1822475"/>
            <a:ext cx="7060413" cy="8000468"/>
          </a:xfrm>
          <a:custGeom>
            <a:avLst/>
            <a:gdLst/>
            <a:ahLst/>
            <a:cxnLst/>
            <a:rect l="l" t="t" r="r" b="b"/>
            <a:pathLst>
              <a:path w="7060413" h="8000468">
                <a:moveTo>
                  <a:pt x="0" y="0"/>
                </a:moveTo>
                <a:lnTo>
                  <a:pt x="7060413" y="0"/>
                </a:lnTo>
                <a:lnTo>
                  <a:pt x="7060413" y="8000468"/>
                </a:lnTo>
                <a:lnTo>
                  <a:pt x="0" y="800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2153812" y="990600"/>
            <a:ext cx="5004554" cy="483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930" b="1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ĐĂNG NHẬP QUẢN LÝ </a:t>
            </a:r>
            <a:endParaRPr lang="en-US" sz="2930" b="1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35133" y="990600"/>
            <a:ext cx="7624167" cy="483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10"/>
              </a:lnSpc>
              <a:spcBef>
                <a:spcPct val="0"/>
              </a:spcBef>
            </a:pPr>
            <a:r>
              <a:rPr lang="en-US" sz="2930" b="1" u="none" strike="noStrike">
                <a:solidFill>
                  <a:srgbClr val="00000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rPr>
              <a:t>HÀM THỰC HIỆN ĐỔI TÀI KHOẢN QUẢN LÝ</a:t>
            </a:r>
            <a:endParaRPr lang="en-US" sz="2930" b="1" u="none" strike="noStrike">
              <a:solidFill>
                <a:srgbClr val="000000"/>
              </a:solidFill>
              <a:latin typeface="Arial Bold" panose="020B0802020202020204"/>
              <a:ea typeface="Arial Bold" panose="020B0802020202020204"/>
              <a:cs typeface="Arial Bold" panose="020B0802020202020204"/>
              <a:sym typeface="Arial Bold" panose="020B0802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2783" y="-67147"/>
            <a:ext cx="12058298" cy="2581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sz="703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CÁC CLASS CHÍNH CỦA CHƯƠNG TRÌNH</a:t>
            </a:r>
            <a:endParaRPr lang="en-US" sz="703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4" name="Freeform 4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7" name="Freeform 7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2153" y="2618547"/>
            <a:ext cx="7914570" cy="776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 spc="15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1) Lớp sản phẩm (class Product).</a:t>
            </a:r>
            <a:endParaRPr lang="en-US" sz="4000" spc="15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900"/>
              </a:lnSpc>
            </a:pPr>
            <a:r>
              <a:rPr lang="en-US" sz="350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Gồm các thuộc tính của sản phẩm.</a:t>
            </a:r>
            <a:endParaRPr lang="en-US" sz="350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900"/>
              </a:lnSpc>
            </a:pPr>
            <a:r>
              <a:rPr lang="en-US" sz="350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(id, tên, kích cỡ, giới tính)</a:t>
            </a:r>
            <a:endParaRPr lang="en-US" sz="350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900"/>
              </a:lnSpc>
            </a:pPr>
            <a:r>
              <a:rPr lang="en-US" sz="350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Các phương thức hiển thị.</a:t>
            </a:r>
            <a:endParaRPr lang="en-US" sz="350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900"/>
              </a:lnSpc>
            </a:pPr>
            <a:r>
              <a:rPr lang="en-US" sz="350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hiển thị thông tin của sản phẩm áp dụng thư viện &lt;iomanip&gt;.</a:t>
            </a:r>
            <a:endParaRPr lang="en-US" sz="350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8460"/>
              </a:lnSpc>
            </a:pPr>
          </a:p>
          <a:p>
            <a:pPr algn="just">
              <a:lnSpc>
                <a:spcPts val="8460"/>
              </a:lnSpc>
            </a:pPr>
          </a:p>
          <a:p>
            <a:pPr algn="just">
              <a:lnSpc>
                <a:spcPts val="5600"/>
              </a:lnSpc>
            </a:pPr>
          </a:p>
          <a:p>
            <a:pPr algn="just">
              <a:lnSpc>
                <a:spcPts val="3500"/>
              </a:lnSpc>
            </a:pPr>
          </a:p>
        </p:txBody>
      </p:sp>
      <p:sp>
        <p:nvSpPr>
          <p:cNvPr id="10" name="Freeform 10"/>
          <p:cNvSpPr/>
          <p:nvPr/>
        </p:nvSpPr>
        <p:spPr>
          <a:xfrm>
            <a:off x="8742305" y="2770947"/>
            <a:ext cx="8732198" cy="6974843"/>
          </a:xfrm>
          <a:custGeom>
            <a:avLst/>
            <a:gdLst/>
            <a:ahLst/>
            <a:cxnLst/>
            <a:rect l="l" t="t" r="r" b="b"/>
            <a:pathLst>
              <a:path w="8732198" h="6974843">
                <a:moveTo>
                  <a:pt x="0" y="0"/>
                </a:moveTo>
                <a:lnTo>
                  <a:pt x="8732198" y="0"/>
                </a:lnTo>
                <a:lnTo>
                  <a:pt x="8732198" y="6974843"/>
                </a:lnTo>
                <a:lnTo>
                  <a:pt x="0" y="697484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3" name="Freeform 3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6" name="Freeform 6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942563" y="3853867"/>
            <a:ext cx="16402875" cy="5864132"/>
          </a:xfrm>
          <a:custGeom>
            <a:avLst/>
            <a:gdLst/>
            <a:ahLst/>
            <a:cxnLst/>
            <a:rect l="l" t="t" r="r" b="b"/>
            <a:pathLst>
              <a:path w="16402875" h="5864132">
                <a:moveTo>
                  <a:pt x="0" y="0"/>
                </a:moveTo>
                <a:lnTo>
                  <a:pt x="16402874" y="0"/>
                </a:lnTo>
                <a:lnTo>
                  <a:pt x="16402874" y="5864132"/>
                </a:lnTo>
                <a:lnTo>
                  <a:pt x="0" y="586413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290631" y="1272795"/>
            <a:ext cx="17385552" cy="5299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50"/>
              </a:lnSpc>
            </a:pPr>
            <a:r>
              <a:rPr lang="en-US" sz="3965" spc="15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2) Lớp nhân viên (class Seller)</a:t>
            </a:r>
            <a:endParaRPr lang="en-US" sz="3965" spc="15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855"/>
              </a:lnSpc>
            </a:pPr>
            <a:r>
              <a:rPr lang="en-US" sz="347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Gồm các thuộc tính của nhân viên.</a:t>
            </a:r>
            <a:endParaRPr lang="en-US" sz="347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855"/>
              </a:lnSpc>
            </a:pPr>
            <a:r>
              <a:rPr lang="en-US" sz="3470" spc="13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Các phương thức hiển thị.</a:t>
            </a:r>
            <a:endParaRPr lang="en-US" sz="3470" spc="13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8800"/>
              </a:lnSpc>
            </a:pPr>
          </a:p>
          <a:p>
            <a:pPr algn="just">
              <a:lnSpc>
                <a:spcPts val="8380"/>
              </a:lnSpc>
            </a:pPr>
          </a:p>
          <a:p>
            <a:pPr algn="just">
              <a:lnSpc>
                <a:spcPts val="5550"/>
              </a:lnSpc>
            </a:pPr>
          </a:p>
          <a:p>
            <a:pPr algn="just">
              <a:lnSpc>
                <a:spcPts val="347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410002" y="-369454"/>
            <a:ext cx="7009358" cy="1138013"/>
            <a:chOff x="0" y="0"/>
            <a:chExt cx="812800" cy="131963"/>
          </a:xfrm>
        </p:grpSpPr>
        <p:sp>
          <p:nvSpPr>
            <p:cNvPr id="3" name="Freeform 3"/>
            <p:cNvSpPr/>
            <p:nvPr/>
          </p:nvSpPr>
          <p:spPr>
            <a:xfrm>
              <a:off x="14243" y="0"/>
              <a:ext cx="784313" cy="131963"/>
            </a:xfrm>
            <a:custGeom>
              <a:avLst/>
              <a:gdLst/>
              <a:ahLst/>
              <a:cxnLst/>
              <a:rect l="l" t="t" r="r" b="b"/>
              <a:pathLst>
                <a:path w="784313" h="131963">
                  <a:moveTo>
                    <a:pt x="574371" y="0"/>
                  </a:moveTo>
                  <a:lnTo>
                    <a:pt x="6743" y="0"/>
                  </a:lnTo>
                  <a:cubicBezTo>
                    <a:pt x="3990" y="0"/>
                    <a:pt x="1564" y="1811"/>
                    <a:pt x="782" y="4451"/>
                  </a:cubicBezTo>
                  <a:cubicBezTo>
                    <a:pt x="0" y="7091"/>
                    <a:pt x="1048" y="9930"/>
                    <a:pt x="3357" y="11430"/>
                  </a:cubicBezTo>
                  <a:lnTo>
                    <a:pt x="171357" y="120533"/>
                  </a:lnTo>
                  <a:cubicBezTo>
                    <a:pt x="182844" y="127993"/>
                    <a:pt x="196246" y="131963"/>
                    <a:pt x="209943" y="131963"/>
                  </a:cubicBezTo>
                  <a:lnTo>
                    <a:pt x="777571" y="131963"/>
                  </a:lnTo>
                  <a:cubicBezTo>
                    <a:pt x="780324" y="131963"/>
                    <a:pt x="782750" y="130152"/>
                    <a:pt x="783532" y="127512"/>
                  </a:cubicBezTo>
                  <a:cubicBezTo>
                    <a:pt x="784314" y="124873"/>
                    <a:pt x="783266" y="122033"/>
                    <a:pt x="780957" y="120533"/>
                  </a:cubicBezTo>
                  <a:lnTo>
                    <a:pt x="612957" y="11430"/>
                  </a:lnTo>
                  <a:cubicBezTo>
                    <a:pt x="601470" y="3970"/>
                    <a:pt x="588068" y="0"/>
                    <a:pt x="574371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609600" cy="112913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4006574" y="-369454"/>
            <a:ext cx="7009358" cy="1159703"/>
            <a:chOff x="0" y="0"/>
            <a:chExt cx="1250766" cy="206940"/>
          </a:xfrm>
        </p:grpSpPr>
        <p:sp>
          <p:nvSpPr>
            <p:cNvPr id="6" name="Freeform 6"/>
            <p:cNvSpPr/>
            <p:nvPr/>
          </p:nvSpPr>
          <p:spPr>
            <a:xfrm>
              <a:off x="11494" y="0"/>
              <a:ext cx="1227777" cy="206940"/>
            </a:xfrm>
            <a:custGeom>
              <a:avLst/>
              <a:gdLst/>
              <a:ahLst/>
              <a:cxnLst/>
              <a:rect l="l" t="t" r="r" b="b"/>
              <a:pathLst>
                <a:path w="1227777" h="206940">
                  <a:moveTo>
                    <a:pt x="212692" y="0"/>
                  </a:moveTo>
                  <a:lnTo>
                    <a:pt x="1218286" y="0"/>
                  </a:lnTo>
                  <a:cubicBezTo>
                    <a:pt x="1221833" y="0"/>
                    <a:pt x="1225033" y="2128"/>
                    <a:pt x="1226405" y="5398"/>
                  </a:cubicBezTo>
                  <a:cubicBezTo>
                    <a:pt x="1227778" y="8669"/>
                    <a:pt x="1227054" y="12443"/>
                    <a:pt x="1224569" y="14974"/>
                  </a:cubicBezTo>
                  <a:lnTo>
                    <a:pt x="1050775" y="191966"/>
                  </a:lnTo>
                  <a:cubicBezTo>
                    <a:pt x="1041370" y="201544"/>
                    <a:pt x="1028510" y="206940"/>
                    <a:pt x="1015086" y="206940"/>
                  </a:cubicBezTo>
                  <a:lnTo>
                    <a:pt x="9492" y="206940"/>
                  </a:lnTo>
                  <a:cubicBezTo>
                    <a:pt x="5945" y="206940"/>
                    <a:pt x="2745" y="204812"/>
                    <a:pt x="1373" y="201542"/>
                  </a:cubicBezTo>
                  <a:cubicBezTo>
                    <a:pt x="0" y="198271"/>
                    <a:pt x="724" y="194497"/>
                    <a:pt x="3209" y="191966"/>
                  </a:cubicBezTo>
                  <a:lnTo>
                    <a:pt x="177003" y="14974"/>
                  </a:lnTo>
                  <a:cubicBezTo>
                    <a:pt x="186408" y="5396"/>
                    <a:pt x="199268" y="0"/>
                    <a:pt x="212692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047566" cy="187890"/>
            </a:xfrm>
            <a:prstGeom prst="rect">
              <a:avLst/>
            </a:prstGeom>
          </p:spPr>
          <p:txBody>
            <a:bodyPr lIns="83282" tIns="83282" rIns="83282" bIns="83282" rtlCol="0" anchor="ctr"/>
            <a:lstStyle/>
            <a:p>
              <a:pPr algn="ctr">
                <a:lnSpc>
                  <a:spcPts val="1995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647374"/>
            <a:ext cx="15524025" cy="643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spc="14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3) Lớp hóa đơn (class Seller)</a:t>
            </a:r>
            <a:endParaRPr lang="en-US" sz="3600" spc="14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340"/>
              </a:lnSpc>
            </a:pPr>
            <a:r>
              <a:rPr lang="en-US" sz="3100" spc="1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Gồm các thuộc tính của hóa đơn.</a:t>
            </a:r>
            <a:endParaRPr lang="en-US" sz="3100" spc="1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669290" lvl="1" indent="-334645" algn="just">
              <a:lnSpc>
                <a:spcPts val="4340"/>
              </a:lnSpc>
              <a:buFont typeface="Arial" panose="020B0604020202020204"/>
              <a:buChar char="•"/>
            </a:pPr>
            <a:r>
              <a:rPr lang="en-US" sz="3100" spc="1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Các phương thức của lớp Bill:</a:t>
            </a:r>
            <a:endParaRPr lang="en-US" sz="3100" spc="1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340"/>
              </a:lnSpc>
            </a:pPr>
            <a:r>
              <a:rPr lang="en-US" sz="3100" spc="1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writeToFile(): Ghi hóa đơn ra file</a:t>
            </a:r>
            <a:endParaRPr lang="en-US" sz="3100" spc="1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340"/>
              </a:lnSpc>
            </a:pPr>
            <a:r>
              <a:rPr lang="en-US" sz="3100" spc="1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saveBillToFile(): Lưu thông tin hóa đơn vào file dữ liệu</a:t>
            </a:r>
            <a:endParaRPr lang="en-US" sz="3100" spc="1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4340"/>
              </a:lnSpc>
            </a:pPr>
            <a:r>
              <a:rPr lang="en-US" sz="3100" spc="12">
                <a:solidFill>
                  <a:srgbClr val="3275C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+ tinhTongTien(): Tính tổng tiền của hóa đơn</a:t>
            </a:r>
            <a:endParaRPr lang="en-US" sz="3100" spc="12">
              <a:solidFill>
                <a:srgbClr val="3275C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just">
              <a:lnSpc>
                <a:spcPts val="7900"/>
              </a:lnSpc>
            </a:pPr>
          </a:p>
          <a:p>
            <a:pPr algn="just">
              <a:lnSpc>
                <a:spcPts val="790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sp>
        <p:nvSpPr>
          <p:cNvPr id="9" name="Freeform 9"/>
          <p:cNvSpPr/>
          <p:nvPr/>
        </p:nvSpPr>
        <p:spPr>
          <a:xfrm>
            <a:off x="2669279" y="4260549"/>
            <a:ext cx="12854746" cy="5640020"/>
          </a:xfrm>
          <a:custGeom>
            <a:avLst/>
            <a:gdLst/>
            <a:ahLst/>
            <a:cxnLst/>
            <a:rect l="l" t="t" r="r" b="b"/>
            <a:pathLst>
              <a:path w="12854746" h="5640020">
                <a:moveTo>
                  <a:pt x="0" y="0"/>
                </a:moveTo>
                <a:lnTo>
                  <a:pt x="12854746" y="0"/>
                </a:lnTo>
                <a:lnTo>
                  <a:pt x="12854746" y="5640020"/>
                </a:lnTo>
                <a:lnTo>
                  <a:pt x="0" y="564002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4650</Words>
  <Application>WPS Presentation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Source Sans Pro</vt:lpstr>
      <vt:lpstr>Arial Bold</vt:lpstr>
      <vt:lpstr>Asap</vt:lpstr>
      <vt:lpstr>Cabin Bold</vt:lpstr>
      <vt:lpstr>Asap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Modern Minimalist Business Proposal Presentation</dc:title>
  <dc:creator/>
  <cp:lastModifiedBy>Quang Lê Tán</cp:lastModifiedBy>
  <cp:revision>2</cp:revision>
  <dcterms:created xsi:type="dcterms:W3CDTF">2006-08-16T00:00:00Z</dcterms:created>
  <dcterms:modified xsi:type="dcterms:W3CDTF">2025-06-17T02:21:11Z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AAA7A4968BC0412F99127A0FE5739C07_12</vt:lpwstr>
  </property>
  <property fmtid="{D5CDD505-2E9C-101B-9397-08002B2CF9AE}" pid="3" name="KSOProductBuildVer">
    <vt:lpwstr>1033-12.2.0.21179</vt:lpwstr>
  </property>
</Properties>
</file>