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 id="2147483960" r:id="rId2"/>
    <p:sldMasterId id="2147484032" r:id="rId3"/>
    <p:sldMasterId id="2147484044" r:id="rId4"/>
    <p:sldMasterId id="2147484056" r:id="rId5"/>
    <p:sldMasterId id="2147484104" r:id="rId6"/>
  </p:sldMasterIdLst>
  <p:sldIdLst>
    <p:sldId id="256" r:id="rId7"/>
    <p:sldId id="257" r:id="rId8"/>
    <p:sldId id="258" r:id="rId9"/>
    <p:sldId id="260" r:id="rId10"/>
    <p:sldId id="261" r:id="rId11"/>
    <p:sldId id="262" r:id="rId12"/>
    <p:sldId id="266" r:id="rId13"/>
    <p:sldId id="265" r:id="rId14"/>
    <p:sldId id="259" r:id="rId15"/>
    <p:sldId id="264"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10607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57995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410960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74176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91995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4137430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844743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73783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92924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0594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71365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714920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709578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144626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731456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9165862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42395529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411236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8167503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3457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7193215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94699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2206288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4765967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393358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419792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5833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1593015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751902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7754196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3039674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2745260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47153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40410690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4997666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5122796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0962036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56659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1692321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3283780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9718904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42874674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3051055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5612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2508570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3461357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8250054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2520874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5450816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3519557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177226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7311937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5096813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5644574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97899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5574516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2490010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8196533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8662474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36221365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3690039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3431527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43897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403157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98943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4FBCBFB-CD32-4AC7-B85F-922200009892}"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2003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844875198"/>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154592449"/>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663859597"/>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705091535"/>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1524394904"/>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BCBFB-CD32-4AC7-B85F-922200009892}" type="datetimeFigureOut">
              <a:rPr kumimoji="1" lang="ja-JP" altLang="en-US" smtClean="0"/>
              <a:t>2019/12/19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3E88F-DB8F-4B80-83F8-6E513C9CF391}" type="slidenum">
              <a:rPr kumimoji="1" lang="ja-JP" altLang="en-US" smtClean="0"/>
              <a:t>‹#›</a:t>
            </a:fld>
            <a:endParaRPr kumimoji="1" lang="ja-JP" altLang="en-US"/>
          </a:p>
        </p:txBody>
      </p:sp>
    </p:spTree>
    <p:extLst>
      <p:ext uri="{BB962C8B-B14F-4D97-AF65-F5344CB8AC3E}">
        <p14:creationId xmlns:p14="http://schemas.microsoft.com/office/powerpoint/2010/main" val="2048322064"/>
      </p:ext>
    </p:extLst>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6.xml"/><Relationship Id="rId5" Type="http://schemas.openxmlformats.org/officeDocument/2006/relationships/hyperlink" Target="https://somaorg.wordpress.com/" TargetMode="External"/><Relationship Id="rId4" Type="http://schemas.openxmlformats.org/officeDocument/2006/relationships/image" Target="../media/image17.tm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屋外, 人, 草, 男 が含まれている画像&#10;&#10;自動的に生成された説明">
            <a:extLst>
              <a:ext uri="{FF2B5EF4-FFF2-40B4-BE49-F238E27FC236}">
                <a16:creationId xmlns:a16="http://schemas.microsoft.com/office/drawing/2014/main" id="{4671BAB1-F443-4DCB-A9CA-DD24DD18DB3B}"/>
              </a:ext>
            </a:extLst>
          </p:cNvPr>
          <p:cNvPicPr>
            <a:picLocks noChangeAspect="1"/>
          </p:cNvPicPr>
          <p:nvPr/>
        </p:nvPicPr>
        <p:blipFill rotWithShape="1">
          <a:blip r:embed="rId2">
            <a:extLst>
              <a:ext uri="{28A0092B-C50C-407E-A947-70E740481C1C}">
                <a14:useLocalDpi xmlns:a14="http://schemas.microsoft.com/office/drawing/2010/main" val="0"/>
              </a:ext>
            </a:extLst>
          </a:blip>
          <a:srcRect l="14074" r="18815"/>
          <a:stretch/>
        </p:blipFill>
        <p:spPr>
          <a:xfrm>
            <a:off x="20" y="10"/>
            <a:ext cx="12191980" cy="6857990"/>
          </a:xfrm>
          <a:prstGeom prst="rect">
            <a:avLst/>
          </a:prstGeom>
        </p:spPr>
      </p:pic>
      <p:sp>
        <p:nvSpPr>
          <p:cNvPr id="2" name="タイトル 1">
            <a:extLst>
              <a:ext uri="{FF2B5EF4-FFF2-40B4-BE49-F238E27FC236}">
                <a16:creationId xmlns:a16="http://schemas.microsoft.com/office/drawing/2014/main" id="{7D59EEAE-0432-4656-8782-59DB1BC6B1CF}"/>
              </a:ext>
            </a:extLst>
          </p:cNvPr>
          <p:cNvSpPr>
            <a:spLocks noGrp="1"/>
          </p:cNvSpPr>
          <p:nvPr>
            <p:ph type="ctrTitle"/>
          </p:nvPr>
        </p:nvSpPr>
        <p:spPr>
          <a:xfrm>
            <a:off x="8022020" y="2673666"/>
            <a:ext cx="3852041" cy="1834056"/>
          </a:xfrm>
        </p:spPr>
        <p:txBody>
          <a:bodyPr>
            <a:normAutofit/>
          </a:bodyPr>
          <a:lstStyle/>
          <a:p>
            <a:r>
              <a:rPr kumimoji="1" lang="ja-JP" altLang="en-US" sz="5400" dirty="0">
                <a:latin typeface="HGP創英角ｺﾞｼｯｸUB" panose="020B0900000000000000" pitchFamily="50" charset="-128"/>
                <a:ea typeface="HGP創英角ｺﾞｼｯｸUB" panose="020B0900000000000000" pitchFamily="50" charset="-128"/>
              </a:rPr>
              <a:t>競馬予想</a:t>
            </a:r>
          </a:p>
        </p:txBody>
      </p:sp>
      <p:sp>
        <p:nvSpPr>
          <p:cNvPr id="3" name="字幕 2">
            <a:extLst>
              <a:ext uri="{FF2B5EF4-FFF2-40B4-BE49-F238E27FC236}">
                <a16:creationId xmlns:a16="http://schemas.microsoft.com/office/drawing/2014/main" id="{D867D42F-8667-47AF-BEF2-461FB9FC1E87}"/>
              </a:ext>
            </a:extLst>
          </p:cNvPr>
          <p:cNvSpPr>
            <a:spLocks noGrp="1"/>
          </p:cNvSpPr>
          <p:nvPr>
            <p:ph type="subTitle" idx="1"/>
          </p:nvPr>
        </p:nvSpPr>
        <p:spPr>
          <a:xfrm>
            <a:off x="7782910" y="5242675"/>
            <a:ext cx="4330262" cy="1061872"/>
          </a:xfrm>
        </p:spPr>
        <p:txBody>
          <a:bodyPr>
            <a:noAutofit/>
          </a:bodyPr>
          <a:lstStyle/>
          <a:p>
            <a:r>
              <a:rPr kumimoji="1" lang="ja-JP" altLang="en-US" dirty="0">
                <a:latin typeface="HGP創英ﾌﾟﾚｾﾞﾝｽEB" panose="02020800000000000000" pitchFamily="18" charset="-128"/>
                <a:ea typeface="HGP創英ﾌﾟﾚｾﾞﾝｽEB" panose="02020800000000000000" pitchFamily="18" charset="-128"/>
              </a:rPr>
              <a:t>競馬で回収率</a:t>
            </a:r>
            <a:r>
              <a:rPr kumimoji="1" lang="en-US" altLang="ja-JP" dirty="0">
                <a:latin typeface="HGP創英ﾌﾟﾚｾﾞﾝｽEB" panose="02020800000000000000" pitchFamily="18" charset="-128"/>
                <a:ea typeface="HGP創英ﾌﾟﾚｾﾞﾝｽEB" panose="02020800000000000000" pitchFamily="18" charset="-128"/>
              </a:rPr>
              <a:t>100</a:t>
            </a:r>
            <a:r>
              <a:rPr kumimoji="1" lang="ja-JP" altLang="en-US" dirty="0">
                <a:latin typeface="HGP創英ﾌﾟﾚｾﾞﾝｽEB" panose="02020800000000000000" pitchFamily="18" charset="-128"/>
                <a:ea typeface="HGP創英ﾌﾟﾚｾﾞﾝｽEB" panose="02020800000000000000" pitchFamily="18" charset="-128"/>
              </a:rPr>
              <a:t>％超える</a:t>
            </a:r>
            <a:endParaRPr kumimoji="1" lang="en-US" altLang="ja-JP" dirty="0">
              <a:latin typeface="HGP創英ﾌﾟﾚｾﾞﾝｽEB" panose="02020800000000000000" pitchFamily="18" charset="-128"/>
              <a:ea typeface="HGP創英ﾌﾟﾚｾﾞﾝｽEB" panose="02020800000000000000" pitchFamily="18" charset="-128"/>
            </a:endParaRPr>
          </a:p>
          <a:p>
            <a:r>
              <a:rPr lang="ja-JP" altLang="en-US" dirty="0">
                <a:latin typeface="HGP創英ﾌﾟﾚｾﾞﾝｽEB" panose="02020800000000000000" pitchFamily="18" charset="-128"/>
                <a:ea typeface="HGP創英ﾌﾟﾚｾﾞﾝｽEB" panose="02020800000000000000" pitchFamily="18" charset="-128"/>
              </a:rPr>
              <a:t>青木陽太、高山創、川瀬美波</a:t>
            </a:r>
            <a:endParaRPr kumimoji="1" lang="ja-JP" altLang="en-US" dirty="0">
              <a:latin typeface="HGP創英ﾌﾟﾚｾﾞﾝｽEB" panose="02020800000000000000" pitchFamily="18" charset="-128"/>
              <a:ea typeface="HGP創英ﾌﾟﾚｾﾞﾝｽEB" panose="02020800000000000000" pitchFamily="18" charset="-128"/>
            </a:endParaRPr>
          </a:p>
        </p:txBody>
      </p:sp>
    </p:spTree>
    <p:extLst>
      <p:ext uri="{BB962C8B-B14F-4D97-AF65-F5344CB8AC3E}">
        <p14:creationId xmlns:p14="http://schemas.microsoft.com/office/powerpoint/2010/main" val="365081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草の上にいる馬&#10;&#10;自動的に生成された説明">
            <a:extLst>
              <a:ext uri="{FF2B5EF4-FFF2-40B4-BE49-F238E27FC236}">
                <a16:creationId xmlns:a16="http://schemas.microsoft.com/office/drawing/2014/main" id="{1AA9B5D0-8487-4E98-8E14-7FC8611629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444" b="191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F147004-896B-443E-B317-EB89F190A7F5}"/>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kumimoji="1" lang="ja-JP" altLang="en-US" sz="3600">
                <a:solidFill>
                  <a:schemeClr val="tx1">
                    <a:lumMod val="85000"/>
                    <a:lumOff val="15000"/>
                  </a:schemeClr>
                </a:solidFill>
              </a:rPr>
              <a:t>結果</a:t>
            </a:r>
          </a:p>
        </p:txBody>
      </p:sp>
      <p:cxnSp>
        <p:nvCxnSpPr>
          <p:cNvPr id="35"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6" name="四角形: 角を丸くする 5">
            <a:extLst>
              <a:ext uri="{FF2B5EF4-FFF2-40B4-BE49-F238E27FC236}">
                <a16:creationId xmlns:a16="http://schemas.microsoft.com/office/drawing/2014/main" id="{07F80536-7AA8-408A-9772-7BF0EEEA87FB}"/>
              </a:ext>
            </a:extLst>
          </p:cNvPr>
          <p:cNvSpPr/>
          <p:nvPr/>
        </p:nvSpPr>
        <p:spPr>
          <a:xfrm>
            <a:off x="1838425" y="723148"/>
            <a:ext cx="8354729" cy="423386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dirty="0">
                <a:solidFill>
                  <a:schemeClr val="bg1"/>
                </a:solidFill>
                <a:latin typeface="HGP創英ﾌﾟﾚｾﾞﾝｽEB" panose="02020800000000000000" pitchFamily="18" charset="-128"/>
                <a:ea typeface="HGP創英ﾌﾟﾚｾﾞﾝｽEB" panose="02020800000000000000" pitchFamily="18" charset="-128"/>
              </a:rPr>
              <a:t>結果</a:t>
            </a:r>
          </a:p>
        </p:txBody>
      </p:sp>
    </p:spTree>
    <p:extLst>
      <p:ext uri="{BB962C8B-B14F-4D97-AF65-F5344CB8AC3E}">
        <p14:creationId xmlns:p14="http://schemas.microsoft.com/office/powerpoint/2010/main" val="330457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F0275F-375A-44D0-B5DA-4A9915006181}"/>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kumimoji="1" lang="en-US" altLang="ja-JP" sz="6000" dirty="0">
                <a:latin typeface="Britannic Bold" panose="020B0903060703020204" pitchFamily="34" charset="0"/>
                <a:ea typeface="HGP創英角ｺﾞｼｯｸUB" panose="020B0900000000000000" pitchFamily="50" charset="-128"/>
              </a:rPr>
              <a:t>SNS</a:t>
            </a:r>
          </a:p>
        </p:txBody>
      </p:sp>
      <p:pic>
        <p:nvPicPr>
          <p:cNvPr id="7" name="図 6" descr="テーブル, ボックス, 冷蔵庫, ホワイト が含まれている画像&#10;&#10;自動的に生成された説明">
            <a:extLst>
              <a:ext uri="{FF2B5EF4-FFF2-40B4-BE49-F238E27FC236}">
                <a16:creationId xmlns:a16="http://schemas.microsoft.com/office/drawing/2014/main" id="{F256BD32-DE7B-4FB9-AB03-4168E5EE2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341" y="476573"/>
            <a:ext cx="2510319" cy="3774916"/>
          </a:xfrm>
          <a:prstGeom prst="rect">
            <a:avLst/>
          </a:prstGeom>
        </p:spPr>
      </p:pic>
      <p:pic>
        <p:nvPicPr>
          <p:cNvPr id="5" name="コンテンツ プレースホルダー 4" descr="記号 が含まれている画像&#10;&#10;自動的に生成された説明">
            <a:extLst>
              <a:ext uri="{FF2B5EF4-FFF2-40B4-BE49-F238E27FC236}">
                <a16:creationId xmlns:a16="http://schemas.microsoft.com/office/drawing/2014/main" id="{4217C71F-21A3-478A-99BD-29C06A2CAA9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34305" y="476573"/>
            <a:ext cx="2123390" cy="3774916"/>
          </a:xfrm>
          <a:prstGeom prst="rect">
            <a:avLst/>
          </a:prstGeom>
        </p:spPr>
      </p:pic>
      <p:pic>
        <p:nvPicPr>
          <p:cNvPr id="10" name="図 9" descr="ノートパソコンの画面を見ている人たち&#10;&#10;自動的に生成された説明">
            <a:extLst>
              <a:ext uri="{FF2B5EF4-FFF2-40B4-BE49-F238E27FC236}">
                <a16:creationId xmlns:a16="http://schemas.microsoft.com/office/drawing/2014/main" id="{F3CD459E-715E-46ED-9DC9-3ED6DFA8A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4840" y="476573"/>
            <a:ext cx="3553968" cy="3083066"/>
          </a:xfrm>
          <a:prstGeom prst="rect">
            <a:avLst/>
          </a:prstGeom>
        </p:spPr>
      </p:pic>
      <p:cxnSp>
        <p:nvCxnSpPr>
          <p:cNvPr id="17" name="Straight Connector 16">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ECE25D"/>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673A1CD-167E-4B23-AB48-68C3E8E6B2B9}"/>
              </a:ext>
            </a:extLst>
          </p:cNvPr>
          <p:cNvSpPr txBox="1"/>
          <p:nvPr/>
        </p:nvSpPr>
        <p:spPr>
          <a:xfrm>
            <a:off x="7854083" y="3879366"/>
            <a:ext cx="4337917" cy="461665"/>
          </a:xfrm>
          <a:prstGeom prst="rect">
            <a:avLst/>
          </a:prstGeom>
          <a:noFill/>
        </p:spPr>
        <p:txBody>
          <a:bodyPr wrap="square" rtlCol="0">
            <a:spAutoFit/>
          </a:bodyPr>
          <a:lstStyle/>
          <a:p>
            <a:r>
              <a:rPr lang="en-US" altLang="ja-JP" sz="2400" dirty="0">
                <a:hlinkClick r:id="rId5">
                  <a:extLst>
                    <a:ext uri="{A12FA001-AC4F-418D-AE19-62706E023703}">
                      <ahyp:hlinkClr xmlns:ahyp="http://schemas.microsoft.com/office/drawing/2018/hyperlinkcolor" val="tx"/>
                    </a:ext>
                  </a:extLst>
                </a:hlinkClick>
              </a:rPr>
              <a:t>https://somaorg.wordpress.com/</a:t>
            </a:r>
            <a:endParaRPr kumimoji="1" lang="ja-JP" altLang="en-US" sz="2400" dirty="0"/>
          </a:p>
        </p:txBody>
      </p:sp>
    </p:spTree>
    <p:extLst>
      <p:ext uri="{BB962C8B-B14F-4D97-AF65-F5344CB8AC3E}">
        <p14:creationId xmlns:p14="http://schemas.microsoft.com/office/powerpoint/2010/main" val="229096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コンテンツ プレースホルダー 10" descr="乗馬する人の白黒写真&#10;&#10;自動的に生成された説明">
            <a:extLst>
              <a:ext uri="{FF2B5EF4-FFF2-40B4-BE49-F238E27FC236}">
                <a16:creationId xmlns:a16="http://schemas.microsoft.com/office/drawing/2014/main" id="{E40A78B3-5822-49F4-8DCA-8ED4A39227F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9542" r="14726"/>
          <a:stretch/>
        </p:blipFill>
        <p:spPr>
          <a:xfrm>
            <a:off x="5797543" y="10"/>
            <a:ext cx="6394152" cy="6857990"/>
          </a:xfrm>
          <a:prstGeom prst="rect">
            <a:avLst/>
          </a:prstGeom>
        </p:spPr>
      </p:pic>
      <p:pic>
        <p:nvPicPr>
          <p:cNvPr id="27" name="Picture 2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タイトル 1">
            <a:extLst>
              <a:ext uri="{FF2B5EF4-FFF2-40B4-BE49-F238E27FC236}">
                <a16:creationId xmlns:a16="http://schemas.microsoft.com/office/drawing/2014/main" id="{3DA678D4-5785-4A3F-A0C4-D1CB75A779D5}"/>
              </a:ext>
            </a:extLst>
          </p:cNvPr>
          <p:cNvSpPr>
            <a:spLocks noGrp="1"/>
          </p:cNvSpPr>
          <p:nvPr>
            <p:ph type="title"/>
          </p:nvPr>
        </p:nvSpPr>
        <p:spPr>
          <a:xfrm>
            <a:off x="804998" y="798445"/>
            <a:ext cx="4803636" cy="1311664"/>
          </a:xfrm>
        </p:spPr>
        <p:txBody>
          <a:bodyPr vert="horz" lIns="91440" tIns="45720" rIns="91440" bIns="45720" rtlCol="0">
            <a:noAutofit/>
          </a:bodyPr>
          <a:lstStyle/>
          <a:p>
            <a:pPr algn="ctr"/>
            <a:r>
              <a:rPr kumimoji="1" lang="ja-JP" altLang="en-US" sz="8000" dirty="0">
                <a:solidFill>
                  <a:srgbClr val="000000"/>
                </a:solidFill>
                <a:latin typeface="HGP創英角ｺﾞｼｯｸUB" panose="020B0900000000000000" pitchFamily="50" charset="-128"/>
                <a:ea typeface="HGP創英角ｺﾞｼｯｸUB" panose="020B0900000000000000" pitchFamily="50" charset="-128"/>
              </a:rPr>
              <a:t>目標</a:t>
            </a:r>
          </a:p>
        </p:txBody>
      </p:sp>
      <p:sp>
        <p:nvSpPr>
          <p:cNvPr id="25" name="Content Placeholder 24">
            <a:extLst>
              <a:ext uri="{FF2B5EF4-FFF2-40B4-BE49-F238E27FC236}">
                <a16:creationId xmlns:a16="http://schemas.microsoft.com/office/drawing/2014/main" id="{D34C732D-4BE5-49E5-869F-8E2922C58480}"/>
              </a:ext>
            </a:extLst>
          </p:cNvPr>
          <p:cNvSpPr>
            <a:spLocks noGrp="1"/>
          </p:cNvSpPr>
          <p:nvPr>
            <p:ph idx="1"/>
          </p:nvPr>
        </p:nvSpPr>
        <p:spPr>
          <a:xfrm>
            <a:off x="279134" y="2270725"/>
            <a:ext cx="5691360" cy="3788830"/>
          </a:xfrm>
        </p:spPr>
        <p:txBody>
          <a:bodyPr anchor="ctr">
            <a:normAutofit/>
          </a:bodyPr>
          <a:lstStyle/>
          <a:p>
            <a:pPr marL="0" indent="0">
              <a:buNone/>
            </a:pPr>
            <a:r>
              <a:rPr lang="ja-JP" altLang="en-US" sz="5400" dirty="0">
                <a:solidFill>
                  <a:srgbClr val="000000"/>
                </a:solidFill>
              </a:rPr>
              <a:t>明日の有馬記念で</a:t>
            </a:r>
            <a:endParaRPr lang="en-US" altLang="ja-JP" sz="5400" dirty="0">
              <a:solidFill>
                <a:srgbClr val="000000"/>
              </a:solidFill>
            </a:endParaRPr>
          </a:p>
          <a:p>
            <a:pPr marL="0" indent="0">
              <a:buNone/>
            </a:pPr>
            <a:r>
              <a:rPr lang="ja-JP" altLang="en-US" sz="5400" dirty="0">
                <a:solidFill>
                  <a:srgbClr val="FF0000"/>
                </a:solidFill>
                <a:latin typeface="HGP創英角ﾎﾟｯﾌﾟ体" panose="040B0A00000000000000" pitchFamily="50" charset="-128"/>
                <a:ea typeface="HGP創英角ﾎﾟｯﾌﾟ体" panose="040B0A00000000000000" pitchFamily="50" charset="-128"/>
              </a:rPr>
              <a:t>回収率</a:t>
            </a:r>
            <a:r>
              <a:rPr lang="en-US" altLang="ja-JP" sz="5400" dirty="0">
                <a:solidFill>
                  <a:srgbClr val="FF0000"/>
                </a:solidFill>
                <a:latin typeface="HGP創英角ﾎﾟｯﾌﾟ体" panose="040B0A00000000000000" pitchFamily="50" charset="-128"/>
                <a:ea typeface="HGP創英角ﾎﾟｯﾌﾟ体" panose="040B0A00000000000000" pitchFamily="50" charset="-128"/>
              </a:rPr>
              <a:t>120</a:t>
            </a:r>
            <a:r>
              <a:rPr lang="ja-JP" altLang="en-US" sz="5400" dirty="0">
                <a:solidFill>
                  <a:srgbClr val="FF0000"/>
                </a:solidFill>
                <a:latin typeface="HGP創英角ﾎﾟｯﾌﾟ体" panose="040B0A00000000000000" pitchFamily="50" charset="-128"/>
                <a:ea typeface="HGP創英角ﾎﾟｯﾌﾟ体" panose="040B0A00000000000000" pitchFamily="50" charset="-128"/>
              </a:rPr>
              <a:t>％</a:t>
            </a:r>
            <a:endParaRPr lang="en-US" altLang="ja-JP" sz="5400" dirty="0">
              <a:solidFill>
                <a:srgbClr val="FF0000"/>
              </a:solidFill>
              <a:latin typeface="HGP創英角ﾎﾟｯﾌﾟ体" panose="040B0A00000000000000" pitchFamily="50" charset="-128"/>
              <a:ea typeface="HGP創英角ﾎﾟｯﾌﾟ体" panose="040B0A00000000000000" pitchFamily="50" charset="-128"/>
            </a:endParaRPr>
          </a:p>
          <a:p>
            <a:pPr marL="0" indent="0">
              <a:buNone/>
            </a:pPr>
            <a:r>
              <a:rPr lang="ja-JP" altLang="en-US" sz="5400" dirty="0">
                <a:solidFill>
                  <a:srgbClr val="000000"/>
                </a:solidFill>
              </a:rPr>
              <a:t>を目指す！</a:t>
            </a:r>
            <a:endParaRPr lang="en-US" sz="5400" dirty="0">
              <a:solidFill>
                <a:srgbClr val="000000"/>
              </a:solidFill>
            </a:endParaRPr>
          </a:p>
        </p:txBody>
      </p:sp>
    </p:spTree>
    <p:extLst>
      <p:ext uri="{BB962C8B-B14F-4D97-AF65-F5344CB8AC3E}">
        <p14:creationId xmlns:p14="http://schemas.microsoft.com/office/powerpoint/2010/main" val="256832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5">
                                            <p:txEl>
                                              <p:pRg st="1" end="1"/>
                                            </p:txEl>
                                          </p:spTgt>
                                        </p:tgtEl>
                                        <p:attrNameLst>
                                          <p:attrName>ppt_x</p:attrName>
                                          <p:attrName>ppt_y</p:attrName>
                                        </p:attrNameLst>
                                      </p:cBhvr>
                                    </p:animMotion>
                                    <p:animRot by="1500000">
                                      <p:cBhvr>
                                        <p:cTn id="7" dur="125" fill="hold">
                                          <p:stCondLst>
                                            <p:cond delay="0"/>
                                          </p:stCondLst>
                                        </p:cTn>
                                        <p:tgtEl>
                                          <p:spTgt spid="25">
                                            <p:txEl>
                                              <p:pRg st="1" end="1"/>
                                            </p:txEl>
                                          </p:spTgt>
                                        </p:tgtEl>
                                        <p:attrNameLst>
                                          <p:attrName>r</p:attrName>
                                        </p:attrNameLst>
                                      </p:cBhvr>
                                    </p:animRot>
                                    <p:animRot by="-1500000">
                                      <p:cBhvr>
                                        <p:cTn id="8" dur="125" fill="hold">
                                          <p:stCondLst>
                                            <p:cond delay="125"/>
                                          </p:stCondLst>
                                        </p:cTn>
                                        <p:tgtEl>
                                          <p:spTgt spid="25">
                                            <p:txEl>
                                              <p:pRg st="1" end="1"/>
                                            </p:txEl>
                                          </p:spTgt>
                                        </p:tgtEl>
                                        <p:attrNameLst>
                                          <p:attrName>r</p:attrName>
                                        </p:attrNameLst>
                                      </p:cBhvr>
                                    </p:animRot>
                                    <p:animRot by="-1500000">
                                      <p:cBhvr>
                                        <p:cTn id="9" dur="125" fill="hold">
                                          <p:stCondLst>
                                            <p:cond delay="250"/>
                                          </p:stCondLst>
                                        </p:cTn>
                                        <p:tgtEl>
                                          <p:spTgt spid="25">
                                            <p:txEl>
                                              <p:pRg st="1" end="1"/>
                                            </p:txEl>
                                          </p:spTgt>
                                        </p:tgtEl>
                                        <p:attrNameLst>
                                          <p:attrName>r</p:attrName>
                                        </p:attrNameLst>
                                      </p:cBhvr>
                                    </p:animRot>
                                    <p:animRot by="1500000">
                                      <p:cBhvr>
                                        <p:cTn id="10" dur="125" fill="hold">
                                          <p:stCondLst>
                                            <p:cond delay="375"/>
                                          </p:stCondLst>
                                        </p:cTn>
                                        <p:tgtEl>
                                          <p:spTgt spid="2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コンテンツ プレースホルダー 4" descr="屋外, 砂浜, 民衆, 座る が含まれている画像&#10;&#10;自動的に生成された説明">
            <a:extLst>
              <a:ext uri="{FF2B5EF4-FFF2-40B4-BE49-F238E27FC236}">
                <a16:creationId xmlns:a16="http://schemas.microsoft.com/office/drawing/2014/main" id="{EA75BD14-F902-461E-8D0E-F00AA6431569}"/>
              </a:ext>
            </a:extLst>
          </p:cNvPr>
          <p:cNvPicPr>
            <a:picLocks noChangeAspect="1"/>
          </p:cNvPicPr>
          <p:nvPr/>
        </p:nvPicPr>
        <p:blipFill rotWithShape="1">
          <a:blip r:embed="rId2">
            <a:extLst>
              <a:ext uri="{28A0092B-C50C-407E-A947-70E740481C1C}">
                <a14:useLocalDpi xmlns:a14="http://schemas.microsoft.com/office/drawing/2010/main" val="0"/>
              </a:ext>
            </a:extLst>
          </a:blip>
          <a:srcRect l="6844" r="6845" b="1"/>
          <a:stretch/>
        </p:blipFill>
        <p:spPr>
          <a:xfrm>
            <a:off x="-18"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p:spPr>
      </p:pic>
      <p:pic>
        <p:nvPicPr>
          <p:cNvPr id="7" name="図 6">
            <a:extLst>
              <a:ext uri="{FF2B5EF4-FFF2-40B4-BE49-F238E27FC236}">
                <a16:creationId xmlns:a16="http://schemas.microsoft.com/office/drawing/2014/main" id="{16DF6D7E-A2A1-4D5C-92FD-0A657F034956}"/>
              </a:ext>
            </a:extLst>
          </p:cNvPr>
          <p:cNvPicPr>
            <a:picLocks noChangeAspect="1"/>
          </p:cNvPicPr>
          <p:nvPr/>
        </p:nvPicPr>
        <p:blipFill rotWithShape="1">
          <a:blip r:embed="rId3">
            <a:extLst>
              <a:ext uri="{28A0092B-C50C-407E-A947-70E740481C1C}">
                <a14:useLocalDpi xmlns:a14="http://schemas.microsoft.com/office/drawing/2010/main" val="0"/>
              </a:ext>
            </a:extLst>
          </a:blip>
          <a:srcRect r="-1" b="710"/>
          <a:stretch/>
        </p:blipFill>
        <p:spPr>
          <a:xfrm>
            <a:off x="5790371" y="10"/>
            <a:ext cx="6401647" cy="6852984"/>
          </a:xfrm>
          <a:custGeom>
            <a:avLst/>
            <a:gdLst>
              <a:gd name="connsiteX0" fmla="*/ 354282 w 6401647"/>
              <a:gd name="connsiteY0" fmla="*/ 0 h 6852994"/>
              <a:gd name="connsiteX1" fmla="*/ 6401647 w 6401647"/>
              <a:gd name="connsiteY1" fmla="*/ 0 h 6852994"/>
              <a:gd name="connsiteX2" fmla="*/ 6401647 w 6401647"/>
              <a:gd name="connsiteY2" fmla="*/ 6852994 h 6852994"/>
              <a:gd name="connsiteX3" fmla="*/ 0 w 6401647"/>
              <a:gd name="connsiteY3" fmla="*/ 6852994 h 6852994"/>
              <a:gd name="connsiteX4" fmla="*/ 0 w 6401647"/>
              <a:gd name="connsiteY4" fmla="*/ 6852993 h 6852994"/>
              <a:gd name="connsiteX5" fmla="*/ 3528116 w 6401647"/>
              <a:gd name="connsiteY5" fmla="*/ 6852993 h 685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1647" h="6852994">
                <a:moveTo>
                  <a:pt x="354282" y="0"/>
                </a:moveTo>
                <a:lnTo>
                  <a:pt x="6401647" y="0"/>
                </a:lnTo>
                <a:lnTo>
                  <a:pt x="6401647" y="6852994"/>
                </a:lnTo>
                <a:lnTo>
                  <a:pt x="0" y="6852994"/>
                </a:lnTo>
                <a:lnTo>
                  <a:pt x="0" y="6852993"/>
                </a:lnTo>
                <a:lnTo>
                  <a:pt x="3528116" y="6852993"/>
                </a:lnTo>
                <a:close/>
              </a:path>
            </a:pathLst>
          </a:custGeom>
        </p:spPr>
      </p:pic>
      <p:sp>
        <p:nvSpPr>
          <p:cNvPr id="30" name="Freeform: Shape 29">
            <a:extLst>
              <a:ext uri="{FF2B5EF4-FFF2-40B4-BE49-F238E27FC236}">
                <a16:creationId xmlns:a16="http://schemas.microsoft.com/office/drawing/2014/main" id="{557ADA24-F07F-4AF3-A108-8B0538C1B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B48F5C4-E402-409D-9D80-FA4F1F3519E9}"/>
              </a:ext>
            </a:extLst>
          </p:cNvPr>
          <p:cNvSpPr>
            <a:spLocks noGrp="1"/>
          </p:cNvSpPr>
          <p:nvPr>
            <p:ph type="title"/>
          </p:nvPr>
        </p:nvSpPr>
        <p:spPr>
          <a:xfrm>
            <a:off x="23205" y="2164514"/>
            <a:ext cx="5176700" cy="927623"/>
          </a:xfrm>
        </p:spPr>
        <p:txBody>
          <a:bodyPr vert="horz" lIns="91440" tIns="45720" rIns="91440" bIns="45720" rtlCol="0" anchor="t">
            <a:normAutofit/>
          </a:bodyPr>
          <a:lstStyle/>
          <a:p>
            <a:pPr algn="ctr"/>
            <a:r>
              <a:rPr lang="ja-JP" altLang="en-US" sz="5400" kern="1200" dirty="0">
                <a:solidFill>
                  <a:schemeClr val="tx1"/>
                </a:solidFill>
                <a:latin typeface="HGP創英ﾌﾟﾚｾﾞﾝｽEB" panose="02020800000000000000" pitchFamily="18" charset="-128"/>
                <a:ea typeface="HGP創英ﾌﾟﾚｾﾞﾝｽEB" panose="02020800000000000000" pitchFamily="18" charset="-128"/>
              </a:rPr>
              <a:t>使用したデータ</a:t>
            </a:r>
            <a:endParaRPr kumimoji="1" lang="en-US" altLang="ja-JP" sz="5400" kern="1200" dirty="0">
              <a:solidFill>
                <a:schemeClr val="tx1"/>
              </a:solidFill>
              <a:latin typeface="HGP創英ﾌﾟﾚｾﾞﾝｽEB" panose="02020800000000000000" pitchFamily="18" charset="-128"/>
              <a:ea typeface="HGP創英ﾌﾟﾚｾﾞﾝｽEB" panose="02020800000000000000" pitchFamily="18" charset="-128"/>
            </a:endParaRPr>
          </a:p>
        </p:txBody>
      </p:sp>
      <p:sp>
        <p:nvSpPr>
          <p:cNvPr id="9" name="Content Placeholder 8">
            <a:extLst>
              <a:ext uri="{FF2B5EF4-FFF2-40B4-BE49-F238E27FC236}">
                <a16:creationId xmlns:a16="http://schemas.microsoft.com/office/drawing/2014/main" id="{5534CD23-670B-461B-BC2A-09401B7AE642}"/>
              </a:ext>
            </a:extLst>
          </p:cNvPr>
          <p:cNvSpPr>
            <a:spLocks noGrp="1"/>
          </p:cNvSpPr>
          <p:nvPr>
            <p:ph idx="1"/>
          </p:nvPr>
        </p:nvSpPr>
        <p:spPr>
          <a:xfrm>
            <a:off x="231113" y="3092137"/>
            <a:ext cx="5328128" cy="1855247"/>
          </a:xfrm>
        </p:spPr>
        <p:txBody>
          <a:bodyPr vert="horz" lIns="91440" tIns="45720" rIns="91440" bIns="45720" rtlCol="0" anchor="b">
            <a:normAutofit/>
          </a:bodyPr>
          <a:lstStyle/>
          <a:p>
            <a:r>
              <a:rPr lang="en-US" altLang="ja-JP" sz="2000" kern="1200" dirty="0">
                <a:solidFill>
                  <a:schemeClr val="tx1"/>
                </a:solidFill>
                <a:latin typeface="+mn-lt"/>
                <a:ea typeface="+mn-ea"/>
                <a:cs typeface="+mn-cs"/>
              </a:rPr>
              <a:t>2018</a:t>
            </a:r>
            <a:r>
              <a:rPr lang="ja-JP" altLang="en-US" sz="2000" kern="1200" dirty="0">
                <a:solidFill>
                  <a:schemeClr val="tx1"/>
                </a:solidFill>
                <a:latin typeface="+mn-lt"/>
                <a:ea typeface="+mn-ea"/>
                <a:cs typeface="+mn-cs"/>
              </a:rPr>
              <a:t>年の平地のレースデータ３万件超</a:t>
            </a:r>
            <a:endParaRPr lang="en-US" altLang="ja-JP" sz="2000" kern="1200" dirty="0">
              <a:solidFill>
                <a:schemeClr val="tx1"/>
              </a:solidFill>
              <a:latin typeface="+mn-lt"/>
              <a:ea typeface="+mn-ea"/>
              <a:cs typeface="+mn-cs"/>
            </a:endParaRPr>
          </a:p>
          <a:p>
            <a:r>
              <a:rPr lang="en-US" altLang="ja-JP" sz="2000" kern="1200" dirty="0">
                <a:solidFill>
                  <a:schemeClr val="tx1"/>
                </a:solidFill>
                <a:latin typeface="+mn-lt"/>
                <a:ea typeface="+mn-ea"/>
                <a:cs typeface="+mn-cs"/>
              </a:rPr>
              <a:t>13</a:t>
            </a:r>
            <a:r>
              <a:rPr lang="ja-JP" altLang="en-US" sz="2000" kern="1200" dirty="0">
                <a:solidFill>
                  <a:schemeClr val="tx1"/>
                </a:solidFill>
                <a:latin typeface="+mn-lt"/>
                <a:ea typeface="+mn-ea"/>
                <a:cs typeface="+mn-cs"/>
              </a:rPr>
              <a:t>項目のデータ</a:t>
            </a:r>
            <a:endParaRPr lang="en-US" altLang="ja-JP" sz="2000" kern="1200" dirty="0">
              <a:solidFill>
                <a:schemeClr val="tx1"/>
              </a:solidFill>
              <a:latin typeface="+mn-lt"/>
              <a:ea typeface="+mn-ea"/>
              <a:cs typeface="+mn-cs"/>
            </a:endParaRPr>
          </a:p>
          <a:p>
            <a:pPr marL="457200" lvl="1" indent="0">
              <a:buNone/>
            </a:pPr>
            <a:r>
              <a:rPr lang="ja-JP" altLang="en-US" sz="2000" dirty="0"/>
              <a:t>ー距離、天候、単勝人気、馬番、斤量など</a:t>
            </a:r>
          </a:p>
          <a:p>
            <a:r>
              <a:rPr lang="ja-JP" altLang="en-US" sz="2000" dirty="0"/>
              <a:t>後述の正規化によりデータの前処理</a:t>
            </a:r>
            <a:endParaRPr lang="en-US" altLang="ja-JP" sz="2000" kern="1200" dirty="0">
              <a:solidFill>
                <a:schemeClr val="tx1"/>
              </a:solidFill>
              <a:latin typeface="+mn-lt"/>
              <a:ea typeface="+mn-ea"/>
              <a:cs typeface="+mn-cs"/>
            </a:endParaRPr>
          </a:p>
        </p:txBody>
      </p:sp>
    </p:spTree>
    <p:extLst>
      <p:ext uri="{BB962C8B-B14F-4D97-AF65-F5344CB8AC3E}">
        <p14:creationId xmlns:p14="http://schemas.microsoft.com/office/powerpoint/2010/main" val="23686223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F06956-7B9A-436F-82B2-8339051CAE71}"/>
              </a:ext>
            </a:extLst>
          </p:cNvPr>
          <p:cNvSpPr>
            <a:spLocks noGrp="1"/>
          </p:cNvSpPr>
          <p:nvPr>
            <p:ph type="title"/>
          </p:nvPr>
        </p:nvSpPr>
        <p:spPr>
          <a:xfrm>
            <a:off x="5176583" y="5206289"/>
            <a:ext cx="6835745" cy="1325563"/>
          </a:xfrm>
        </p:spPr>
        <p:txBody>
          <a:bodyPr>
            <a:normAutofit fontScale="90000"/>
          </a:bodyPr>
          <a:lstStyle/>
          <a:p>
            <a:r>
              <a:rPr kumimoji="1" lang="ja-JP" altLang="en-US" sz="4800" dirty="0">
                <a:latin typeface="HGP創英ﾌﾟﾚｾﾞﾝｽEB" panose="02020800000000000000" pitchFamily="18" charset="-128"/>
                <a:ea typeface="HGP創英ﾌﾟﾚｾﾞﾝｽEB" panose="02020800000000000000" pitchFamily="18" charset="-128"/>
              </a:rPr>
              <a:t>アンセンブルスタッキング法１</a:t>
            </a:r>
          </a:p>
        </p:txBody>
      </p:sp>
      <p:sp>
        <p:nvSpPr>
          <p:cNvPr id="7" name="Freeform: Shape 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11">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図 4">
            <a:extLst>
              <a:ext uri="{FF2B5EF4-FFF2-40B4-BE49-F238E27FC236}">
                <a16:creationId xmlns:a16="http://schemas.microsoft.com/office/drawing/2014/main" id="{B7003343-6DC9-4D0D-980B-C18BB0E5A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3151"/>
            <a:ext cx="4801198" cy="4186990"/>
          </a:xfrm>
          <a:prstGeom prst="rect">
            <a:avLst/>
          </a:prstGeom>
          <a:solidFill>
            <a:srgbClr val="FFFFFF">
              <a:shade val="85000"/>
            </a:srgbClr>
          </a:solidFill>
        </p:spPr>
      </p:pic>
      <p:sp>
        <p:nvSpPr>
          <p:cNvPr id="3" name="コンテンツ プレースホルダー 2">
            <a:extLst>
              <a:ext uri="{FF2B5EF4-FFF2-40B4-BE49-F238E27FC236}">
                <a16:creationId xmlns:a16="http://schemas.microsoft.com/office/drawing/2014/main" id="{20D0E514-483A-4D7B-9A4D-6CFCCA6F95D3}"/>
              </a:ext>
            </a:extLst>
          </p:cNvPr>
          <p:cNvSpPr>
            <a:spLocks noGrp="1"/>
          </p:cNvSpPr>
          <p:nvPr>
            <p:ph idx="1"/>
          </p:nvPr>
        </p:nvSpPr>
        <p:spPr>
          <a:xfrm>
            <a:off x="6451600" y="793551"/>
            <a:ext cx="5091759" cy="4412738"/>
          </a:xfrm>
        </p:spPr>
        <p:txBody>
          <a:bodyPr anchor="t">
            <a:normAutofit/>
          </a:bodyPr>
          <a:lstStyle/>
          <a:p>
            <a:pPr lvl="1">
              <a:buFont typeface="Wingdings" panose="05000000000000000000" pitchFamily="2" charset="2"/>
              <a:buChar char="Ø"/>
            </a:pPr>
            <a:r>
              <a:rPr lang="ja-JP" altLang="en-US" sz="2800" dirty="0"/>
              <a:t>機械学習において、単一の学習器をそのまま使うのではなく、複数の学習器を組み合わせることで、予測エラーを小さくする手法。</a:t>
            </a:r>
            <a:endParaRPr lang="en-US" altLang="ja-JP" sz="2800" dirty="0"/>
          </a:p>
          <a:p>
            <a:pPr lvl="1">
              <a:buFont typeface="Wingdings" panose="05000000000000000000" pitchFamily="2" charset="2"/>
              <a:buChar char="Ø"/>
            </a:pPr>
            <a:r>
              <a:rPr lang="ja-JP" altLang="en-US" sz="2800" dirty="0"/>
              <a:t>入力データ</a:t>
            </a:r>
            <a:r>
              <a:rPr lang="en-US" altLang="ja-JP" sz="2800" dirty="0"/>
              <a:t>X</a:t>
            </a:r>
            <a:r>
              <a:rPr lang="ja-JP" altLang="en-US" sz="2800" dirty="0"/>
              <a:t>とその正解データ</a:t>
            </a:r>
            <a:r>
              <a:rPr lang="en-US" altLang="ja-JP" sz="2800" dirty="0"/>
              <a:t>Y</a:t>
            </a:r>
            <a:r>
              <a:rPr lang="ja-JP" altLang="en-US" sz="2800" dirty="0"/>
              <a:t>を用意します。スタッキングではステージ</a:t>
            </a:r>
            <a:r>
              <a:rPr lang="en-US" altLang="ja-JP" sz="2800" dirty="0"/>
              <a:t>0</a:t>
            </a:r>
            <a:r>
              <a:rPr lang="ja-JP" altLang="en-US" sz="2800" dirty="0"/>
              <a:t>とステージ</a:t>
            </a:r>
            <a:r>
              <a:rPr lang="en-US" altLang="ja-JP" sz="2800" dirty="0"/>
              <a:t>1</a:t>
            </a:r>
            <a:r>
              <a:rPr lang="ja-JP" altLang="en-US" sz="2800" dirty="0"/>
              <a:t>の二段階の学習を行います。</a:t>
            </a:r>
            <a:endParaRPr lang="en-US" altLang="ja-JP" sz="2800" dirty="0"/>
          </a:p>
          <a:p>
            <a:endParaRPr kumimoji="1" lang="ja-JP" altLang="en-US" sz="1800" dirty="0"/>
          </a:p>
        </p:txBody>
      </p:sp>
    </p:spTree>
    <p:extLst>
      <p:ext uri="{BB962C8B-B14F-4D97-AF65-F5344CB8AC3E}">
        <p14:creationId xmlns:p14="http://schemas.microsoft.com/office/powerpoint/2010/main" val="386297748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F06956-7B9A-436F-82B2-8339051CAE71}"/>
              </a:ext>
            </a:extLst>
          </p:cNvPr>
          <p:cNvSpPr>
            <a:spLocks noGrp="1"/>
          </p:cNvSpPr>
          <p:nvPr>
            <p:ph type="title"/>
          </p:nvPr>
        </p:nvSpPr>
        <p:spPr>
          <a:xfrm>
            <a:off x="4841507" y="569912"/>
            <a:ext cx="7000725" cy="1325563"/>
          </a:xfrm>
        </p:spPr>
        <p:txBody>
          <a:bodyPr>
            <a:normAutofit/>
          </a:bodyPr>
          <a:lstStyle/>
          <a:p>
            <a:r>
              <a:rPr kumimoji="1" lang="ja-JP" altLang="en-US" dirty="0">
                <a:latin typeface="HGP創英ﾌﾟﾚｾﾞﾝｽEB" panose="02020800000000000000" pitchFamily="18" charset="-128"/>
                <a:ea typeface="HGP創英ﾌﾟﾚｾﾞﾝｽEB" panose="02020800000000000000" pitchFamily="18" charset="-128"/>
              </a:rPr>
              <a:t>アンセンブルスタッキング法２</a:t>
            </a:r>
          </a:p>
        </p:txBody>
      </p:sp>
      <p:sp>
        <p:nvSpPr>
          <p:cNvPr id="29" name="Freeform: Shape 28">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42188"/>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C20C2C41-D9A8-45BE-9E21-91268EC18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07251"/>
            <a:ext cx="3155071" cy="2850749"/>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6095"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B38B1FC8-38BF-4066-8F4A-12EEC1C1A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1748" y="2662321"/>
            <a:ext cx="2788920" cy="2788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178B4B56-5CC4-4608-A9A9-996108D35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67973" cy="3383280"/>
          </a:xfrm>
          <a:custGeom>
            <a:avLst/>
            <a:gdLst>
              <a:gd name="connsiteX0" fmla="*/ 0 w 3967973"/>
              <a:gd name="connsiteY0" fmla="*/ 0 h 3383280"/>
              <a:gd name="connsiteX1" fmla="*/ 3605273 w 3967973"/>
              <a:gd name="connsiteY1" fmla="*/ 0 h 3383280"/>
              <a:gd name="connsiteX2" fmla="*/ 3704836 w 3967973"/>
              <a:gd name="connsiteY2" fmla="*/ 163887 h 3383280"/>
              <a:gd name="connsiteX3" fmla="*/ 3967973 w 3967973"/>
              <a:gd name="connsiteY3" fmla="*/ 1203093 h 3383280"/>
              <a:gd name="connsiteX4" fmla="*/ 1787786 w 3967973"/>
              <a:gd name="connsiteY4" fmla="*/ 3383280 h 3383280"/>
              <a:gd name="connsiteX5" fmla="*/ 105448 w 3967973"/>
              <a:gd name="connsiteY5" fmla="*/ 2589894 h 3383280"/>
              <a:gd name="connsiteX6" fmla="*/ 0 w 3967973"/>
              <a:gd name="connsiteY6" fmla="*/ 2448881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図 10" descr="文字が書かれているスクリーンショット&#10;&#10;自動的に生成された説明">
            <a:extLst>
              <a:ext uri="{FF2B5EF4-FFF2-40B4-BE49-F238E27FC236}">
                <a16:creationId xmlns:a16="http://schemas.microsoft.com/office/drawing/2014/main" id="{A82AC2F2-C2AA-4CDC-AA4B-CD7C928789BD}"/>
              </a:ext>
            </a:extLst>
          </p:cNvPr>
          <p:cNvPicPr>
            <a:picLocks noChangeAspect="1"/>
          </p:cNvPicPr>
          <p:nvPr/>
        </p:nvPicPr>
        <p:blipFill rotWithShape="1">
          <a:blip r:embed="rId2">
            <a:extLst>
              <a:ext uri="{28A0092B-C50C-407E-A947-70E740481C1C}">
                <a14:useLocalDpi xmlns:a14="http://schemas.microsoft.com/office/drawing/2010/main" val="0"/>
              </a:ext>
            </a:extLst>
          </a:blip>
          <a:srcRect l="10462" r="7914" b="4"/>
          <a:stretch/>
        </p:blipFill>
        <p:spPr>
          <a:xfrm>
            <a:off x="12485" y="-34332"/>
            <a:ext cx="3302717" cy="2816033"/>
          </a:xfrm>
          <a:prstGeom prst="rect">
            <a:avLst/>
          </a:prstGeom>
        </p:spPr>
      </p:pic>
      <p:pic>
        <p:nvPicPr>
          <p:cNvPr id="9" name="図 8" descr="時計, 記号 が含まれている画像&#10;&#10;自動的に生成された説明">
            <a:extLst>
              <a:ext uri="{FF2B5EF4-FFF2-40B4-BE49-F238E27FC236}">
                <a16:creationId xmlns:a16="http://schemas.microsoft.com/office/drawing/2014/main" id="{ED6AA9B2-B92E-4239-AB93-A7F53478ED97}"/>
              </a:ext>
            </a:extLst>
          </p:cNvPr>
          <p:cNvPicPr>
            <a:picLocks noChangeAspect="1"/>
          </p:cNvPicPr>
          <p:nvPr/>
        </p:nvPicPr>
        <p:blipFill rotWithShape="1">
          <a:blip r:embed="rId3">
            <a:extLst>
              <a:ext uri="{28A0092B-C50C-407E-A947-70E740481C1C}">
                <a14:useLocalDpi xmlns:a14="http://schemas.microsoft.com/office/drawing/2010/main" val="0"/>
              </a:ext>
            </a:extLst>
          </a:blip>
          <a:srcRect l="4975" r="6520" b="-2"/>
          <a:stretch/>
        </p:blipFill>
        <p:spPr>
          <a:xfrm>
            <a:off x="97754" y="4495007"/>
            <a:ext cx="2701839" cy="2362993"/>
          </a:xfrm>
          <a:prstGeom prst="rect">
            <a:avLst/>
          </a:prstGeom>
        </p:spPr>
      </p:pic>
      <p:pic>
        <p:nvPicPr>
          <p:cNvPr id="15" name="図 14" descr="文字と写真のスクリーンショット&#10;&#10;自動的に生成された説明">
            <a:extLst>
              <a:ext uri="{FF2B5EF4-FFF2-40B4-BE49-F238E27FC236}">
                <a16:creationId xmlns:a16="http://schemas.microsoft.com/office/drawing/2014/main" id="{5193EF70-0E59-4235-9F33-A014A1EDD4C3}"/>
              </a:ext>
            </a:extLst>
          </p:cNvPr>
          <p:cNvPicPr>
            <a:picLocks noChangeAspect="1"/>
          </p:cNvPicPr>
          <p:nvPr/>
        </p:nvPicPr>
        <p:blipFill rotWithShape="1">
          <a:blip r:embed="rId4">
            <a:extLst>
              <a:ext uri="{28A0092B-C50C-407E-A947-70E740481C1C}">
                <a14:useLocalDpi xmlns:a14="http://schemas.microsoft.com/office/drawing/2010/main" val="0"/>
              </a:ext>
            </a:extLst>
          </a:blip>
          <a:srcRect r="9505" b="8"/>
          <a:stretch/>
        </p:blipFill>
        <p:spPr>
          <a:xfrm>
            <a:off x="3928316" y="3108960"/>
            <a:ext cx="2075822" cy="2075834"/>
          </a:xfrm>
          <a:prstGeom prst="rect">
            <a:avLst/>
          </a:prstGeom>
        </p:spPr>
      </p:pic>
      <p:sp>
        <p:nvSpPr>
          <p:cNvPr id="3" name="コンテンツ プレースホルダー 2">
            <a:extLst>
              <a:ext uri="{FF2B5EF4-FFF2-40B4-BE49-F238E27FC236}">
                <a16:creationId xmlns:a16="http://schemas.microsoft.com/office/drawing/2014/main" id="{20D0E514-483A-4D7B-9A4D-6CFCCA6F95D3}"/>
              </a:ext>
            </a:extLst>
          </p:cNvPr>
          <p:cNvSpPr>
            <a:spLocks noGrp="1"/>
          </p:cNvSpPr>
          <p:nvPr>
            <p:ph idx="1"/>
          </p:nvPr>
        </p:nvSpPr>
        <p:spPr>
          <a:xfrm>
            <a:off x="6390668" y="2092960"/>
            <a:ext cx="5628612" cy="4287520"/>
          </a:xfrm>
        </p:spPr>
        <p:txBody>
          <a:bodyPr anchor="t">
            <a:normAutofit lnSpcReduction="10000"/>
          </a:bodyPr>
          <a:lstStyle/>
          <a:p>
            <a:pPr lvl="1">
              <a:buFont typeface="Wingdings" panose="05000000000000000000" pitchFamily="2" charset="2"/>
              <a:buChar char="Ø"/>
            </a:pPr>
            <a:r>
              <a:rPr lang="ja-JP" altLang="en-US" sz="2800" dirty="0"/>
              <a:t>正解データとステージ</a:t>
            </a:r>
            <a:r>
              <a:rPr lang="en-US" altLang="ja-JP" sz="2800" dirty="0"/>
              <a:t>0</a:t>
            </a:r>
            <a:r>
              <a:rPr lang="ja-JP" altLang="en-US" sz="2800" dirty="0"/>
              <a:t>から得たすべてのブレンドデータを使って、ステージ</a:t>
            </a:r>
            <a:r>
              <a:rPr lang="en-US" altLang="ja-JP" sz="2800" dirty="0"/>
              <a:t>1</a:t>
            </a:r>
            <a:r>
              <a:rPr lang="ja-JP" altLang="en-US" sz="2800" dirty="0"/>
              <a:t>の学習器を学習</a:t>
            </a:r>
            <a:endParaRPr lang="en-US" altLang="ja-JP" sz="2800" dirty="0"/>
          </a:p>
          <a:p>
            <a:pPr lvl="1">
              <a:buFont typeface="Wingdings" panose="05000000000000000000" pitchFamily="2" charset="2"/>
              <a:buChar char="Ø"/>
            </a:pPr>
            <a:r>
              <a:rPr lang="ja-JP" altLang="en-US" sz="2800" dirty="0"/>
              <a:t>ステージ</a:t>
            </a:r>
            <a:r>
              <a:rPr lang="en-US" altLang="ja-JP" sz="2800" dirty="0"/>
              <a:t>0</a:t>
            </a:r>
            <a:r>
              <a:rPr lang="ja-JP" altLang="en-US" sz="2800" dirty="0"/>
              <a:t>の学習済モデル群を使い、テストデータに対する予測</a:t>
            </a:r>
            <a:r>
              <a:rPr lang="en-US" altLang="ja-JP" sz="2800" dirty="0"/>
              <a:t>(</a:t>
            </a:r>
            <a:r>
              <a:rPr lang="ja-JP" altLang="en-US" sz="2800" dirty="0"/>
              <a:t>ブレンドテスト</a:t>
            </a:r>
            <a:r>
              <a:rPr lang="en-US" altLang="ja-JP" sz="2800" dirty="0"/>
              <a:t>[0,1,2])</a:t>
            </a:r>
            <a:r>
              <a:rPr lang="ja-JP" altLang="en-US" sz="2800" dirty="0"/>
              <a:t>を得ます。</a:t>
            </a:r>
            <a:endParaRPr lang="en-US" altLang="ja-JP" sz="2800" dirty="0"/>
          </a:p>
          <a:p>
            <a:pPr lvl="1">
              <a:buFont typeface="Wingdings" panose="05000000000000000000" pitchFamily="2" charset="2"/>
              <a:buChar char="Ø"/>
            </a:pPr>
            <a:r>
              <a:rPr lang="ja-JP" altLang="en-US" sz="2800" dirty="0"/>
              <a:t>これらブレンドテストの平均値をステージ</a:t>
            </a:r>
            <a:r>
              <a:rPr lang="en-US" altLang="ja-JP" sz="2800" dirty="0"/>
              <a:t>1</a:t>
            </a:r>
            <a:r>
              <a:rPr lang="ja-JP" altLang="en-US" sz="2800" dirty="0"/>
              <a:t>の学習器に入力し、最終結果を得ます。</a:t>
            </a:r>
            <a:endParaRPr lang="en-US" altLang="ja-JP" sz="2800" dirty="0"/>
          </a:p>
          <a:p>
            <a:endParaRPr kumimoji="1" lang="ja-JP" altLang="en-US" sz="1800" dirty="0"/>
          </a:p>
        </p:txBody>
      </p:sp>
    </p:spTree>
    <p:extLst>
      <p:ext uri="{BB962C8B-B14F-4D97-AF65-F5344CB8AC3E}">
        <p14:creationId xmlns:p14="http://schemas.microsoft.com/office/powerpoint/2010/main" val="8258160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C7573-64EC-4731-B8A2-79612F3D6EB8}"/>
              </a:ext>
            </a:extLst>
          </p:cNvPr>
          <p:cNvSpPr>
            <a:spLocks noGrp="1"/>
          </p:cNvSpPr>
          <p:nvPr>
            <p:ph type="title"/>
          </p:nvPr>
        </p:nvSpPr>
        <p:spPr>
          <a:xfrm>
            <a:off x="8471424" y="1110882"/>
            <a:ext cx="3053039" cy="1293626"/>
          </a:xfrm>
        </p:spPr>
        <p:txBody>
          <a:bodyPr vert="horz" lIns="91440" tIns="45720" rIns="91440" bIns="45720" rtlCol="0" anchor="ctr">
            <a:noAutofit/>
          </a:bodyPr>
          <a:lstStyle/>
          <a:p>
            <a:r>
              <a:rPr kumimoji="1" lang="ja-JP" altLang="en-US" sz="4800" dirty="0">
                <a:latin typeface="HGP創英ﾌﾟﾚｾﾞﾝｽEB" panose="02020800000000000000" pitchFamily="18" charset="-128"/>
                <a:ea typeface="HGP創英ﾌﾟﾚｾﾞﾝｽEB" panose="02020800000000000000" pitchFamily="18" charset="-128"/>
              </a:rPr>
              <a:t>ランダム</a:t>
            </a:r>
            <a:br>
              <a:rPr kumimoji="1" lang="en-US" altLang="ja-JP" sz="4800" dirty="0">
                <a:latin typeface="HGP創英ﾌﾟﾚｾﾞﾝｽEB" panose="02020800000000000000" pitchFamily="18" charset="-128"/>
                <a:ea typeface="HGP創英ﾌﾟﾚｾﾞﾝｽEB" panose="02020800000000000000" pitchFamily="18" charset="-128"/>
              </a:rPr>
            </a:br>
            <a:r>
              <a:rPr kumimoji="1" lang="ja-JP" altLang="en-US" sz="4800" dirty="0">
                <a:latin typeface="HGP創英ﾌﾟﾚｾﾞﾝｽEB" panose="02020800000000000000" pitchFamily="18" charset="-128"/>
                <a:ea typeface="HGP創英ﾌﾟﾚｾﾞﾝｽEB" panose="02020800000000000000" pitchFamily="18" charset="-128"/>
              </a:rPr>
              <a:t>フォレスト１</a:t>
            </a:r>
          </a:p>
        </p:txBody>
      </p:sp>
      <p:pic>
        <p:nvPicPr>
          <p:cNvPr id="1026" name="Picture 2" descr="分類木の例">
            <a:extLst>
              <a:ext uri="{FF2B5EF4-FFF2-40B4-BE49-F238E27FC236}">
                <a16:creationId xmlns:a16="http://schemas.microsoft.com/office/drawing/2014/main" id="{AB25DF29-8AFD-49BC-B027-6DEBA9EA82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5" r="2" b="4175"/>
          <a:stretch/>
        </p:blipFill>
        <p:spPr bwMode="auto">
          <a:xfrm>
            <a:off x="1409077" y="991673"/>
            <a:ext cx="5511640" cy="4874654"/>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712BF34F-3B0D-44E0-9174-C2CA8BEA9117}"/>
              </a:ext>
            </a:extLst>
          </p:cNvPr>
          <p:cNvSpPr>
            <a:spLocks noGrp="1"/>
          </p:cNvSpPr>
          <p:nvPr>
            <p:ph idx="1"/>
          </p:nvPr>
        </p:nvSpPr>
        <p:spPr>
          <a:xfrm>
            <a:off x="8361680" y="2875310"/>
            <a:ext cx="3830320" cy="3569741"/>
          </a:xfrm>
        </p:spPr>
        <p:txBody>
          <a:bodyPr vert="horz" lIns="91440" tIns="45720" rIns="91440" bIns="45720" rtlCol="0">
            <a:noAutofit/>
          </a:bodyPr>
          <a:lstStyle/>
          <a:p>
            <a:pPr>
              <a:buFont typeface="Wingdings" panose="05000000000000000000" pitchFamily="2" charset="2"/>
              <a:buChar char="Ø"/>
            </a:pPr>
            <a:r>
              <a:rPr lang="ja-JP" altLang="en-US" sz="3200" dirty="0"/>
              <a:t>大雑把に言うと決定木をたくさん集めたもの</a:t>
            </a:r>
            <a:endParaRPr lang="en-US" altLang="ja-JP" sz="3200" dirty="0"/>
          </a:p>
          <a:p>
            <a:pPr>
              <a:buFont typeface="Wingdings" panose="05000000000000000000" pitchFamily="2" charset="2"/>
              <a:buChar char="Ø"/>
            </a:pPr>
            <a:r>
              <a:rPr lang="ja-JP" altLang="en-US" sz="3200" dirty="0"/>
              <a:t>決定木とは、分類（や回帰）のルールをツリーで表現したものです。</a:t>
            </a:r>
            <a:endParaRPr lang="en-US" altLang="ja-JP" sz="3200" dirty="0"/>
          </a:p>
        </p:txBody>
      </p:sp>
      <p:sp>
        <p:nvSpPr>
          <p:cNvPr id="135" name="Freeform: Shape 134">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Tree>
    <p:extLst>
      <p:ext uri="{BB962C8B-B14F-4D97-AF65-F5344CB8AC3E}">
        <p14:creationId xmlns:p14="http://schemas.microsoft.com/office/powerpoint/2010/main" val="407593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C7573-64EC-4731-B8A2-79612F3D6EB8}"/>
              </a:ext>
            </a:extLst>
          </p:cNvPr>
          <p:cNvSpPr>
            <a:spLocks noGrp="1"/>
          </p:cNvSpPr>
          <p:nvPr>
            <p:ph type="title"/>
          </p:nvPr>
        </p:nvSpPr>
        <p:spPr>
          <a:xfrm>
            <a:off x="172720" y="465636"/>
            <a:ext cx="5770586" cy="1676603"/>
          </a:xfrm>
        </p:spPr>
        <p:txBody>
          <a:bodyPr vert="horz" lIns="91440" tIns="45720" rIns="91440" bIns="45720" rtlCol="0">
            <a:normAutofit/>
          </a:bodyPr>
          <a:lstStyle/>
          <a:p>
            <a:r>
              <a:rPr kumimoji="1" lang="ja-JP" altLang="en-US" sz="5400" kern="1200" dirty="0">
                <a:latin typeface="HGP創英ﾌﾟﾚｾﾞﾝｽEB" panose="02020800000000000000" pitchFamily="18" charset="-128"/>
                <a:ea typeface="HGP創英ﾌﾟﾚｾﾞﾝｽEB" panose="02020800000000000000" pitchFamily="18" charset="-128"/>
              </a:rPr>
              <a:t>ランダムフォレスト２</a:t>
            </a:r>
          </a:p>
        </p:txBody>
      </p:sp>
      <p:sp>
        <p:nvSpPr>
          <p:cNvPr id="3" name="コンテンツ プレースホルダー 2">
            <a:extLst>
              <a:ext uri="{FF2B5EF4-FFF2-40B4-BE49-F238E27FC236}">
                <a16:creationId xmlns:a16="http://schemas.microsoft.com/office/drawing/2014/main" id="{712BF34F-3B0D-44E0-9174-C2CA8BEA9117}"/>
              </a:ext>
            </a:extLst>
          </p:cNvPr>
          <p:cNvSpPr>
            <a:spLocks noGrp="1"/>
          </p:cNvSpPr>
          <p:nvPr>
            <p:ph idx="1"/>
          </p:nvPr>
        </p:nvSpPr>
        <p:spPr>
          <a:xfrm>
            <a:off x="648930" y="2438400"/>
            <a:ext cx="5127029" cy="3785419"/>
          </a:xfrm>
        </p:spPr>
        <p:txBody>
          <a:bodyPr vert="horz" lIns="91440" tIns="45720" rIns="91440" bIns="45720" rtlCol="0">
            <a:normAutofit/>
          </a:bodyPr>
          <a:lstStyle/>
          <a:p>
            <a:pPr>
              <a:buFont typeface="Wingdings" panose="05000000000000000000" pitchFamily="2" charset="2"/>
              <a:buChar char="Ø"/>
            </a:pPr>
            <a:r>
              <a:rPr lang="ja-JP" altLang="en-US" sz="3200" kern="1200" dirty="0">
                <a:latin typeface="+mn-lt"/>
                <a:ea typeface="+mn-ea"/>
                <a:cs typeface="+mn-cs"/>
              </a:rPr>
              <a:t>図のように分類木をたくさん集めたもので多数決を取ると、全体として１つの分類器になる</a:t>
            </a:r>
            <a:endParaRPr lang="en-US" altLang="ja-JP" sz="3200" kern="1200" dirty="0">
              <a:latin typeface="+mn-lt"/>
              <a:ea typeface="+mn-ea"/>
              <a:cs typeface="+mn-cs"/>
            </a:endParaRPr>
          </a:p>
          <a:p>
            <a:pPr marL="0" indent="0">
              <a:buNone/>
            </a:pPr>
            <a:endParaRPr lang="en-US" altLang="ja-JP" sz="3200" dirty="0"/>
          </a:p>
          <a:p>
            <a:pPr marL="0" indent="0">
              <a:buNone/>
            </a:pPr>
            <a:r>
              <a:rPr lang="en-US" altLang="ja-JP" sz="3200" dirty="0"/>
              <a:t>https://mathwords.net/randomforest</a:t>
            </a:r>
            <a:endParaRPr kumimoji="1" lang="en-US" altLang="ja-JP" sz="3200" kern="1200" dirty="0">
              <a:latin typeface="+mn-lt"/>
              <a:ea typeface="+mn-ea"/>
              <a:cs typeface="+mn-cs"/>
            </a:endParaRPr>
          </a:p>
        </p:txBody>
      </p:sp>
      <p:pic>
        <p:nvPicPr>
          <p:cNvPr id="5" name="図 4" descr="テキスト が含まれている画像&#10;&#10;自動的に生成された説明">
            <a:extLst>
              <a:ext uri="{FF2B5EF4-FFF2-40B4-BE49-F238E27FC236}">
                <a16:creationId xmlns:a16="http://schemas.microsoft.com/office/drawing/2014/main" id="{ADAA6F1F-4790-4726-B756-C865FF1D9C19}"/>
              </a:ext>
            </a:extLst>
          </p:cNvPr>
          <p:cNvPicPr>
            <a:picLocks noChangeAspect="1"/>
          </p:cNvPicPr>
          <p:nvPr/>
        </p:nvPicPr>
        <p:blipFill rotWithShape="1">
          <a:blip r:embed="rId2">
            <a:extLst>
              <a:ext uri="{28A0092B-C50C-407E-A947-70E740481C1C}">
                <a14:useLocalDpi xmlns:a14="http://schemas.microsoft.com/office/drawing/2010/main" val="0"/>
              </a:ext>
            </a:extLst>
          </a:blip>
          <a:srcRect l="871" r="4516" b="5"/>
          <a:stretch/>
        </p:blipFill>
        <p:spPr>
          <a:xfrm>
            <a:off x="6090613" y="640082"/>
            <a:ext cx="5461724" cy="557783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8797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A3C44-26C1-40B1-B844-D8DAF46071E3}"/>
              </a:ext>
            </a:extLst>
          </p:cNvPr>
          <p:cNvSpPr>
            <a:spLocks noGrp="1"/>
          </p:cNvSpPr>
          <p:nvPr>
            <p:ph type="title"/>
          </p:nvPr>
        </p:nvSpPr>
        <p:spPr>
          <a:xfrm>
            <a:off x="579131" y="695984"/>
            <a:ext cx="10829305" cy="1250188"/>
          </a:xfrm>
        </p:spPr>
        <p:txBody>
          <a:bodyPr anchor="b">
            <a:normAutofit fontScale="90000"/>
          </a:bodyPr>
          <a:lstStyle/>
          <a:p>
            <a:r>
              <a:rPr kumimoji="1" lang="ja-JP" altLang="en-US" sz="4800" dirty="0">
                <a:latin typeface="HGP創英角ｺﾞｼｯｸUB" panose="020B0900000000000000" pitchFamily="50" charset="-128"/>
                <a:ea typeface="HGP創英角ｺﾞｼｯｸUB" panose="020B0900000000000000" pitchFamily="50" charset="-128"/>
              </a:rPr>
              <a:t>正規化</a:t>
            </a:r>
            <a:r>
              <a:rPr lang="ja-JP" altLang="en-US" sz="4800" dirty="0"/>
              <a:t>→異なる種類のデータを</a:t>
            </a:r>
            <a:r>
              <a:rPr lang="en-US" altLang="ja-JP" sz="4800" dirty="0"/>
              <a:t>1</a:t>
            </a:r>
            <a:r>
              <a:rPr lang="ja-JP" altLang="en-US" sz="4800" dirty="0"/>
              <a:t>つの尺度に</a:t>
            </a:r>
            <a:r>
              <a:rPr lang="en-US" altLang="ja-JP" sz="4800" dirty="0"/>
              <a:t>			</a:t>
            </a:r>
            <a:r>
              <a:rPr lang="ja-JP" altLang="en-US" sz="4800" dirty="0"/>
              <a:t>まとめるために行うもの</a:t>
            </a:r>
            <a:br>
              <a:rPr lang="en-US" altLang="ja-JP" sz="2100" dirty="0"/>
            </a:br>
            <a:endParaRPr kumimoji="1" lang="ja-JP" altLang="en-US" sz="2100" dirty="0"/>
          </a:p>
        </p:txBody>
      </p:sp>
      <p:pic>
        <p:nvPicPr>
          <p:cNvPr id="5" name="図 4">
            <a:extLst>
              <a:ext uri="{FF2B5EF4-FFF2-40B4-BE49-F238E27FC236}">
                <a16:creationId xmlns:a16="http://schemas.microsoft.com/office/drawing/2014/main" id="{50A981F4-9095-4BFB-BA11-F0A4BDD24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293" y="3009980"/>
            <a:ext cx="5069382" cy="1913690"/>
          </a:xfrm>
          <a:prstGeom prst="rect">
            <a:avLst/>
          </a:prstGeom>
        </p:spPr>
      </p:pic>
      <p:sp>
        <p:nvSpPr>
          <p:cNvPr id="10"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コンテンツ プレースホルダー 2">
            <a:extLst>
              <a:ext uri="{FF2B5EF4-FFF2-40B4-BE49-F238E27FC236}">
                <a16:creationId xmlns:a16="http://schemas.microsoft.com/office/drawing/2014/main" id="{C1D94D6F-B239-43B8-B465-B3A8477A5095}"/>
              </a:ext>
            </a:extLst>
          </p:cNvPr>
          <p:cNvSpPr>
            <a:spLocks noGrp="1"/>
          </p:cNvSpPr>
          <p:nvPr>
            <p:ph idx="1"/>
          </p:nvPr>
        </p:nvSpPr>
        <p:spPr>
          <a:xfrm>
            <a:off x="7781373" y="2279151"/>
            <a:ext cx="3627063" cy="3387145"/>
          </a:xfrm>
        </p:spPr>
        <p:txBody>
          <a:bodyPr anchor="ctr">
            <a:normAutofit/>
          </a:bodyPr>
          <a:lstStyle/>
          <a:p>
            <a:pPr marL="0" indent="0">
              <a:buNone/>
            </a:pPr>
            <a:endParaRPr lang="en-US" altLang="ja-JP" sz="2400"/>
          </a:p>
          <a:p>
            <a:pPr marL="0" indent="0">
              <a:buNone/>
            </a:pPr>
            <a:endParaRPr kumimoji="1" lang="ja-JP" altLang="en-US" sz="2400"/>
          </a:p>
        </p:txBody>
      </p:sp>
      <p:sp>
        <p:nvSpPr>
          <p:cNvPr id="6" name="吹き出し: 円形 5">
            <a:extLst>
              <a:ext uri="{FF2B5EF4-FFF2-40B4-BE49-F238E27FC236}">
                <a16:creationId xmlns:a16="http://schemas.microsoft.com/office/drawing/2014/main" id="{74922587-EEA1-4F99-A995-7BBF2BB91620}"/>
              </a:ext>
            </a:extLst>
          </p:cNvPr>
          <p:cNvSpPr/>
          <p:nvPr/>
        </p:nvSpPr>
        <p:spPr>
          <a:xfrm>
            <a:off x="7575633" y="1884045"/>
            <a:ext cx="4529339" cy="3896495"/>
          </a:xfrm>
          <a:prstGeom prst="wedgeEllipseCallout">
            <a:avLst>
              <a:gd name="adj1" fmla="val -67977"/>
              <a:gd name="adj2" fmla="val -24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ltLang="ja-JP" dirty="0"/>
          </a:p>
          <a:p>
            <a:r>
              <a:rPr lang="en-US" altLang="ja-JP" sz="2400" b="1" dirty="0">
                <a:solidFill>
                  <a:srgbClr val="92D050"/>
                </a:solidFill>
              </a:rPr>
              <a:t>min-max normalization</a:t>
            </a:r>
            <a:endParaRPr lang="en-US" altLang="ja-JP" sz="2400" dirty="0">
              <a:solidFill>
                <a:srgbClr val="92D050"/>
              </a:solidFill>
            </a:endParaRPr>
          </a:p>
          <a:p>
            <a:r>
              <a:rPr lang="ja-JP" altLang="en-US" dirty="0"/>
              <a:t>　データの中における最大値と最小値を使って正規化する方法</a:t>
            </a:r>
          </a:p>
          <a:p>
            <a:r>
              <a:rPr lang="ja-JP" altLang="en-US" dirty="0"/>
              <a:t>この処理をすることで、データは最大値が</a:t>
            </a:r>
            <a:r>
              <a:rPr lang="en-US" altLang="ja-JP" dirty="0"/>
              <a:t>1,</a:t>
            </a:r>
            <a:r>
              <a:rPr lang="ja-JP" altLang="en-US" dirty="0"/>
              <a:t>最小値が</a:t>
            </a:r>
            <a:r>
              <a:rPr lang="en-US" altLang="ja-JP" dirty="0"/>
              <a:t>0</a:t>
            </a:r>
            <a:r>
              <a:rPr lang="ja-JP" altLang="en-US" dirty="0"/>
              <a:t>のデータとなる。あらかじめ最大値と最小値の範囲が限られている場合には有効な手法</a:t>
            </a:r>
          </a:p>
          <a:p>
            <a:pPr algn="ctr"/>
            <a:endParaRPr kumimoji="1" lang="ja-JP" altLang="en-US" dirty="0"/>
          </a:p>
        </p:txBody>
      </p:sp>
    </p:spTree>
    <p:extLst>
      <p:ext uri="{BB962C8B-B14F-4D97-AF65-F5344CB8AC3E}">
        <p14:creationId xmlns:p14="http://schemas.microsoft.com/office/powerpoint/2010/main" val="165225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16" name="コンテンツ プレースホルダー 15" descr="屋外, 草, ブラック, ホワイト が含まれている画像&#10;&#10;自動的に生成された説明">
            <a:extLst>
              <a:ext uri="{FF2B5EF4-FFF2-40B4-BE49-F238E27FC236}">
                <a16:creationId xmlns:a16="http://schemas.microsoft.com/office/drawing/2014/main" id="{AFADD9D1-D6DF-4D86-9DEB-A72436779E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879" b="3909"/>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0B0055B-D5A3-40F0-AF64-B78F6C04586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kumimoji="1" lang="ja-JP" altLang="en-US" sz="3600" dirty="0">
                <a:solidFill>
                  <a:schemeClr val="tx1">
                    <a:lumMod val="85000"/>
                    <a:lumOff val="15000"/>
                  </a:schemeClr>
                </a:solidFill>
              </a:rPr>
              <a:t>回収率の出力</a:t>
            </a:r>
          </a:p>
        </p:txBody>
      </p:sp>
      <p:cxnSp>
        <p:nvCxnSpPr>
          <p:cNvPr id="24" name="Straight Connector 2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8" name="四角形: 角を丸くする 7">
            <a:extLst>
              <a:ext uri="{FF2B5EF4-FFF2-40B4-BE49-F238E27FC236}">
                <a16:creationId xmlns:a16="http://schemas.microsoft.com/office/drawing/2014/main" id="{3DD9491C-5421-4E7E-B95A-A190C8CC2889}"/>
              </a:ext>
            </a:extLst>
          </p:cNvPr>
          <p:cNvSpPr/>
          <p:nvPr/>
        </p:nvSpPr>
        <p:spPr>
          <a:xfrm>
            <a:off x="1697789" y="795924"/>
            <a:ext cx="8624236" cy="4118348"/>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kumimoji="1" lang="ja-JP" altLang="en-US" sz="3600" b="1" dirty="0">
                <a:solidFill>
                  <a:schemeClr val="bg2">
                    <a:lumMod val="75000"/>
                  </a:schemeClr>
                </a:solidFill>
                <a:latin typeface="HGP創英ﾌﾟﾚｾﾞﾝｽEB" panose="02020800000000000000" pitchFamily="18" charset="-128"/>
                <a:ea typeface="HGP創英ﾌﾟﾚｾﾞﾝｽEB" panose="02020800000000000000" pitchFamily="18" charset="-128"/>
              </a:rPr>
              <a:t>出力</a:t>
            </a:r>
          </a:p>
        </p:txBody>
      </p:sp>
    </p:spTree>
    <p:extLst>
      <p:ext uri="{BB962C8B-B14F-4D97-AF65-F5344CB8AC3E}">
        <p14:creationId xmlns:p14="http://schemas.microsoft.com/office/powerpoint/2010/main" val="2671573694"/>
      </p:ext>
    </p:extLst>
  </p:cSld>
  <p:clrMapOvr>
    <a:masterClrMapping/>
  </p:clrMapOvr>
</p:sld>
</file>

<file path=ppt/theme/theme1.xml><?xml version="1.0" encoding="utf-8"?>
<a:theme xmlns:a="http://schemas.openxmlformats.org/drawingml/2006/main" name="2_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4_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6.xml><?xml version="1.0" encoding="utf-8"?>
<a:theme xmlns:a="http://schemas.openxmlformats.org/drawingml/2006/main" name="1_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341</Words>
  <Application>Microsoft Office PowerPoint</Application>
  <PresentationFormat>ワイド画面</PresentationFormat>
  <Paragraphs>37</Paragraphs>
  <Slides>11</Slides>
  <Notes>0</Notes>
  <HiddenSlides>1</HiddenSlides>
  <MMClips>0</MMClips>
  <ScaleCrop>false</ScaleCrop>
  <HeadingPairs>
    <vt:vector size="6" baseType="variant">
      <vt:variant>
        <vt:lpstr>使用されているフォント</vt:lpstr>
      </vt:variant>
      <vt:variant>
        <vt:i4>8</vt:i4>
      </vt:variant>
      <vt:variant>
        <vt:lpstr>テーマ</vt:lpstr>
      </vt:variant>
      <vt:variant>
        <vt:i4>6</vt:i4>
      </vt:variant>
      <vt:variant>
        <vt:lpstr>スライド タイトル</vt:lpstr>
      </vt:variant>
      <vt:variant>
        <vt:i4>11</vt:i4>
      </vt:variant>
    </vt:vector>
  </HeadingPairs>
  <TitlesOfParts>
    <vt:vector size="25" baseType="lpstr">
      <vt:lpstr>HGP創英ﾌﾟﾚｾﾞﾝｽEB</vt:lpstr>
      <vt:lpstr>HGP創英角ｺﾞｼｯｸUB</vt:lpstr>
      <vt:lpstr>HGP創英角ﾎﾟｯﾌﾟ体</vt:lpstr>
      <vt:lpstr>Arial</vt:lpstr>
      <vt:lpstr>Britannic Bold</vt:lpstr>
      <vt:lpstr>Calibri</vt:lpstr>
      <vt:lpstr>Calibri Light</vt:lpstr>
      <vt:lpstr>Wingdings</vt:lpstr>
      <vt:lpstr>2_Office Theme</vt:lpstr>
      <vt:lpstr>Office Theme</vt:lpstr>
      <vt:lpstr>3_Office Theme</vt:lpstr>
      <vt:lpstr>4_Office Theme</vt:lpstr>
      <vt:lpstr>5_Office Theme</vt:lpstr>
      <vt:lpstr>1_Office Theme</vt:lpstr>
      <vt:lpstr>競馬予想</vt:lpstr>
      <vt:lpstr>目標</vt:lpstr>
      <vt:lpstr>使用したデータ</vt:lpstr>
      <vt:lpstr>アンセンブルスタッキング法１</vt:lpstr>
      <vt:lpstr>アンセンブルスタッキング法２</vt:lpstr>
      <vt:lpstr>ランダム フォレスト１</vt:lpstr>
      <vt:lpstr>ランダムフォレスト２</vt:lpstr>
      <vt:lpstr>正規化→異なる種類のデータを1つの尺度に   まとめるために行うもの </vt:lpstr>
      <vt:lpstr>回収率の出力</vt:lpstr>
      <vt:lpstr>結果</vt:lpstr>
      <vt:lpstr>SNS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競馬予想</dc:title>
  <dc:creator>川瀬 美波 MINAMI KAWASE</dc:creator>
  <cp:lastModifiedBy>川瀬 美波 MINAMI KAWASE</cp:lastModifiedBy>
  <cp:revision>6</cp:revision>
  <dcterms:created xsi:type="dcterms:W3CDTF">2019-12-20T09:35:01Z</dcterms:created>
  <dcterms:modified xsi:type="dcterms:W3CDTF">2019-12-20T09:53:51Z</dcterms:modified>
</cp:coreProperties>
</file>