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5F1D7-ACD0-4132-9FBE-8CCB4FF69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1E3F1C-2CBD-4460-8799-B2CFF2AABB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213E4-64AD-415A-B54C-04AF4F7D5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1297-E13A-4BE7-97A7-1E392B7B4603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BA462-00F5-4276-97DD-34E0E969D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64EA5-1325-488E-8E39-362497AA7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CBD9-A465-4826-829D-6ED8E7CAD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113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E9324-3789-43E7-8FD1-972470261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74F848-2885-4B40-9E02-7B088AF283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AFB4D-6B33-4077-AD7D-0A532E212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1297-E13A-4BE7-97A7-1E392B7B4603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0CB52-9D36-4DD7-9134-D07F2C100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B727B-B399-4A9D-B2F7-EFED0DACA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CBD9-A465-4826-829D-6ED8E7CAD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79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F4F09E-24BF-4626-A2A5-E4673FFA99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F6E28-28C3-4A9C-B64C-264DA1912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F6A83-5727-4508-9B70-86053F3AB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1297-E13A-4BE7-97A7-1E392B7B4603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1416C-7152-4FDD-A189-ADC342CA7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3723F-1CB8-4000-9A49-7DEF151AC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CBD9-A465-4826-829D-6ED8E7CAD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6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6C275-5598-4F26-9AF7-88EC67877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64331-EAB9-4996-9806-F6EC0D2F7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20021-7832-476D-9912-65BD8FAC7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1297-E13A-4BE7-97A7-1E392B7B4603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461D7-3F2E-4456-A32D-622152B25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BF1E1-BAE9-403A-B57A-0C4C493E7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CBD9-A465-4826-829D-6ED8E7CAD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514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043AF-FA63-4697-892C-12301D195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8D731-02B5-4F6C-8D3B-27B33EEDD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E36CF-349D-4542-A252-12E05BED3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1297-E13A-4BE7-97A7-1E392B7B4603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02177-C5BB-47DB-A55C-109C7BF7F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9F0AC-767D-4086-9FFF-B085EDB1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CBD9-A465-4826-829D-6ED8E7CAD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684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509C6-B59F-4F1A-9F93-7426850CA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D646-B707-40CC-9A3B-D9357FABB3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CE214C-DCB1-413E-BA7E-1D74FFDDB9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8641D4-FCF7-41AB-A0A5-52D922FDE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1297-E13A-4BE7-97A7-1E392B7B4603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2C20D-710F-41EE-B177-D230F3D06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23451D-8D71-4607-BDEB-374948A88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CBD9-A465-4826-829D-6ED8E7CAD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46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7D7DD-0FEA-4199-AE36-C0ECBACAE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F98670-DD40-4E0B-BE9D-5D1587CED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ECF0A6-E171-4450-886A-98C9410C2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A8C2AD-EF58-4BD8-B262-25E8F89F77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7D67AF-004A-45D7-8B9A-2F63DE24B9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C89FD1-7789-4CBF-B6A3-6E8D55B2F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1297-E13A-4BE7-97A7-1E392B7B4603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7613CC-11E2-4A1A-9B9E-DF2C8F51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159B6A-EBCD-4E18-8C14-0ACAEFCE0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CBD9-A465-4826-829D-6ED8E7CAD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373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43E18-5068-4BDD-B8EE-0E5B47D44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8DFF4E-A11A-40A7-8759-D91A016CA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1297-E13A-4BE7-97A7-1E392B7B4603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F353F7-CF40-4E6D-9A54-A58BED31A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1336CF-8F58-4058-AF92-26A53EF5D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CBD9-A465-4826-829D-6ED8E7CAD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41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FA5623-4502-4CE3-B202-AF73DA28F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1297-E13A-4BE7-97A7-1E392B7B4603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808229-CE8B-41A9-A58A-FEBC2E1F8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4D39A-E8F6-4187-8EAC-E9320A797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CBD9-A465-4826-829D-6ED8E7CAD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344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1332E-D443-47E0-9B5B-5974B19ED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53EDA-B1B7-414D-A3CF-348EAABEF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86502D-19A8-49C8-A352-B6EAF6DFA2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72B46-B012-448D-92C1-30F6A131D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1297-E13A-4BE7-97A7-1E392B7B4603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AA9D0B-6803-42C8-91D1-0969D2D78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9FF90-44A1-4D5F-A55D-BE605A156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CBD9-A465-4826-829D-6ED8E7CAD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15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C9E8A-CD04-4925-97D0-79557D6BF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510FDA-C82F-401C-9178-59A1A0F151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7ABBD2-2B89-4033-9E7C-27FC518EF8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16E79A-F115-4E86-AB42-91AB119C3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1297-E13A-4BE7-97A7-1E392B7B4603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A8E70-078C-4CFC-AAAD-6E1EF16F4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F2EDF-5D4C-4AA3-BFB1-13F58719A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CBD9-A465-4826-829D-6ED8E7CAD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988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D28F88-3197-4E7C-B020-0E2AAD13D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4211E-F855-4657-885B-38170B6AE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22F06-D6DF-43F3-A6F4-C90218CF5A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91297-E13A-4BE7-97A7-1E392B7B4603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084D4-FB24-4BEE-A6E8-F8C3801289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44340-52AE-43AE-ABDC-888478CAEC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7CBD9-A465-4826-829D-6ED8E7CAD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16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2CFFC-64E4-485C-B49F-001190BCB4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Modeling and Control of 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 err="1">
                <a:solidFill>
                  <a:srgbClr val="002060"/>
                </a:solidFill>
              </a:rPr>
              <a:t>iiwa</a:t>
            </a:r>
            <a:r>
              <a:rPr lang="en-US" dirty="0">
                <a:solidFill>
                  <a:srgbClr val="002060"/>
                </a:solidFill>
              </a:rPr>
              <a:t> 7 R800 Robotic Arm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DBBE8C-5A2C-4932-AEE9-C36E16A86F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10151"/>
            <a:ext cx="9144000" cy="1655762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Turki Haj Mohamad </a:t>
            </a:r>
          </a:p>
          <a:p>
            <a:r>
              <a:rPr lang="en-US" dirty="0">
                <a:solidFill>
                  <a:srgbClr val="002060"/>
                </a:solidFill>
              </a:rPr>
              <a:t>5/10/2018</a:t>
            </a:r>
          </a:p>
        </p:txBody>
      </p:sp>
    </p:spTree>
    <p:extLst>
      <p:ext uri="{BB962C8B-B14F-4D97-AF65-F5344CB8AC3E}">
        <p14:creationId xmlns:p14="http://schemas.microsoft.com/office/powerpoint/2010/main" val="3596510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1602480-DD53-4232-A01E-BEBF32B5F5D8}"/>
              </a:ext>
            </a:extLst>
          </p:cNvPr>
          <p:cNvGrpSpPr/>
          <p:nvPr/>
        </p:nvGrpSpPr>
        <p:grpSpPr>
          <a:xfrm>
            <a:off x="1024351" y="1623958"/>
            <a:ext cx="2847975" cy="3272156"/>
            <a:chOff x="0" y="0"/>
            <a:chExt cx="2848303" cy="3272440"/>
          </a:xfrm>
        </p:grpSpPr>
        <p:sp>
          <p:nvSpPr>
            <p:cNvPr id="5" name="Text Box 2">
              <a:extLst>
                <a:ext uri="{FF2B5EF4-FFF2-40B4-BE49-F238E27FC236}">
                  <a16:creationId xmlns:a16="http://schemas.microsoft.com/office/drawing/2014/main" id="{AA984830-79BF-4703-BB48-94E8BF4C2F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673350"/>
              <a:ext cx="2848303" cy="5990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Figure 2: (a) LBR iiwa 7 R800 assemblies. 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(b) LBR iiwa 7 R800 7 axes.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3F7DA40-13E5-442A-9E4E-BB2A20D2CA38}"/>
                </a:ext>
              </a:extLst>
            </p:cNvPr>
            <p:cNvGrpSpPr/>
            <p:nvPr/>
          </p:nvGrpSpPr>
          <p:grpSpPr>
            <a:xfrm>
              <a:off x="0" y="0"/>
              <a:ext cx="2778125" cy="2655570"/>
              <a:chOff x="0" y="0"/>
              <a:chExt cx="2778125" cy="2655570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9DC616D2-9FEE-4605-B66C-643B2BCF5DF0}"/>
                  </a:ext>
                </a:extLst>
              </p:cNvPr>
              <p:cNvGrpSpPr/>
              <p:nvPr/>
            </p:nvGrpSpPr>
            <p:grpSpPr>
              <a:xfrm>
                <a:off x="0" y="6350"/>
                <a:ext cx="2778125" cy="2649220"/>
                <a:chOff x="0" y="0"/>
                <a:chExt cx="2778125" cy="2649220"/>
              </a:xfrm>
            </p:grpSpPr>
            <p:pic>
              <p:nvPicPr>
                <p:cNvPr id="9" name="Picture 8" descr="C:\Users\Turki\Dropbox (VCADS)\1SCH\Spring 2018\Robatics\Project term\assignment\10-0.jpg">
                  <a:extLst>
                    <a:ext uri="{FF2B5EF4-FFF2-40B4-BE49-F238E27FC236}">
                      <a16:creationId xmlns:a16="http://schemas.microsoft.com/office/drawing/2014/main" id="{62BEE2D3-3B01-4A7A-BB67-A9C5EA860C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100" y="88900"/>
                  <a:ext cx="2740025" cy="256032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0" name="Text Box 203">
                  <a:extLst>
                    <a:ext uri="{FF2B5EF4-FFF2-40B4-BE49-F238E27FC236}">
                      <a16:creationId xmlns:a16="http://schemas.microsoft.com/office/drawing/2014/main" id="{31562E80-C37D-4E6B-AFDF-E5DE24D2BDB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0" y="0"/>
                  <a:ext cx="412750" cy="4025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200">
                      <a:solidFill>
                        <a:srgbClr val="C45911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(a)</a:t>
                  </a:r>
                  <a:endParaRPr lang="en-US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8" name="Text Box 204">
                <a:extLst>
                  <a:ext uri="{FF2B5EF4-FFF2-40B4-BE49-F238E27FC236}">
                    <a16:creationId xmlns:a16="http://schemas.microsoft.com/office/drawing/2014/main" id="{54406B74-968F-4391-BC77-CC88A440FB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71600" y="0"/>
                <a:ext cx="412750" cy="402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>
                    <a:solidFill>
                      <a:srgbClr val="C4591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(b)</a:t>
                </a: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B1BC33A-ACA4-4AE3-A461-2B945231829A}"/>
              </a:ext>
            </a:extLst>
          </p:cNvPr>
          <p:cNvGrpSpPr/>
          <p:nvPr/>
        </p:nvGrpSpPr>
        <p:grpSpPr>
          <a:xfrm>
            <a:off x="4760896" y="924340"/>
            <a:ext cx="2088846" cy="4541006"/>
            <a:chOff x="0" y="0"/>
            <a:chExt cx="1540827" cy="3908763"/>
          </a:xfrm>
        </p:grpSpPr>
        <p:sp>
          <p:nvSpPr>
            <p:cNvPr id="12" name="Text Box 209">
              <a:extLst>
                <a:ext uri="{FF2B5EF4-FFF2-40B4-BE49-F238E27FC236}">
                  <a16:creationId xmlns:a16="http://schemas.microsoft.com/office/drawing/2014/main" id="{89F26D14-1DC1-423B-A238-BB2DABD580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4259" y="2340538"/>
              <a:ext cx="364852" cy="3456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kern="120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θ</a:t>
              </a:r>
              <a:r>
                <a:rPr lang="en-US" sz="1100" kern="1200" baseline="-2500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3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" name="Text Box 2">
              <a:extLst>
                <a:ext uri="{FF2B5EF4-FFF2-40B4-BE49-F238E27FC236}">
                  <a16:creationId xmlns:a16="http://schemas.microsoft.com/office/drawing/2014/main" id="{6DB410F5-05C2-4CC1-BD77-7285524C5F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1016" y="778503"/>
              <a:ext cx="364852" cy="259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kern="120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θ</a:t>
              </a:r>
              <a:r>
                <a:rPr lang="en-US" sz="1100" kern="1200" baseline="-2500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6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" name="Text Box 2">
              <a:extLst>
                <a:ext uri="{FF2B5EF4-FFF2-40B4-BE49-F238E27FC236}">
                  <a16:creationId xmlns:a16="http://schemas.microsoft.com/office/drawing/2014/main" id="{95E77C54-DD16-4C2C-9356-6CC1633A7D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134126"/>
              <a:ext cx="907721" cy="311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kern="1200">
                  <a:solidFill>
                    <a:srgbClr val="FFC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X</a:t>
              </a:r>
              <a:r>
                <a:rPr lang="en-US" sz="1100" kern="1200" baseline="-25000">
                  <a:solidFill>
                    <a:srgbClr val="FFC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5</a:t>
              </a:r>
              <a:r>
                <a:rPr lang="en-US" sz="1100" kern="1200">
                  <a:solidFill>
                    <a:srgbClr val="FFC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, X</a:t>
              </a:r>
              <a:r>
                <a:rPr lang="en-US" sz="1100" kern="1200" baseline="-25000">
                  <a:solidFill>
                    <a:srgbClr val="FFC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6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" name="Text Box 2">
              <a:extLst>
                <a:ext uri="{FF2B5EF4-FFF2-40B4-BE49-F238E27FC236}">
                  <a16:creationId xmlns:a16="http://schemas.microsoft.com/office/drawing/2014/main" id="{0678A9F9-0CAF-4BFE-9F5B-898ACFDC17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66" y="2102443"/>
              <a:ext cx="907721" cy="294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kern="1200">
                  <a:solidFill>
                    <a:srgbClr val="FFC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X</a:t>
              </a:r>
              <a:r>
                <a:rPr lang="en-US" sz="1100" kern="1200" baseline="-25000">
                  <a:solidFill>
                    <a:srgbClr val="FFC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3</a:t>
              </a:r>
              <a:r>
                <a:rPr lang="en-US" sz="1100" kern="1200">
                  <a:solidFill>
                    <a:srgbClr val="FFC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, X</a:t>
              </a:r>
              <a:r>
                <a:rPr lang="en-US" sz="1100" kern="1200" baseline="-25000">
                  <a:solidFill>
                    <a:srgbClr val="FFC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4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6" name="Text Box 2">
              <a:extLst>
                <a:ext uri="{FF2B5EF4-FFF2-40B4-BE49-F238E27FC236}">
                  <a16:creationId xmlns:a16="http://schemas.microsoft.com/office/drawing/2014/main" id="{7C3341B6-CF75-47B6-B49C-4234ECFEBC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67" y="3041433"/>
              <a:ext cx="907721" cy="2744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kern="1200">
                  <a:solidFill>
                    <a:srgbClr val="FFC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X</a:t>
              </a:r>
              <a:r>
                <a:rPr lang="en-US" sz="1100" kern="1200" baseline="-25000">
                  <a:solidFill>
                    <a:srgbClr val="FFC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1</a:t>
              </a:r>
              <a:r>
                <a:rPr lang="en-US" sz="1100" kern="1200">
                  <a:solidFill>
                    <a:srgbClr val="FFC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, X</a:t>
              </a:r>
              <a:r>
                <a:rPr lang="en-US" sz="1100" kern="1200" baseline="-25000">
                  <a:solidFill>
                    <a:srgbClr val="FFC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2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7" name="Text Box 2">
              <a:extLst>
                <a:ext uri="{FF2B5EF4-FFF2-40B4-BE49-F238E27FC236}">
                  <a16:creationId xmlns:a16="http://schemas.microsoft.com/office/drawing/2014/main" id="{B22B2B57-608F-40AD-9AD5-B20EAB6AAB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012" y="3612984"/>
              <a:ext cx="364945" cy="2957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kern="1200">
                  <a:solidFill>
                    <a:srgbClr val="FFC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X</a:t>
              </a:r>
              <a:r>
                <a:rPr lang="en-US" sz="1100" kern="1200" baseline="-25000">
                  <a:solidFill>
                    <a:srgbClr val="FFC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0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8" name="Text Box 2">
              <a:extLst>
                <a:ext uri="{FF2B5EF4-FFF2-40B4-BE49-F238E27FC236}">
                  <a16:creationId xmlns:a16="http://schemas.microsoft.com/office/drawing/2014/main" id="{1EC23868-25D2-4309-B634-7959B42FA5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8404" y="1154918"/>
              <a:ext cx="323995" cy="308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kern="1200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Z</a:t>
              </a:r>
              <a:r>
                <a:rPr lang="en-US" sz="1100" kern="1200" baseline="-25000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4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9" name="Text Box 2">
              <a:extLst>
                <a:ext uri="{FF2B5EF4-FFF2-40B4-BE49-F238E27FC236}">
                  <a16:creationId xmlns:a16="http://schemas.microsoft.com/office/drawing/2014/main" id="{A6BCE1E1-1042-4E9F-9268-DEBF8B5BCB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6662" y="3104747"/>
              <a:ext cx="323995" cy="2990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kern="1200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Z</a:t>
              </a:r>
              <a:r>
                <a:rPr lang="en-US" sz="1100" kern="1200" baseline="-25000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0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0" name="Text Box 2">
              <a:extLst>
                <a:ext uri="{FF2B5EF4-FFF2-40B4-BE49-F238E27FC236}">
                  <a16:creationId xmlns:a16="http://schemas.microsoft.com/office/drawing/2014/main" id="{73B98ED7-C3F6-499A-A394-7762A0F9DD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868" y="2655722"/>
              <a:ext cx="323995" cy="321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kern="1200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Z</a:t>
              </a:r>
              <a:r>
                <a:rPr lang="en-US" sz="1100" kern="1200" baseline="-25000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1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1" name="Text Box 2">
              <a:extLst>
                <a:ext uri="{FF2B5EF4-FFF2-40B4-BE49-F238E27FC236}">
                  <a16:creationId xmlns:a16="http://schemas.microsoft.com/office/drawing/2014/main" id="{8C4A853B-CB77-4ADE-AF74-B3E287E7F5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6662" y="2152417"/>
              <a:ext cx="323995" cy="3198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kern="1200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Z</a:t>
              </a:r>
              <a:r>
                <a:rPr lang="en-US" sz="1100" kern="1200" baseline="-25000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2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2" name="Text Box 2">
              <a:extLst>
                <a:ext uri="{FF2B5EF4-FFF2-40B4-BE49-F238E27FC236}">
                  <a16:creationId xmlns:a16="http://schemas.microsoft.com/office/drawing/2014/main" id="{9689E295-C3C9-43C9-9BE2-1DE72AF2B4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3023" y="1793977"/>
              <a:ext cx="323995" cy="3188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kern="1200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Z</a:t>
              </a:r>
              <a:r>
                <a:rPr lang="en-US" sz="1100" kern="1200" baseline="-25000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3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3" name="Flowchart: Direct Access Storage 22">
              <a:extLst>
                <a:ext uri="{FF2B5EF4-FFF2-40B4-BE49-F238E27FC236}">
                  <a16:creationId xmlns:a16="http://schemas.microsoft.com/office/drawing/2014/main" id="{A6A7B24C-5379-45D0-AFF9-7C5E3AFE1754}"/>
                </a:ext>
              </a:extLst>
            </p:cNvPr>
            <p:cNvSpPr/>
            <p:nvPr/>
          </p:nvSpPr>
          <p:spPr>
            <a:xfrm rot="16200000">
              <a:off x="500309" y="3342025"/>
              <a:ext cx="268818" cy="169522"/>
            </a:xfrm>
            <a:prstGeom prst="flowChartMagneticDrum">
              <a:avLst/>
            </a:prstGeom>
            <a:ln w="12700">
              <a:solidFill>
                <a:srgbClr val="0070C0"/>
              </a:solidFill>
              <a:tailEnd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182880" tIns="91440" rIns="18288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4" name="Flowchart: Direct Access Storage 23">
              <a:extLst>
                <a:ext uri="{FF2B5EF4-FFF2-40B4-BE49-F238E27FC236}">
                  <a16:creationId xmlns:a16="http://schemas.microsoft.com/office/drawing/2014/main" id="{A17E6D03-FB20-43D1-8D2A-503B9187B879}"/>
                </a:ext>
              </a:extLst>
            </p:cNvPr>
            <p:cNvSpPr/>
            <p:nvPr/>
          </p:nvSpPr>
          <p:spPr>
            <a:xfrm rot="10800000">
              <a:off x="465196" y="2850433"/>
              <a:ext cx="339043" cy="134409"/>
            </a:xfrm>
            <a:prstGeom prst="flowChartMagneticDrum">
              <a:avLst/>
            </a:prstGeom>
            <a:ln w="12700">
              <a:solidFill>
                <a:srgbClr val="0070C0"/>
              </a:solidFill>
              <a:tailEnd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182880" tIns="91440" rIns="18288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5" name="Flowchart: Direct Access Storage 24">
              <a:extLst>
                <a:ext uri="{FF2B5EF4-FFF2-40B4-BE49-F238E27FC236}">
                  <a16:creationId xmlns:a16="http://schemas.microsoft.com/office/drawing/2014/main" id="{AD9454C6-58CE-4F47-87B8-7C81C65566D3}"/>
                </a:ext>
              </a:extLst>
            </p:cNvPr>
            <p:cNvSpPr/>
            <p:nvPr/>
          </p:nvSpPr>
          <p:spPr>
            <a:xfrm rot="16200000">
              <a:off x="500309" y="2393389"/>
              <a:ext cx="268818" cy="169522"/>
            </a:xfrm>
            <a:prstGeom prst="flowChartMagneticDrum">
              <a:avLst/>
            </a:prstGeom>
            <a:ln w="12700">
              <a:solidFill>
                <a:srgbClr val="0070C0"/>
              </a:solidFill>
              <a:tailEnd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182880" tIns="91440" rIns="18288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6" name="Flowchart: Direct Access Storage 25">
              <a:extLst>
                <a:ext uri="{FF2B5EF4-FFF2-40B4-BE49-F238E27FC236}">
                  <a16:creationId xmlns:a16="http://schemas.microsoft.com/office/drawing/2014/main" id="{B310BCC7-2FCF-40E4-A23C-6A56EBCD9AC7}"/>
                </a:ext>
              </a:extLst>
            </p:cNvPr>
            <p:cNvSpPr/>
            <p:nvPr/>
          </p:nvSpPr>
          <p:spPr>
            <a:xfrm rot="10800000" flipH="1">
              <a:off x="461422" y="1966273"/>
              <a:ext cx="339043" cy="134409"/>
            </a:xfrm>
            <a:prstGeom prst="flowChartMagneticDrum">
              <a:avLst/>
            </a:prstGeom>
            <a:ln w="12700">
              <a:solidFill>
                <a:srgbClr val="0070C0"/>
              </a:solidFill>
              <a:tailEnd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182880" tIns="91440" rIns="18288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7" name="Flowchart: Direct Access Storage 26">
              <a:extLst>
                <a:ext uri="{FF2B5EF4-FFF2-40B4-BE49-F238E27FC236}">
                  <a16:creationId xmlns:a16="http://schemas.microsoft.com/office/drawing/2014/main" id="{1FE45AC2-DBC4-4DCC-A955-731F606F8F7D}"/>
                </a:ext>
              </a:extLst>
            </p:cNvPr>
            <p:cNvSpPr/>
            <p:nvPr/>
          </p:nvSpPr>
          <p:spPr>
            <a:xfrm rot="16200000">
              <a:off x="500309" y="1428044"/>
              <a:ext cx="268818" cy="169522"/>
            </a:xfrm>
            <a:prstGeom prst="flowChartMagneticDrum">
              <a:avLst/>
            </a:prstGeom>
            <a:ln w="12700">
              <a:solidFill>
                <a:srgbClr val="0070C0"/>
              </a:solidFill>
              <a:tailEnd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182880" tIns="91440" rIns="18288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5CCFCA5-AF73-48A0-BB89-35A426F06863}"/>
                </a:ext>
              </a:extLst>
            </p:cNvPr>
            <p:cNvCxnSpPr>
              <a:cxnSpLocks/>
            </p:cNvCxnSpPr>
            <p:nvPr/>
          </p:nvCxnSpPr>
          <p:spPr>
            <a:xfrm>
              <a:off x="632830" y="2098648"/>
              <a:ext cx="0" cy="217544"/>
            </a:xfrm>
            <a:prstGeom prst="line">
              <a:avLst/>
            </a:prstGeom>
            <a:ln w="12700">
              <a:tailEnd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ED8DFCE-4242-4180-B1BB-671AA7A2472B}"/>
                </a:ext>
              </a:extLst>
            </p:cNvPr>
            <p:cNvCxnSpPr>
              <a:cxnSpLocks/>
            </p:cNvCxnSpPr>
            <p:nvPr/>
          </p:nvCxnSpPr>
          <p:spPr>
            <a:xfrm>
              <a:off x="630024" y="2984842"/>
              <a:ext cx="0" cy="217544"/>
            </a:xfrm>
            <a:prstGeom prst="line">
              <a:avLst/>
            </a:prstGeom>
            <a:ln w="12700">
              <a:tailEnd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Flowchart: Direct Access Storage 29">
              <a:extLst>
                <a:ext uri="{FF2B5EF4-FFF2-40B4-BE49-F238E27FC236}">
                  <a16:creationId xmlns:a16="http://schemas.microsoft.com/office/drawing/2014/main" id="{BE2C9B3B-04BA-4B2B-809F-8775A3851427}"/>
                </a:ext>
              </a:extLst>
            </p:cNvPr>
            <p:cNvSpPr/>
            <p:nvPr/>
          </p:nvSpPr>
          <p:spPr>
            <a:xfrm rot="10800000">
              <a:off x="465196" y="989402"/>
              <a:ext cx="339043" cy="134409"/>
            </a:xfrm>
            <a:prstGeom prst="flowChartMagneticDrum">
              <a:avLst/>
            </a:prstGeom>
            <a:ln w="12700">
              <a:solidFill>
                <a:srgbClr val="0070C0"/>
              </a:solidFill>
              <a:tailEnd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182880" tIns="91440" rIns="18288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1" name="Flowchart: Direct Access Storage 30">
              <a:extLst>
                <a:ext uri="{FF2B5EF4-FFF2-40B4-BE49-F238E27FC236}">
                  <a16:creationId xmlns:a16="http://schemas.microsoft.com/office/drawing/2014/main" id="{1F788B5E-2E78-4783-8CC0-7F2BDC7FB6FC}"/>
                </a:ext>
              </a:extLst>
            </p:cNvPr>
            <p:cNvSpPr/>
            <p:nvPr/>
          </p:nvSpPr>
          <p:spPr>
            <a:xfrm rot="16200000">
              <a:off x="500309" y="552688"/>
              <a:ext cx="268818" cy="169522"/>
            </a:xfrm>
            <a:prstGeom prst="flowChartMagneticDrum">
              <a:avLst/>
            </a:prstGeom>
            <a:ln w="12700">
              <a:solidFill>
                <a:srgbClr val="0070C0"/>
              </a:solidFill>
              <a:tailEnd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182880" tIns="91440" rIns="18288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F49764C-5B9F-42B6-AA94-83EEA856C068}"/>
                </a:ext>
              </a:extLst>
            </p:cNvPr>
            <p:cNvGrpSpPr/>
            <p:nvPr/>
          </p:nvGrpSpPr>
          <p:grpSpPr>
            <a:xfrm>
              <a:off x="505805" y="0"/>
              <a:ext cx="257822" cy="459960"/>
              <a:chOff x="505805" y="0"/>
              <a:chExt cx="933857" cy="968588"/>
            </a:xfrm>
          </p:grpSpPr>
          <p:cxnSp>
            <p:nvCxnSpPr>
              <p:cNvPr id="75" name="Connector: Elbow 74">
                <a:extLst>
                  <a:ext uri="{FF2B5EF4-FFF2-40B4-BE49-F238E27FC236}">
                    <a16:creationId xmlns:a16="http://schemas.microsoft.com/office/drawing/2014/main" id="{0FB6589E-BB45-4A0B-8F07-919CB5E418D1}"/>
                  </a:ext>
                </a:extLst>
              </p:cNvPr>
              <p:cNvCxnSpPr/>
              <p:nvPr/>
            </p:nvCxnSpPr>
            <p:spPr>
              <a:xfrm rot="16200000" flipH="1">
                <a:off x="254975" y="250830"/>
                <a:ext cx="968588" cy="466928"/>
              </a:xfrm>
              <a:prstGeom prst="bentConnector3">
                <a:avLst/>
              </a:prstGeom>
              <a:ln w="12700">
                <a:tailEnd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nector: Elbow 75">
                <a:extLst>
                  <a:ext uri="{FF2B5EF4-FFF2-40B4-BE49-F238E27FC236}">
                    <a16:creationId xmlns:a16="http://schemas.microsoft.com/office/drawing/2014/main" id="{C89C72BA-0026-42AC-9267-E86FE6EE4D8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21904" y="250830"/>
                <a:ext cx="968588" cy="466928"/>
              </a:xfrm>
              <a:prstGeom prst="bentConnector3">
                <a:avLst/>
              </a:prstGeom>
              <a:ln w="12700">
                <a:tailEnd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2C154B6-41EB-4E65-934E-668037874487}"/>
                </a:ext>
              </a:extLst>
            </p:cNvPr>
            <p:cNvCxnSpPr>
              <a:cxnSpLocks/>
            </p:cNvCxnSpPr>
            <p:nvPr/>
          </p:nvCxnSpPr>
          <p:spPr>
            <a:xfrm>
              <a:off x="175927" y="3559717"/>
              <a:ext cx="937972" cy="0"/>
            </a:xfrm>
            <a:prstGeom prst="line">
              <a:avLst/>
            </a:prstGeom>
            <a:ln w="12700" cmpd="dbl">
              <a:tailEnd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2B459AF-7025-4E85-B619-A4490E57F7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4717" y="3136566"/>
              <a:ext cx="1" cy="179668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4532363B-31A4-47D6-8286-C4AC6BA6B9EF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392503" y="2810637"/>
              <a:ext cx="0" cy="226604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1041EDF-BC13-450B-8EBB-066905406243}"/>
                </a:ext>
              </a:extLst>
            </p:cNvPr>
            <p:cNvCxnSpPr/>
            <p:nvPr/>
          </p:nvCxnSpPr>
          <p:spPr>
            <a:xfrm flipH="1" flipV="1">
              <a:off x="634717" y="2207420"/>
              <a:ext cx="1" cy="179668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B96998D3-D548-4383-BB3A-F7E71C2D9C9A}"/>
                </a:ext>
              </a:extLst>
            </p:cNvPr>
            <p:cNvCxnSpPr/>
            <p:nvPr/>
          </p:nvCxnSpPr>
          <p:spPr>
            <a:xfrm flipH="1" flipV="1">
              <a:off x="634716" y="334877"/>
              <a:ext cx="1" cy="179668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4B31B6A9-CF3D-4818-BE2D-8967936BFA60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420769" y="940370"/>
              <a:ext cx="0" cy="226604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8EF0CD25-4836-45D9-92B8-AC2F46F6C64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852996" y="1917859"/>
              <a:ext cx="0" cy="226604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45701F2-48A2-4D09-A91B-E2FB9F734758}"/>
                </a:ext>
              </a:extLst>
            </p:cNvPr>
            <p:cNvCxnSpPr>
              <a:cxnSpLocks/>
            </p:cNvCxnSpPr>
            <p:nvPr/>
          </p:nvCxnSpPr>
          <p:spPr>
            <a:xfrm>
              <a:off x="630024" y="1137665"/>
              <a:ext cx="0" cy="217544"/>
            </a:xfrm>
            <a:prstGeom prst="line">
              <a:avLst/>
            </a:prstGeom>
            <a:ln w="12700">
              <a:tailEnd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D8F96B9D-030E-446A-8963-D21EAE818F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6026" y="3552942"/>
              <a:ext cx="182564" cy="232916"/>
            </a:xfrm>
            <a:prstGeom prst="straightConnector1">
              <a:avLst/>
            </a:prstGeom>
            <a:ln w="12700">
              <a:solidFill>
                <a:srgbClr val="FFC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12E51C3-9AAF-4CF6-AA4A-E8B07B1757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3861" y="2923130"/>
              <a:ext cx="182564" cy="232916"/>
            </a:xfrm>
            <a:prstGeom prst="straightConnector1">
              <a:avLst/>
            </a:prstGeom>
            <a:ln w="12700">
              <a:solidFill>
                <a:srgbClr val="FFC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762C239-255D-4B25-98F2-E80C932A2C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4605" y="2046882"/>
              <a:ext cx="182564" cy="232916"/>
            </a:xfrm>
            <a:prstGeom prst="straightConnector1">
              <a:avLst/>
            </a:prstGeom>
            <a:ln w="12700">
              <a:solidFill>
                <a:srgbClr val="FFC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3065791-1974-4639-889E-FCC11F7B24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9082" y="1055850"/>
              <a:ext cx="182564" cy="232916"/>
            </a:xfrm>
            <a:prstGeom prst="straightConnector1">
              <a:avLst/>
            </a:prstGeom>
            <a:ln w="12700">
              <a:solidFill>
                <a:srgbClr val="FFC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D7AFF63-CC3E-43A5-8242-47BE6B73FA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7968" y="497347"/>
              <a:ext cx="182564" cy="232916"/>
            </a:xfrm>
            <a:prstGeom prst="straightConnector1">
              <a:avLst/>
            </a:prstGeom>
            <a:ln w="12700">
              <a:solidFill>
                <a:srgbClr val="FFC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Arrow: Curved Up 45">
              <a:extLst>
                <a:ext uri="{FF2B5EF4-FFF2-40B4-BE49-F238E27FC236}">
                  <a16:creationId xmlns:a16="http://schemas.microsoft.com/office/drawing/2014/main" id="{8AA2A27B-45FD-43B4-8C6A-1C6E1719B37F}"/>
                </a:ext>
              </a:extLst>
            </p:cNvPr>
            <p:cNvSpPr/>
            <p:nvPr/>
          </p:nvSpPr>
          <p:spPr>
            <a:xfrm>
              <a:off x="496430" y="3403754"/>
              <a:ext cx="307809" cy="64204"/>
            </a:xfrm>
            <a:prstGeom prst="curvedUpArrow">
              <a:avLst>
                <a:gd name="adj1" fmla="val 0"/>
                <a:gd name="adj2" fmla="val 73867"/>
                <a:gd name="adj3" fmla="val 23179"/>
              </a:avLst>
            </a:prstGeom>
            <a:noFill/>
            <a:ln w="12700">
              <a:solidFill>
                <a:srgbClr val="FF0000"/>
              </a:solidFill>
              <a:tailEnd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7" name="Arrow: Curved Up 46">
              <a:extLst>
                <a:ext uri="{FF2B5EF4-FFF2-40B4-BE49-F238E27FC236}">
                  <a16:creationId xmlns:a16="http://schemas.microsoft.com/office/drawing/2014/main" id="{50206D86-9560-4994-9CED-4A69B799F786}"/>
                </a:ext>
              </a:extLst>
            </p:cNvPr>
            <p:cNvSpPr/>
            <p:nvPr/>
          </p:nvSpPr>
          <p:spPr>
            <a:xfrm>
              <a:off x="496430" y="2458725"/>
              <a:ext cx="307809" cy="64204"/>
            </a:xfrm>
            <a:prstGeom prst="curvedUpArrow">
              <a:avLst>
                <a:gd name="adj1" fmla="val 0"/>
                <a:gd name="adj2" fmla="val 73867"/>
                <a:gd name="adj3" fmla="val 23179"/>
              </a:avLst>
            </a:prstGeom>
            <a:noFill/>
            <a:ln w="12700">
              <a:solidFill>
                <a:srgbClr val="FF0000"/>
              </a:solidFill>
              <a:tailEnd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8" name="Arrow: Curved Up 47">
              <a:extLst>
                <a:ext uri="{FF2B5EF4-FFF2-40B4-BE49-F238E27FC236}">
                  <a16:creationId xmlns:a16="http://schemas.microsoft.com/office/drawing/2014/main" id="{DE1626A7-6E0B-4E80-8993-04644EB8A4E2}"/>
                </a:ext>
              </a:extLst>
            </p:cNvPr>
            <p:cNvSpPr/>
            <p:nvPr/>
          </p:nvSpPr>
          <p:spPr>
            <a:xfrm>
              <a:off x="495662" y="1498011"/>
              <a:ext cx="307809" cy="64204"/>
            </a:xfrm>
            <a:prstGeom prst="curvedUpArrow">
              <a:avLst>
                <a:gd name="adj1" fmla="val 0"/>
                <a:gd name="adj2" fmla="val 73867"/>
                <a:gd name="adj3" fmla="val 23179"/>
              </a:avLst>
            </a:prstGeom>
            <a:noFill/>
            <a:ln w="12700">
              <a:solidFill>
                <a:srgbClr val="FF0000"/>
              </a:solidFill>
              <a:tailEnd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FA9211D-9349-4FB2-8524-0C2CBAF885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0943" y="1647214"/>
              <a:ext cx="3773" cy="319059"/>
            </a:xfrm>
            <a:prstGeom prst="line">
              <a:avLst/>
            </a:prstGeom>
            <a:ln w="12700">
              <a:tailEnd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Arrow: Curved Up 49">
              <a:extLst>
                <a:ext uri="{FF2B5EF4-FFF2-40B4-BE49-F238E27FC236}">
                  <a16:creationId xmlns:a16="http://schemas.microsoft.com/office/drawing/2014/main" id="{21193E0D-4085-4235-A86A-3D00B0867F77}"/>
                </a:ext>
              </a:extLst>
            </p:cNvPr>
            <p:cNvSpPr/>
            <p:nvPr/>
          </p:nvSpPr>
          <p:spPr>
            <a:xfrm>
              <a:off x="495011" y="620865"/>
              <a:ext cx="307809" cy="64204"/>
            </a:xfrm>
            <a:prstGeom prst="curvedUpArrow">
              <a:avLst>
                <a:gd name="adj1" fmla="val 0"/>
                <a:gd name="adj2" fmla="val 73867"/>
                <a:gd name="adj3" fmla="val 23179"/>
              </a:avLst>
            </a:prstGeom>
            <a:noFill/>
            <a:ln w="12700">
              <a:solidFill>
                <a:srgbClr val="FF0000"/>
              </a:solidFill>
              <a:tailEnd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1" name="Arrow: Curved Up 50">
              <a:extLst>
                <a:ext uri="{FF2B5EF4-FFF2-40B4-BE49-F238E27FC236}">
                  <a16:creationId xmlns:a16="http://schemas.microsoft.com/office/drawing/2014/main" id="{A21B7F84-FDFA-4C9F-BDAC-F22ADBDA8A34}"/>
                </a:ext>
              </a:extLst>
            </p:cNvPr>
            <p:cNvSpPr/>
            <p:nvPr/>
          </p:nvSpPr>
          <p:spPr>
            <a:xfrm rot="5400000" flipH="1" flipV="1">
              <a:off x="565675" y="1004633"/>
              <a:ext cx="244054" cy="80976"/>
            </a:xfrm>
            <a:prstGeom prst="curvedUpArrow">
              <a:avLst>
                <a:gd name="adj1" fmla="val 0"/>
                <a:gd name="adj2" fmla="val 73867"/>
                <a:gd name="adj3" fmla="val 23179"/>
              </a:avLst>
            </a:prstGeom>
            <a:noFill/>
            <a:ln w="12700">
              <a:solidFill>
                <a:srgbClr val="FF0000"/>
              </a:solidFill>
              <a:tailEnd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2" name="Arrow: Curved Up 51">
              <a:extLst>
                <a:ext uri="{FF2B5EF4-FFF2-40B4-BE49-F238E27FC236}">
                  <a16:creationId xmlns:a16="http://schemas.microsoft.com/office/drawing/2014/main" id="{E31DD693-F862-4EB8-A422-72BEA14C1D5D}"/>
                </a:ext>
              </a:extLst>
            </p:cNvPr>
            <p:cNvSpPr/>
            <p:nvPr/>
          </p:nvSpPr>
          <p:spPr>
            <a:xfrm rot="5400000" flipH="1" flipV="1">
              <a:off x="537051" y="2873491"/>
              <a:ext cx="244054" cy="80976"/>
            </a:xfrm>
            <a:prstGeom prst="curvedUpArrow">
              <a:avLst>
                <a:gd name="adj1" fmla="val 0"/>
                <a:gd name="adj2" fmla="val 73867"/>
                <a:gd name="adj3" fmla="val 23179"/>
              </a:avLst>
            </a:prstGeom>
            <a:noFill/>
            <a:ln w="12700">
              <a:solidFill>
                <a:srgbClr val="FF0000"/>
              </a:solidFill>
              <a:tailEnd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3" name="Arrow: Curved Up 52">
              <a:extLst>
                <a:ext uri="{FF2B5EF4-FFF2-40B4-BE49-F238E27FC236}">
                  <a16:creationId xmlns:a16="http://schemas.microsoft.com/office/drawing/2014/main" id="{AE154E73-C395-480F-A870-4036CE055012}"/>
                </a:ext>
              </a:extLst>
            </p:cNvPr>
            <p:cNvSpPr/>
            <p:nvPr/>
          </p:nvSpPr>
          <p:spPr>
            <a:xfrm rot="5400000">
              <a:off x="524621" y="2005812"/>
              <a:ext cx="244054" cy="80976"/>
            </a:xfrm>
            <a:prstGeom prst="curvedUpArrow">
              <a:avLst>
                <a:gd name="adj1" fmla="val 0"/>
                <a:gd name="adj2" fmla="val 73867"/>
                <a:gd name="adj3" fmla="val 23179"/>
              </a:avLst>
            </a:prstGeom>
            <a:noFill/>
            <a:ln w="12700">
              <a:solidFill>
                <a:srgbClr val="FF0000"/>
              </a:solidFill>
              <a:tailEnd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03FF73E-95EB-4349-8952-4F5C5DFAD553}"/>
                </a:ext>
              </a:extLst>
            </p:cNvPr>
            <p:cNvCxnSpPr>
              <a:cxnSpLocks/>
            </p:cNvCxnSpPr>
            <p:nvPr/>
          </p:nvCxnSpPr>
          <p:spPr>
            <a:xfrm>
              <a:off x="634718" y="771858"/>
              <a:ext cx="0" cy="217544"/>
            </a:xfrm>
            <a:prstGeom prst="line">
              <a:avLst/>
            </a:prstGeom>
            <a:ln w="12700">
              <a:tailEnd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4F4965C4-ACEB-45BE-BECB-D440F288CBAC}"/>
                </a:ext>
              </a:extLst>
            </p:cNvPr>
            <p:cNvCxnSpPr/>
            <p:nvPr/>
          </p:nvCxnSpPr>
          <p:spPr>
            <a:xfrm flipH="1" flipV="1">
              <a:off x="630024" y="1246437"/>
              <a:ext cx="1" cy="179668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92DB7DB-1C55-4461-AD7F-D606F35E3565}"/>
                </a:ext>
              </a:extLst>
            </p:cNvPr>
            <p:cNvCxnSpPr>
              <a:cxnSpLocks/>
            </p:cNvCxnSpPr>
            <p:nvPr/>
          </p:nvCxnSpPr>
          <p:spPr>
            <a:xfrm>
              <a:off x="630024" y="2612560"/>
              <a:ext cx="0" cy="217544"/>
            </a:xfrm>
            <a:prstGeom prst="line">
              <a:avLst/>
            </a:prstGeom>
            <a:ln w="12700">
              <a:tailEnd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Text Box 2">
              <a:extLst>
                <a:ext uri="{FF2B5EF4-FFF2-40B4-BE49-F238E27FC236}">
                  <a16:creationId xmlns:a16="http://schemas.microsoft.com/office/drawing/2014/main" id="{99D4E4A1-6AE2-43F7-951F-90D16A1A01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631" y="814948"/>
              <a:ext cx="323995" cy="308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kern="1200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Z</a:t>
              </a:r>
              <a:r>
                <a:rPr lang="en-US" sz="1100" kern="1200" baseline="-25000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5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8" name="Text Box 2">
              <a:extLst>
                <a:ext uri="{FF2B5EF4-FFF2-40B4-BE49-F238E27FC236}">
                  <a16:creationId xmlns:a16="http://schemas.microsoft.com/office/drawing/2014/main" id="{9CFB58AF-CDEA-4C5B-9E75-75C52BD4D4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873" y="249711"/>
              <a:ext cx="907954" cy="3109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kern="1200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Z</a:t>
              </a:r>
              <a:r>
                <a:rPr lang="en-US" sz="1100" kern="1200" baseline="-25000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6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9" name="Text Box 2">
              <a:extLst>
                <a:ext uri="{FF2B5EF4-FFF2-40B4-BE49-F238E27FC236}">
                  <a16:creationId xmlns:a16="http://schemas.microsoft.com/office/drawing/2014/main" id="{4E83823D-ED69-4247-AEAE-3FBD9F701C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571" y="550093"/>
              <a:ext cx="364945" cy="259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kern="1200">
                  <a:solidFill>
                    <a:srgbClr val="FFC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X</a:t>
              </a:r>
              <a:r>
                <a:rPr lang="en-US" sz="1100" kern="1200" baseline="-25000">
                  <a:solidFill>
                    <a:srgbClr val="FFC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7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0" name="Text Box 2">
              <a:extLst>
                <a:ext uri="{FF2B5EF4-FFF2-40B4-BE49-F238E27FC236}">
                  <a16:creationId xmlns:a16="http://schemas.microsoft.com/office/drawing/2014/main" id="{433A6058-C9E2-4700-9DD5-1C6A486D5A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694" y="3300483"/>
              <a:ext cx="364852" cy="2818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kern="120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θ</a:t>
              </a:r>
              <a:r>
                <a:rPr lang="en-US" sz="1100" kern="1200" baseline="-2500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1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1" name="Text Box 2">
              <a:extLst>
                <a:ext uri="{FF2B5EF4-FFF2-40B4-BE49-F238E27FC236}">
                  <a16:creationId xmlns:a16="http://schemas.microsoft.com/office/drawing/2014/main" id="{50C2482A-1D8B-4CF2-AF9B-BAE55B6DCA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5371" y="2626701"/>
              <a:ext cx="364852" cy="259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kern="120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θ</a:t>
              </a:r>
              <a:r>
                <a:rPr lang="en-US" sz="1100" kern="1200" baseline="-2500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2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2" name="Text Box 2">
              <a:extLst>
                <a:ext uri="{FF2B5EF4-FFF2-40B4-BE49-F238E27FC236}">
                  <a16:creationId xmlns:a16="http://schemas.microsoft.com/office/drawing/2014/main" id="{3565942D-296A-4F9E-9C70-1EA5BED131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573" y="1714699"/>
              <a:ext cx="364852" cy="259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kern="120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θ</a:t>
              </a:r>
              <a:r>
                <a:rPr lang="en-US" sz="1100" kern="1200" baseline="-2500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4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3" name="Text Box 2">
              <a:extLst>
                <a:ext uri="{FF2B5EF4-FFF2-40B4-BE49-F238E27FC236}">
                  <a16:creationId xmlns:a16="http://schemas.microsoft.com/office/drawing/2014/main" id="{FF20B89D-213A-4F17-B3C7-674DB451C7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518" y="1369474"/>
              <a:ext cx="364852" cy="333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kern="120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θ</a:t>
              </a:r>
              <a:r>
                <a:rPr lang="en-US" sz="1100" kern="1200" baseline="-2500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5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4" name="Text Box 2">
              <a:extLst>
                <a:ext uri="{FF2B5EF4-FFF2-40B4-BE49-F238E27FC236}">
                  <a16:creationId xmlns:a16="http://schemas.microsoft.com/office/drawing/2014/main" id="{1A7939FD-3602-43C8-9C99-BEF8CA7814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566" y="488663"/>
              <a:ext cx="364852" cy="259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kern="120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θ</a:t>
              </a:r>
              <a:r>
                <a:rPr lang="en-US" sz="1100" kern="1200" baseline="-2500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7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64C273AB-16F7-43B8-A052-9084B61C11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6152" y="2923940"/>
              <a:ext cx="0" cy="629002"/>
            </a:xfrm>
            <a:prstGeom prst="straightConnector1">
              <a:avLst/>
            </a:prstGeom>
            <a:ln w="6350">
              <a:solidFill>
                <a:schemeClr val="tx1">
                  <a:alpha val="34000"/>
                </a:schemeClr>
              </a:solidFill>
              <a:prstDash val="sysDot"/>
              <a:miter lim="800000"/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735D145A-E023-40BE-B5A4-1651B61727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6152" y="2027965"/>
              <a:ext cx="0" cy="903609"/>
            </a:xfrm>
            <a:prstGeom prst="straightConnector1">
              <a:avLst/>
            </a:prstGeom>
            <a:ln w="6350">
              <a:solidFill>
                <a:schemeClr val="tx1">
                  <a:alpha val="34000"/>
                </a:schemeClr>
              </a:solidFill>
              <a:prstDash val="sysDot"/>
              <a:miter lim="800000"/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9ACF78E8-10A2-4DD3-BF97-668A3FAAB0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6152" y="1084990"/>
              <a:ext cx="0" cy="942977"/>
            </a:xfrm>
            <a:prstGeom prst="straightConnector1">
              <a:avLst/>
            </a:prstGeom>
            <a:ln w="6350">
              <a:solidFill>
                <a:schemeClr val="tx1">
                  <a:alpha val="34000"/>
                </a:schemeClr>
              </a:solidFill>
              <a:prstDash val="sysDot"/>
              <a:miter lim="800000"/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8348150C-900E-4758-9BFA-3C71F686E5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6152" y="508636"/>
              <a:ext cx="0" cy="570513"/>
            </a:xfrm>
            <a:prstGeom prst="straightConnector1">
              <a:avLst/>
            </a:prstGeom>
            <a:ln w="6350">
              <a:solidFill>
                <a:schemeClr val="tx1">
                  <a:alpha val="34000"/>
                </a:schemeClr>
              </a:solidFill>
              <a:prstDash val="sysDot"/>
              <a:miter lim="800000"/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2">
                  <a:extLst>
                    <a:ext uri="{FF2B5EF4-FFF2-40B4-BE49-F238E27FC236}">
                      <a16:creationId xmlns:a16="http://schemas.microsoft.com/office/drawing/2014/main" id="{54CFCC05-9AF2-4AC7-8D37-AE2F0D16BA18}"/>
                    </a:ext>
                  </a:extLst>
                </p:cNvPr>
                <p:cNvSpPr txBox="1"/>
                <p:nvPr/>
              </p:nvSpPr>
              <p:spPr>
                <a:xfrm>
                  <a:off x="1246603" y="3142168"/>
                  <a:ext cx="278765" cy="2698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0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10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9" name="TextBox 62">
                  <a:extLst>
                    <a:ext uri="{FF2B5EF4-FFF2-40B4-BE49-F238E27FC236}">
                      <a16:creationId xmlns:a16="http://schemas.microsoft.com/office/drawing/2014/main" id="{54CFCC05-9AF2-4AC7-8D37-AE2F0D16BA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6603" y="3142168"/>
                  <a:ext cx="278765" cy="2698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3">
                  <a:extLst>
                    <a:ext uri="{FF2B5EF4-FFF2-40B4-BE49-F238E27FC236}">
                      <a16:creationId xmlns:a16="http://schemas.microsoft.com/office/drawing/2014/main" id="{B8656425-786C-48CF-B95C-A6A0477CA727}"/>
                    </a:ext>
                  </a:extLst>
                </p:cNvPr>
                <p:cNvSpPr txBox="1"/>
                <p:nvPr/>
              </p:nvSpPr>
              <p:spPr>
                <a:xfrm>
                  <a:off x="1243654" y="2313762"/>
                  <a:ext cx="278765" cy="2698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0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10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0" name="TextBox 63">
                  <a:extLst>
                    <a:ext uri="{FF2B5EF4-FFF2-40B4-BE49-F238E27FC236}">
                      <a16:creationId xmlns:a16="http://schemas.microsoft.com/office/drawing/2014/main" id="{B8656425-786C-48CF-B95C-A6A0477CA7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3654" y="2313762"/>
                  <a:ext cx="278765" cy="2698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64">
                  <a:extLst>
                    <a:ext uri="{FF2B5EF4-FFF2-40B4-BE49-F238E27FC236}">
                      <a16:creationId xmlns:a16="http://schemas.microsoft.com/office/drawing/2014/main" id="{29904722-2CEF-44C8-8B60-05A3C3C6F8DC}"/>
                    </a:ext>
                  </a:extLst>
                </p:cNvPr>
                <p:cNvSpPr txBox="1"/>
                <p:nvPr/>
              </p:nvSpPr>
              <p:spPr>
                <a:xfrm>
                  <a:off x="1240472" y="1378255"/>
                  <a:ext cx="278765" cy="2698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0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10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1" name="TextBox 64">
                  <a:extLst>
                    <a:ext uri="{FF2B5EF4-FFF2-40B4-BE49-F238E27FC236}">
                      <a16:creationId xmlns:a16="http://schemas.microsoft.com/office/drawing/2014/main" id="{29904722-2CEF-44C8-8B60-05A3C3C6F8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0472" y="1378255"/>
                  <a:ext cx="278765" cy="2698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65">
                  <a:extLst>
                    <a:ext uri="{FF2B5EF4-FFF2-40B4-BE49-F238E27FC236}">
                      <a16:creationId xmlns:a16="http://schemas.microsoft.com/office/drawing/2014/main" id="{9371CA8B-DED5-4AF7-BB33-550F9A26B151}"/>
                    </a:ext>
                  </a:extLst>
                </p:cNvPr>
                <p:cNvSpPr txBox="1"/>
                <p:nvPr/>
              </p:nvSpPr>
              <p:spPr>
                <a:xfrm>
                  <a:off x="1240472" y="655325"/>
                  <a:ext cx="278765" cy="2698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0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10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2" name="TextBox 65">
                  <a:extLst>
                    <a:ext uri="{FF2B5EF4-FFF2-40B4-BE49-F238E27FC236}">
                      <a16:creationId xmlns:a16="http://schemas.microsoft.com/office/drawing/2014/main" id="{9371CA8B-DED5-4AF7-BB33-550F9A26B1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0472" y="655325"/>
                  <a:ext cx="278765" cy="2698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Text Box 2">
              <a:extLst>
                <a:ext uri="{FF2B5EF4-FFF2-40B4-BE49-F238E27FC236}">
                  <a16:creationId xmlns:a16="http://schemas.microsoft.com/office/drawing/2014/main" id="{9CFB58AF-CDEA-4C5B-9E75-75C52BD4D4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447" y="301502"/>
              <a:ext cx="907954" cy="272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kern="1200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Z</a:t>
              </a:r>
              <a:r>
                <a:rPr lang="en-US" sz="1100" kern="1200" baseline="-25000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7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4B31B6A9-CF3D-4818-BE2D-8967936BFA60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495011" y="395335"/>
              <a:ext cx="0" cy="226604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7" name="Table 76">
                <a:extLst>
                  <a:ext uri="{FF2B5EF4-FFF2-40B4-BE49-F238E27FC236}">
                    <a16:creationId xmlns:a16="http://schemas.microsoft.com/office/drawing/2014/main" id="{92B1D8CA-B10B-4BB5-B799-4106DA35A79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2166949"/>
                  </p:ext>
                </p:extLst>
              </p:nvPr>
            </p:nvGraphicFramePr>
            <p:xfrm>
              <a:off x="7761386" y="2269496"/>
              <a:ext cx="3369365" cy="206426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73873">
                      <a:extLst>
                        <a:ext uri="{9D8B030D-6E8A-4147-A177-3AD203B41FA5}">
                          <a16:colId xmlns:a16="http://schemas.microsoft.com/office/drawing/2014/main" val="358564400"/>
                        </a:ext>
                      </a:extLst>
                    </a:gridCol>
                    <a:gridCol w="673873">
                      <a:extLst>
                        <a:ext uri="{9D8B030D-6E8A-4147-A177-3AD203B41FA5}">
                          <a16:colId xmlns:a16="http://schemas.microsoft.com/office/drawing/2014/main" val="3832896048"/>
                        </a:ext>
                      </a:extLst>
                    </a:gridCol>
                    <a:gridCol w="673873">
                      <a:extLst>
                        <a:ext uri="{9D8B030D-6E8A-4147-A177-3AD203B41FA5}">
                          <a16:colId xmlns:a16="http://schemas.microsoft.com/office/drawing/2014/main" val="1657478148"/>
                        </a:ext>
                      </a:extLst>
                    </a:gridCol>
                    <a:gridCol w="673873">
                      <a:extLst>
                        <a:ext uri="{9D8B030D-6E8A-4147-A177-3AD203B41FA5}">
                          <a16:colId xmlns:a16="http://schemas.microsoft.com/office/drawing/2014/main" val="2447560304"/>
                        </a:ext>
                      </a:extLst>
                    </a:gridCol>
                    <a:gridCol w="673873">
                      <a:extLst>
                        <a:ext uri="{9D8B030D-6E8A-4147-A177-3AD203B41FA5}">
                          <a16:colId xmlns:a16="http://schemas.microsoft.com/office/drawing/2014/main" val="2640218688"/>
                        </a:ext>
                      </a:extLst>
                    </a:gridCol>
                  </a:tblGrid>
                  <a:tr h="263193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Joint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θ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d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α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822335366"/>
                      </a:ext>
                    </a:extLst>
                  </a:tr>
                  <a:tr h="25729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524721641"/>
                      </a:ext>
                    </a:extLst>
                  </a:tr>
                  <a:tr h="25729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100" baseline="-25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330755432"/>
                      </a:ext>
                    </a:extLst>
                  </a:tr>
                  <a:tr h="25729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100" baseline="-25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390716678"/>
                      </a:ext>
                    </a:extLst>
                  </a:tr>
                  <a:tr h="25729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100" baseline="-25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716280775"/>
                      </a:ext>
                    </a:extLst>
                  </a:tr>
                  <a:tr h="25729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100" baseline="-25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485488840"/>
                      </a:ext>
                    </a:extLst>
                  </a:tr>
                  <a:tr h="25729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100" baseline="-25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115853201"/>
                      </a:ext>
                    </a:extLst>
                  </a:tr>
                  <a:tr h="25729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100" baseline="-25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7484628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7" name="Table 76">
                <a:extLst>
                  <a:ext uri="{FF2B5EF4-FFF2-40B4-BE49-F238E27FC236}">
                    <a16:creationId xmlns:a16="http://schemas.microsoft.com/office/drawing/2014/main" id="{92B1D8CA-B10B-4BB5-B799-4106DA35A79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2166949"/>
                  </p:ext>
                </p:extLst>
              </p:nvPr>
            </p:nvGraphicFramePr>
            <p:xfrm>
              <a:off x="7761386" y="2269496"/>
              <a:ext cx="3369365" cy="206426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73873">
                      <a:extLst>
                        <a:ext uri="{9D8B030D-6E8A-4147-A177-3AD203B41FA5}">
                          <a16:colId xmlns:a16="http://schemas.microsoft.com/office/drawing/2014/main" val="358564400"/>
                        </a:ext>
                      </a:extLst>
                    </a:gridCol>
                    <a:gridCol w="673873">
                      <a:extLst>
                        <a:ext uri="{9D8B030D-6E8A-4147-A177-3AD203B41FA5}">
                          <a16:colId xmlns:a16="http://schemas.microsoft.com/office/drawing/2014/main" val="3832896048"/>
                        </a:ext>
                      </a:extLst>
                    </a:gridCol>
                    <a:gridCol w="673873">
                      <a:extLst>
                        <a:ext uri="{9D8B030D-6E8A-4147-A177-3AD203B41FA5}">
                          <a16:colId xmlns:a16="http://schemas.microsoft.com/office/drawing/2014/main" val="1657478148"/>
                        </a:ext>
                      </a:extLst>
                    </a:gridCol>
                    <a:gridCol w="673873">
                      <a:extLst>
                        <a:ext uri="{9D8B030D-6E8A-4147-A177-3AD203B41FA5}">
                          <a16:colId xmlns:a16="http://schemas.microsoft.com/office/drawing/2014/main" val="2447560304"/>
                        </a:ext>
                      </a:extLst>
                    </a:gridCol>
                    <a:gridCol w="673873">
                      <a:extLst>
                        <a:ext uri="{9D8B030D-6E8A-4147-A177-3AD203B41FA5}">
                          <a16:colId xmlns:a16="http://schemas.microsoft.com/office/drawing/2014/main" val="2640218688"/>
                        </a:ext>
                      </a:extLst>
                    </a:gridCol>
                  </a:tblGrid>
                  <a:tr h="263193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Joint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θ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d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α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822335366"/>
                      </a:ext>
                    </a:extLst>
                  </a:tr>
                  <a:tr h="25729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7"/>
                          <a:stretch>
                            <a:fillRect l="-901" t="-104762" r="-402703" b="-61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7"/>
                          <a:stretch>
                            <a:fillRect l="-101818" t="-104762" r="-306364" b="-61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7"/>
                          <a:stretch>
                            <a:fillRect l="-200000" t="-104762" r="-203604" b="-61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7"/>
                          <a:stretch>
                            <a:fillRect l="-302727" t="-104762" r="-105455" b="-61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7"/>
                          <a:stretch>
                            <a:fillRect l="-399099" t="-104762" r="-4505" b="-61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4721641"/>
                      </a:ext>
                    </a:extLst>
                  </a:tr>
                  <a:tr h="25729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7"/>
                          <a:stretch>
                            <a:fillRect l="-901" t="-200000" r="-402703" b="-4976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7"/>
                          <a:stretch>
                            <a:fillRect l="-101818" t="-200000" r="-306364" b="-4976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7"/>
                          <a:stretch>
                            <a:fillRect l="-200000" t="-200000" r="-203604" b="-4976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7"/>
                          <a:stretch>
                            <a:fillRect l="-302727" t="-200000" r="-105455" b="-4976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7"/>
                          <a:stretch>
                            <a:fillRect l="-399099" t="-200000" r="-4505" b="-4976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0755432"/>
                      </a:ext>
                    </a:extLst>
                  </a:tr>
                  <a:tr h="25729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7"/>
                          <a:stretch>
                            <a:fillRect l="-901" t="-307143" r="-402703" b="-4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7"/>
                          <a:stretch>
                            <a:fillRect l="-101818" t="-307143" r="-306364" b="-4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7"/>
                          <a:stretch>
                            <a:fillRect l="-200000" t="-307143" r="-203604" b="-4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7"/>
                          <a:stretch>
                            <a:fillRect l="-302727" t="-307143" r="-105455" b="-4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7"/>
                          <a:stretch>
                            <a:fillRect l="-399099" t="-307143" r="-4505" b="-4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0716678"/>
                      </a:ext>
                    </a:extLst>
                  </a:tr>
                  <a:tr h="25729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7"/>
                          <a:stretch>
                            <a:fillRect l="-901" t="-407143" r="-402703" b="-3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7"/>
                          <a:stretch>
                            <a:fillRect l="-101818" t="-407143" r="-306364" b="-3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7"/>
                          <a:stretch>
                            <a:fillRect l="-200000" t="-407143" r="-203604" b="-3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7"/>
                          <a:stretch>
                            <a:fillRect l="-302727" t="-407143" r="-105455" b="-3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7"/>
                          <a:stretch>
                            <a:fillRect l="-399099" t="-407143" r="-4505" b="-3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6280775"/>
                      </a:ext>
                    </a:extLst>
                  </a:tr>
                  <a:tr h="25729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7"/>
                          <a:stretch>
                            <a:fillRect l="-901" t="-507143" r="-402703" b="-2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7"/>
                          <a:stretch>
                            <a:fillRect l="-101818" t="-507143" r="-306364" b="-2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7"/>
                          <a:stretch>
                            <a:fillRect l="-200000" t="-507143" r="-203604" b="-2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7"/>
                          <a:stretch>
                            <a:fillRect l="-302727" t="-507143" r="-105455" b="-2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7"/>
                          <a:stretch>
                            <a:fillRect l="-399099" t="-507143" r="-4505" b="-2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5488840"/>
                      </a:ext>
                    </a:extLst>
                  </a:tr>
                  <a:tr h="25729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7"/>
                          <a:stretch>
                            <a:fillRect l="-901" t="-593023" r="-402703" b="-104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7"/>
                          <a:stretch>
                            <a:fillRect l="-101818" t="-593023" r="-306364" b="-104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7"/>
                          <a:stretch>
                            <a:fillRect l="-200000" t="-593023" r="-203604" b="-104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7"/>
                          <a:stretch>
                            <a:fillRect l="-302727" t="-593023" r="-105455" b="-104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7"/>
                          <a:stretch>
                            <a:fillRect l="-399099" t="-593023" r="-4505" b="-1046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5853201"/>
                      </a:ext>
                    </a:extLst>
                  </a:tr>
                  <a:tr h="25729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7"/>
                          <a:stretch>
                            <a:fillRect l="-901" t="-709524" r="-402703" b="-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7"/>
                          <a:stretch>
                            <a:fillRect l="-101818" t="-709524" r="-306364" b="-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7"/>
                          <a:stretch>
                            <a:fillRect l="-200000" t="-709524" r="-203604" b="-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7"/>
                          <a:stretch>
                            <a:fillRect l="-302727" t="-709524" r="-105455" b="-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7"/>
                          <a:stretch>
                            <a:fillRect l="-399099" t="-709524" r="-4505" b="-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846281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30416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im_robot">
            <a:hlinkClick r:id="" action="ppaction://media"/>
            <a:extLst>
              <a:ext uri="{FF2B5EF4-FFF2-40B4-BE49-F238E27FC236}">
                <a16:creationId xmlns:a16="http://schemas.microsoft.com/office/drawing/2014/main" id="{37E0C80A-7459-4B4C-A570-AC2887B60134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477571" y="0"/>
            <a:ext cx="9236858" cy="6927013"/>
          </a:xfrm>
        </p:spPr>
      </p:pic>
    </p:spTree>
    <p:extLst>
      <p:ext uri="{BB962C8B-B14F-4D97-AF65-F5344CB8AC3E}">
        <p14:creationId xmlns:p14="http://schemas.microsoft.com/office/powerpoint/2010/main" val="100924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64CA5-220B-4CCB-9B25-22D4B219D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D474E-D76F-4925-8541-BFFAFC7AF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06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</TotalTime>
  <Words>137</Words>
  <Application>Microsoft Office PowerPoint</Application>
  <PresentationFormat>Widescreen</PresentationFormat>
  <Paragraphs>71</Paragraphs>
  <Slides>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Times New Roman</vt:lpstr>
      <vt:lpstr>Office Theme</vt:lpstr>
      <vt:lpstr>Modeling and Control of  iiwa 7 R800 Robotic Arm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and Control of iiwa 7 R800 Robotic Arm</dc:title>
  <dc:creator>Turki Haj-Mohamad</dc:creator>
  <cp:lastModifiedBy>Turki Haj-Mohamad</cp:lastModifiedBy>
  <cp:revision>5</cp:revision>
  <dcterms:created xsi:type="dcterms:W3CDTF">2018-05-08T17:31:46Z</dcterms:created>
  <dcterms:modified xsi:type="dcterms:W3CDTF">2018-05-09T18:42:14Z</dcterms:modified>
</cp:coreProperties>
</file>