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58" r:id="rId6"/>
    <p:sldId id="261" r:id="rId7"/>
    <p:sldId id="262" r:id="rId8"/>
    <p:sldId id="260" r:id="rId9"/>
    <p:sldId id="259" r:id="rId10"/>
    <p:sldId id="272" r:id="rId11"/>
    <p:sldId id="274" r:id="rId12"/>
    <p:sldId id="275" r:id="rId13"/>
    <p:sldId id="265" r:id="rId14"/>
    <p:sldId id="283" r:id="rId15"/>
    <p:sldId id="266" r:id="rId16"/>
    <p:sldId id="263" r:id="rId17"/>
    <p:sldId id="267" r:id="rId18"/>
    <p:sldId id="268" r:id="rId19"/>
    <p:sldId id="280" r:id="rId20"/>
    <p:sldId id="281" r:id="rId21"/>
    <p:sldId id="282" r:id="rId22"/>
    <p:sldId id="276" r:id="rId23"/>
    <p:sldId id="277" r:id="rId24"/>
    <p:sldId id="278" r:id="rId25"/>
    <p:sldId id="27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3DB4-5515-44B1-98C6-DCC1FBFFC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2E462-E2AA-49B3-B787-6F23340D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02C7-0E8D-412A-A191-9E3DBC9D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B4E3-1AC5-4497-A233-6EDB4B36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22D6-9E37-4B8F-B1D3-7EF88962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B12A-452A-42E4-BB25-0EEFB5F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90BBC-0042-4BA2-80F3-551C53A3F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7598-BE50-48C1-93A6-2D912FB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0B19-3461-4DB4-8D92-356B8CDA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4E5-A915-4FCF-93C0-226FF626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5F66A-F098-413F-B6C3-5F465D377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6FA7D-C93F-45B7-B6A3-C80A6480E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9D5E-1C2A-4BCA-8B69-8C965E03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0E53-1DAA-40CA-8D16-D127A81A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83DE-E984-48A8-A21F-2AB23030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5BA0-FAB0-41C7-8342-7AFB41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EDF9-CD48-4524-A150-D5A0892A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F3E6-A8DE-4EC4-A166-177B3B78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367A-DDD4-41B7-8A4B-D04FC18E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BF2E-5997-4962-88B2-855BF401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92F3-A554-4AA4-8FB7-7F01F6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C5FB-EFD9-4B82-A115-8B1C2B44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A603-0A9D-4EFC-9915-E8FDC794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45A5-EECD-4047-8727-6A9FA1F7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83FD-4858-424F-A5BC-23981F34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CD2-FE23-43F2-8619-DF08CDE3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44D9-610C-4491-B75A-C2AAEED9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1CA40-7EF6-405E-9A8E-CC107A67C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0C1B-CFD9-4EA1-8D7B-300FEB7C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7C6EC-B1ED-456D-B959-53ED4C70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B65A-E951-4B89-9F80-77AB1A26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CDB-A34F-48DD-9202-2C4C317A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58F0A-F58F-4724-B025-CEBB107C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DE37-4BDB-44DD-9CC7-6F0BD53D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6D948-A9B9-4B74-B5D6-ADDECCC4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A3F0B-9ABE-4DE0-9572-D0EA40E0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7D9A1-7407-463E-B3A6-B03D78D8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B07E3-86FC-4AB5-8F67-781C6813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454DC-FA3E-4A87-AA54-426F03AB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8C8F-4167-4CA5-8704-7444F27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2BDE0-22E4-4B96-9E66-78642905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E9301-F6D3-4ACF-BB65-E530A413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8178-E3A4-4572-90F0-476213A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AFD88-D68D-4FCB-B6FD-8102CCB5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281AB-254E-4439-A575-2CB7E621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D241-7904-48EC-B647-6A7ED14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74C-963E-4247-BF15-74BCE170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9B86-1A17-4156-BA52-7DEDD9DC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9B198-C24B-44F6-B65D-F8BCBDC4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0A85B-13FD-4C9B-9C37-13230099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1382-3A65-4B1D-8311-4DC92A51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0774-4FDD-45E4-8050-9377DE86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158A-EE84-4F8E-8204-BB26C9F5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8D31F-4854-4F7D-B84E-5A6DB08B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4E11-37EB-4029-AABE-3A2E6A41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53AF-D770-4440-BEBB-C6155BB0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4AFB9-049A-45DB-B3D9-0B55ED88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859F-A483-4E22-9C24-43614FB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DA075-ECBF-48EE-AF16-79732B52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2A61-4DA0-4014-9B73-987D8F0C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2553-CF79-4D22-9F83-9FA4F768D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5F0-7D71-4C91-97A6-DCE4AA1BD9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485F-E142-4D41-8ED2-66A1C3CD2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0B32-89CD-4B03-867B-C497345C5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1DCC-416C-4B34-9DC3-89EEA608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5D2857-7B38-4E9D-AB18-0771DAB7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Modeling and Control of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a Redundant Robotic Arm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9A36A6-109C-4EF4-9EF9-94B4AED9F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151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Turki Haj Mohamad </a:t>
            </a:r>
          </a:p>
          <a:p>
            <a:r>
              <a:rPr lang="en-US" dirty="0">
                <a:solidFill>
                  <a:srgbClr val="002060"/>
                </a:solidFill>
              </a:rPr>
              <a:t>5/10/2018</a:t>
            </a:r>
          </a:p>
        </p:txBody>
      </p:sp>
    </p:spTree>
    <p:extLst>
      <p:ext uri="{BB962C8B-B14F-4D97-AF65-F5344CB8AC3E}">
        <p14:creationId xmlns:p14="http://schemas.microsoft.com/office/powerpoint/2010/main" val="188441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Dynamical Modeling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015" y="1190503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The equations of motion of the robot was derived using Euler </a:t>
                </a:r>
                <a:r>
                  <a:rPr lang="en-US" dirty="0" err="1">
                    <a:solidFill>
                      <a:srgbClr val="002060"/>
                    </a:solidFill>
                  </a:rPr>
                  <a:t>Lagrangian</a:t>
                </a:r>
                <a:r>
                  <a:rPr lang="en-US" dirty="0">
                    <a:solidFill>
                      <a:srgbClr val="002060"/>
                    </a:solidFill>
                  </a:rPr>
                  <a:t> dynamics.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𝑀𝑞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̈+</m:t>
                      </m:r>
                      <m:r>
                        <a:rPr lang="en-US" i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𝐵𝑞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̇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The inertial parameter of the links for the </a:t>
                </a:r>
                <a:r>
                  <a:rPr lang="en-US" dirty="0" err="1">
                    <a:solidFill>
                      <a:srgbClr val="002060"/>
                    </a:solidFill>
                  </a:rPr>
                  <a:t>iiwa</a:t>
                </a:r>
                <a:r>
                  <a:rPr lang="en-US" dirty="0">
                    <a:solidFill>
                      <a:srgbClr val="002060"/>
                    </a:solidFill>
                  </a:rPr>
                  <a:t> 7 model obtained from KUKA website. 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Off diagonal elements in the mass moment of inertia matrix are ignored (rigid body symmetric assumption)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Center of masses were assumed to be in the center of each link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No friction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015" y="1190503"/>
                <a:ext cx="10515600" cy="4351338"/>
              </a:xfrm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60104"/>
                  </p:ext>
                </p:extLst>
              </p:nvPr>
            </p:nvGraphicFramePr>
            <p:xfrm>
              <a:off x="3983890" y="4845374"/>
              <a:ext cx="6713418" cy="1806198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7111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7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43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68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682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682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682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7682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Link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4525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4821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0562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4822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1633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3466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1290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93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02180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02076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03200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02170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01280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00650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01460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693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00770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02179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00970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02070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00580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00620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01470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5514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02080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00779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03040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00770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01110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00450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00290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60104"/>
                  </p:ext>
                </p:extLst>
              </p:nvPr>
            </p:nvGraphicFramePr>
            <p:xfrm>
              <a:off x="3983890" y="4845374"/>
              <a:ext cx="6713418" cy="1826645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711141"/>
                    <a:gridCol w="603798"/>
                    <a:gridCol w="1014364"/>
                    <a:gridCol w="876823"/>
                    <a:gridCol w="876823"/>
                    <a:gridCol w="876823"/>
                    <a:gridCol w="876823"/>
                    <a:gridCol w="876823"/>
                  </a:tblGrid>
                  <a:tr h="1793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7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Link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87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331034" r="-845299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331034" r="-898990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0723" t="-331034" r="-436145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331034" r="-402778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65972" t="-331034" r="-302778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331034" r="-202778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65972" t="-331034" r="-102778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331034" r="-2778" b="-637931"/>
                          </a:stretch>
                        </a:blipFill>
                      </a:tcPr>
                    </a:tc>
                  </a:tr>
                  <a:tr h="179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416667" r="-845299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416667" r="-89899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0723" t="-416667" r="-436145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416667" r="-402778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65972" t="-416667" r="-302778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416667" r="-202778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65972" t="-416667" r="-102778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416667" r="-2778" b="-516667"/>
                          </a:stretch>
                        </a:blipFill>
                      </a:tcPr>
                    </a:tc>
                  </a:tr>
                  <a:tr h="195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484375" r="-845299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484375" r="-898990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0723" t="-484375" r="-436145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484375" r="-402778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65972" t="-484375" r="-302778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484375" r="-202778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65972" t="-484375" r="-102778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484375" r="-2778" b="-384375"/>
                          </a:stretch>
                        </a:blipFill>
                      </a:tcPr>
                    </a:tc>
                  </a:tr>
                  <a:tr h="179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623333" r="-845299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623333" r="-89899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623333" r="-402778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623333" r="-202778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623333" r="-2778" b="-310000"/>
                          </a:stretch>
                        </a:blipFill>
                      </a:tcPr>
                    </a:tc>
                  </a:tr>
                  <a:tr h="179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748276" r="-845299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748276" r="-898990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0723" t="-748276" r="-436145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748276" r="-40277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65972" t="-748276" r="-30277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748276" r="-20277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65972" t="-748276" r="-10277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748276" r="-2778" b="-220690"/>
                          </a:stretch>
                        </a:blipFill>
                      </a:tcPr>
                    </a:tc>
                  </a:tr>
                  <a:tr h="195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768750" r="-84529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768750" r="-8989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0723" t="-768750" r="-43614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768750" r="-4027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65972" t="-768750" r="-3027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768750" r="-2027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65972" t="-768750" r="-1027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768750" r="-2778" b="-100000"/>
                          </a:stretch>
                        </a:blipFill>
                      </a:tcPr>
                    </a:tc>
                  </a:tr>
                  <a:tr h="179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55" t="-926667" r="-84529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9192" t="-926667" r="-89899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30723" t="-926667" r="-43614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65972" t="-926667" r="-40277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65972" t="-926667" r="-30277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465972" t="-926667" r="-20277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65972" t="-926667" r="-10277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665972" t="-926667" r="-277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12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Sliding Control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𝑠𝑎𝑡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Three parameter were changed to achieve the desired trajectory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: boundary layer thickness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: speed of convergence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: control effort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81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093" y="1494235"/>
            <a:ext cx="10515600" cy="1325563"/>
          </a:xfrm>
        </p:spPr>
        <p:txBody>
          <a:bodyPr/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41F818B-DF54-40A4-9099-189D133A1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" y="281979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=0.01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=1.5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xmlns="" id="{A41F818B-DF54-40A4-9099-189D133A1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819798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79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44000-C059-4121-93C6-1DEE3B389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8" y="1310486"/>
            <a:ext cx="3658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88532-BAD1-4932-9939-BE7DDD79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8" y="1310486"/>
            <a:ext cx="3658994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0594F3-5B39-4D51-A072-F9F2A5EF9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18" y="1319332"/>
            <a:ext cx="3658994" cy="27432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2504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Joint variables (Actual vs Desired)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8" y="4113332"/>
            <a:ext cx="3658994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18" y="4114800"/>
            <a:ext cx="365899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8" y="4114800"/>
            <a:ext cx="36589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3ECDB-217A-45FB-9BF6-841EFF7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68" y="4114800"/>
            <a:ext cx="365899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24E66-147B-4C2A-A3DF-ADDC7C039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0" y="1371600"/>
            <a:ext cx="365899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63619-4347-456B-9504-991C3EE0C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8" y="4114800"/>
            <a:ext cx="3658994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F49AA-166A-4708-A7AF-866BE95C4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18" y="1371600"/>
            <a:ext cx="3658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404D1A-7F58-4A98-860D-662BCADE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74" y="4114800"/>
            <a:ext cx="3658994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B25A6-333E-451C-9912-8602066AE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2" y="1371600"/>
            <a:ext cx="36589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0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4BE6F-B6F4-424D-ACE9-A6A4D0552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68" y="4048053"/>
            <a:ext cx="365899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5FA95-A2EF-4759-B7F7-F1008B277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4" y="1170108"/>
            <a:ext cx="3658994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C982D-8986-476F-997C-44DF54A03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1" y="4048053"/>
            <a:ext cx="3658993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6E1DF-1778-471B-A7DE-951934FA8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36" y="1170108"/>
            <a:ext cx="3658994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DAF438-6E79-40B7-BF51-940A02E0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36" y="4048053"/>
            <a:ext cx="3658994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615DBC-83C2-4876-8843-DBF9D630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68" y="1170108"/>
            <a:ext cx="3658994" cy="274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242602" y="-77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Trajectory (Actual vs Desired)</a:t>
            </a:r>
          </a:p>
        </p:txBody>
      </p:sp>
    </p:spTree>
    <p:extLst>
      <p:ext uri="{BB962C8B-B14F-4D97-AF65-F5344CB8AC3E}">
        <p14:creationId xmlns:p14="http://schemas.microsoft.com/office/powerpoint/2010/main" val="289649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FBB18-6685-4A9F-99B5-F7E06482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9" y="564772"/>
            <a:ext cx="365899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8C95F-14E2-475D-8719-F2117198F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0" y="524398"/>
            <a:ext cx="365899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A391F-7A94-4DAB-944E-D8D7D9967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23" y="567847"/>
            <a:ext cx="3658994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783F23-EA4F-4629-90C6-73B281511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63" y="3749675"/>
            <a:ext cx="3658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73EF03-CA2F-4261-BA9E-624E4AAF4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9" y="3674363"/>
            <a:ext cx="3658994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C22DC3-FBBA-4CF2-B05F-80478410F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13" y="3593814"/>
            <a:ext cx="36589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F6894-016E-438F-B06E-05AF4020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4F3E4-D4BC-4DEA-BEC4-D558133F0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38" y="3991309"/>
            <a:ext cx="3049161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63F5D-DB27-421F-AE20-27774DA9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6" y="1230689"/>
            <a:ext cx="365899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94B13-8007-476E-A7C1-3ADF5407C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40" y="1174282"/>
            <a:ext cx="3658994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A8259-1D43-41D7-A987-53C1E7F0C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34" y="1230689"/>
            <a:ext cx="3658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0AED38-4BF9-4A71-A3FA-D45669007C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3125"/>
            <a:ext cx="3049162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702A90-3825-4BE6-8083-E1F907081E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9" y="4073125"/>
            <a:ext cx="3049162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975412-4DE0-4E6D-B4FB-A72D8B08E7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76" y="4073125"/>
            <a:ext cx="3049162" cy="2286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273864" y="1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81215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093" y="14942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41F818B-DF54-40A4-9099-189D133A1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" y="281979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=0.3 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=1.5  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1F818B-DF54-40A4-9099-189D133A1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819798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1FC6C7-177F-471E-97DD-F03D730E7E91}"/>
              </a:ext>
            </a:extLst>
          </p:cNvPr>
          <p:cNvGrpSpPr/>
          <p:nvPr/>
        </p:nvGrpSpPr>
        <p:grpSpPr>
          <a:xfrm>
            <a:off x="8006825" y="857955"/>
            <a:ext cx="3643308" cy="4563067"/>
            <a:chOff x="0" y="0"/>
            <a:chExt cx="2848303" cy="327244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A2E0378-FB2E-491D-B18F-E6706FCDF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73350"/>
              <a:ext cx="2848303" cy="59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(a) LBR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iiwa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7 R800 assemblies.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(b) LBR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iiwa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7 R800 7 axes.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04BE5E-BEB3-4473-923A-E78FF2F9C154}"/>
                </a:ext>
              </a:extLst>
            </p:cNvPr>
            <p:cNvGrpSpPr/>
            <p:nvPr/>
          </p:nvGrpSpPr>
          <p:grpSpPr>
            <a:xfrm>
              <a:off x="0" y="0"/>
              <a:ext cx="2778125" cy="2655570"/>
              <a:chOff x="0" y="0"/>
              <a:chExt cx="2778125" cy="265557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7A08A52-4521-48A9-96A2-2ACC3B884832}"/>
                  </a:ext>
                </a:extLst>
              </p:cNvPr>
              <p:cNvGrpSpPr/>
              <p:nvPr/>
            </p:nvGrpSpPr>
            <p:grpSpPr>
              <a:xfrm>
                <a:off x="0" y="6350"/>
                <a:ext cx="2778125" cy="2649220"/>
                <a:chOff x="0" y="0"/>
                <a:chExt cx="2778125" cy="2649220"/>
              </a:xfrm>
            </p:grpSpPr>
            <p:pic>
              <p:nvPicPr>
                <p:cNvPr id="9" name="Picture 8" descr="C:\Users\Turki\Dropbox (VCADS)\1SCH\Spring 2018\Robatics\Project term\assignment\10-0.jpg">
                  <a:extLst>
                    <a:ext uri="{FF2B5EF4-FFF2-40B4-BE49-F238E27FC236}">
                      <a16:creationId xmlns:a16="http://schemas.microsoft.com/office/drawing/2014/main" id="{DD212C32-E8B8-4982-9151-21754CFB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" y="88900"/>
                  <a:ext cx="2740025" cy="2560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" name="Text Box 203">
                  <a:extLst>
                    <a:ext uri="{FF2B5EF4-FFF2-40B4-BE49-F238E27FC236}">
                      <a16:creationId xmlns:a16="http://schemas.microsoft.com/office/drawing/2014/main" id="{C692C8B2-216C-4A3F-A8A7-E6720DAD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12750" cy="402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C4591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(a)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" name="Text Box 204">
                <a:extLst>
                  <a:ext uri="{FF2B5EF4-FFF2-40B4-BE49-F238E27FC236}">
                    <a16:creationId xmlns:a16="http://schemas.microsoft.com/office/drawing/2014/main" id="{16E128E8-7866-4765-9E93-6DB7F0A21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0"/>
                <a:ext cx="412750" cy="402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(b)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345121" y="2132686"/>
            <a:ext cx="6544733" cy="435133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iiwa</a:t>
            </a:r>
            <a:r>
              <a:rPr lang="en-US" dirty="0">
                <a:solidFill>
                  <a:srgbClr val="002060"/>
                </a:solidFill>
              </a:rPr>
              <a:t> 7 R800 (KUKA Laboratories)</a:t>
            </a:r>
          </a:p>
          <a:p>
            <a:r>
              <a:rPr lang="en-US" dirty="0">
                <a:solidFill>
                  <a:srgbClr val="002060"/>
                </a:solidFill>
              </a:rPr>
              <a:t> Redundant robot consists of 7 rotational joints (7 </a:t>
            </a:r>
            <a:r>
              <a:rPr lang="en-US" dirty="0" err="1">
                <a:solidFill>
                  <a:srgbClr val="002060"/>
                </a:solidFill>
              </a:rPr>
              <a:t>dof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CB8B84A1-A6DC-49E6-BA79-5EAF5E58DF84}"/>
              </a:ext>
            </a:extLst>
          </p:cNvPr>
          <p:cNvSpPr txBox="1">
            <a:spLocks/>
          </p:cNvSpPr>
          <p:nvPr/>
        </p:nvSpPr>
        <p:spPr>
          <a:xfrm>
            <a:off x="258125" y="-57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Robot Description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94374"/>
              </p:ext>
            </p:extLst>
          </p:nvPr>
        </p:nvGraphicFramePr>
        <p:xfrm>
          <a:off x="587375" y="4066819"/>
          <a:ext cx="5937250" cy="152730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LBR iiwa 7 R800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axes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controlled axes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Volume of working envelope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 m³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23.9 kg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 reach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 mm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Mounting position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Floor, Ceiling, Wall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2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13" y="4055646"/>
            <a:ext cx="3658994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1" y="1242107"/>
            <a:ext cx="365899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89" y="1163955"/>
            <a:ext cx="3658994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66" y="1242107"/>
            <a:ext cx="365899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1" y="4055646"/>
            <a:ext cx="3658994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89" y="4055646"/>
            <a:ext cx="3658994" cy="2743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2504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(Actual vs Desired)</a:t>
            </a:r>
          </a:p>
        </p:txBody>
      </p:sp>
    </p:spTree>
    <p:extLst>
      <p:ext uri="{BB962C8B-B14F-4D97-AF65-F5344CB8AC3E}">
        <p14:creationId xmlns:p14="http://schemas.microsoft.com/office/powerpoint/2010/main" val="91363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27" y="4387800"/>
            <a:ext cx="3049161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0" y="1327268"/>
            <a:ext cx="365899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7" y="1374968"/>
            <a:ext cx="3658993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10" y="1374968"/>
            <a:ext cx="3658993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" y="4387800"/>
            <a:ext cx="3049161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20" y="4387800"/>
            <a:ext cx="3049161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66" y="4387800"/>
            <a:ext cx="3049161" cy="228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148818" y="72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6158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093" y="14942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41F818B-DF54-40A4-9099-189D133A1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" y="281979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 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=1.5  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1F818B-DF54-40A4-9099-189D133A1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819798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6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43" y="1124876"/>
            <a:ext cx="3658994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8" y="1124876"/>
            <a:ext cx="365899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44" y="1124876"/>
            <a:ext cx="3658994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2504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(Actual vs Desired)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" y="3958492"/>
            <a:ext cx="3658994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99" y="3958492"/>
            <a:ext cx="3658994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9" y="4016031"/>
            <a:ext cx="36589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7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1F818B-DF54-40A4-9099-189D133A17F8}"/>
              </a:ext>
            </a:extLst>
          </p:cNvPr>
          <p:cNvSpPr txBox="1">
            <a:spLocks/>
          </p:cNvSpPr>
          <p:nvPr/>
        </p:nvSpPr>
        <p:spPr>
          <a:xfrm>
            <a:off x="148818" y="72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03" y="4035299"/>
            <a:ext cx="3049162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0" y="1098938"/>
            <a:ext cx="3658994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95" y="1098938"/>
            <a:ext cx="365899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39" y="1098938"/>
            <a:ext cx="3658994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" y="3949940"/>
            <a:ext cx="3049162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30" y="4017716"/>
            <a:ext cx="3049162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041" y="4035299"/>
            <a:ext cx="30491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Inverse kinematic for a redundant robot is hard to solve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start from a known solution 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Singularity in Jacobian matrix for some desired trajectory </a:t>
            </a:r>
          </a:p>
          <a:p>
            <a:r>
              <a:rPr lang="en-US" dirty="0">
                <a:solidFill>
                  <a:srgbClr val="002060"/>
                </a:solidFill>
              </a:rPr>
              <a:t>Complex EOM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 takes 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loooong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 time  parallel computation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Sliding control chattering / trade off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4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2330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81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10" idx="3"/>
          </p:cNvCxnSpPr>
          <p:nvPr/>
        </p:nvCxnSpPr>
        <p:spPr>
          <a:xfrm>
            <a:off x="5850711" y="3439479"/>
            <a:ext cx="2108432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52801" y="1420239"/>
            <a:ext cx="1828800" cy="903111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Kinematic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2801" y="5024115"/>
            <a:ext cx="1828800" cy="903111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Trajectory Planning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7659" y="5024115"/>
            <a:ext cx="1828800" cy="903111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Sliding Control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17659" y="1059498"/>
            <a:ext cx="1828800" cy="903111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Dynamical Modeling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21911" y="2987923"/>
            <a:ext cx="1828800" cy="903111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34222" y="3000178"/>
            <a:ext cx="1828800" cy="903111"/>
          </a:xfrm>
          <a:prstGeom prst="round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Actual Response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Sequential Access Storage 12"/>
              <p:cNvSpPr/>
              <p:nvPr/>
            </p:nvSpPr>
            <p:spPr>
              <a:xfrm rot="21212621" flipH="1">
                <a:off x="1992082" y="371964"/>
                <a:ext cx="1483280" cy="1280735"/>
              </a:xfrm>
              <a:prstGeom prst="flowChartMagneticTap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DH Table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Flowchart: Sequential Access Storag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2621" flipH="1">
                <a:off x="1992082" y="371964"/>
                <a:ext cx="1483280" cy="1280735"/>
              </a:xfrm>
              <a:prstGeom prst="flowChartMagneticTap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Sequential Access Storage 14"/>
          <p:cNvSpPr/>
          <p:nvPr/>
        </p:nvSpPr>
        <p:spPr>
          <a:xfrm rot="21212621" flipH="1">
            <a:off x="2331866" y="4001371"/>
            <a:ext cx="1968678" cy="1591216"/>
          </a:xfrm>
          <a:prstGeom prst="flowChartMagneticTap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Desired path</a:t>
            </a:r>
          </a:p>
          <a:p>
            <a:pPr algn="ctr"/>
            <a:r>
              <a:rPr lang="en-US" dirty="0"/>
              <a:t>(position and orientation)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lowchart: Sequential Access Storage 15"/>
              <p:cNvSpPr/>
              <p:nvPr/>
            </p:nvSpPr>
            <p:spPr>
              <a:xfrm rot="21212621" flipH="1">
                <a:off x="5424844" y="2039074"/>
                <a:ext cx="2063501" cy="1396583"/>
              </a:xfrm>
              <a:prstGeom prst="flowChartMagneticTap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Desired Joint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6" name="Flowchart: Sequential Access Storag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2621" flipH="1">
                <a:off x="5424844" y="2039074"/>
                <a:ext cx="2063501" cy="1396583"/>
              </a:xfrm>
              <a:prstGeom prst="flowChartMagneticTap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Sequential Access Storage 20"/>
              <p:cNvSpPr/>
              <p:nvPr/>
            </p:nvSpPr>
            <p:spPr>
              <a:xfrm rot="21212621" flipH="1">
                <a:off x="8752876" y="126588"/>
                <a:ext cx="1466151" cy="1273731"/>
              </a:xfrm>
              <a:prstGeom prst="flowChartMagneticTap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Flowchart: Sequential Access Storag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2621" flipH="1">
                <a:off x="8752876" y="126588"/>
                <a:ext cx="1466151" cy="1273731"/>
              </a:xfrm>
              <a:prstGeom prst="flowChartMagneticTap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Sequential Access Storage 21"/>
              <p:cNvSpPr/>
              <p:nvPr/>
            </p:nvSpPr>
            <p:spPr>
              <a:xfrm rot="21212621" flipH="1">
                <a:off x="8911264" y="4387249"/>
                <a:ext cx="1466151" cy="1273731"/>
              </a:xfrm>
              <a:prstGeom prst="flowChartMagneticTap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Flowchart: Sequential Access Storag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2621" flipH="1">
                <a:off x="8911264" y="4387249"/>
                <a:ext cx="1466151" cy="1273731"/>
              </a:xfrm>
              <a:prstGeom prst="flowChartMagneticTap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lowchart: Sequential Access Storage 22"/>
              <p:cNvSpPr/>
              <p:nvPr/>
            </p:nvSpPr>
            <p:spPr>
              <a:xfrm rot="21212621" flipH="1">
                <a:off x="10081002" y="1641798"/>
                <a:ext cx="2184846" cy="1430150"/>
              </a:xfrm>
              <a:prstGeom prst="flowChartMagneticTape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Actual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and (position/</a:t>
                </a:r>
              </a:p>
              <a:p>
                <a:pPr algn="ctr"/>
                <a:r>
                  <a:rPr lang="en-US" dirty="0"/>
                  <a:t>orientation)</a:t>
                </a:r>
              </a:p>
            </p:txBody>
          </p:sp>
        </mc:Choice>
        <mc:Fallback xmlns="">
          <p:sp>
            <p:nvSpPr>
              <p:cNvPr id="23" name="Flowchart: Sequential Access Storag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2621" flipH="1">
                <a:off x="10081002" y="1641798"/>
                <a:ext cx="2184846" cy="1430150"/>
              </a:xfrm>
              <a:prstGeom prst="flowChartMagneticTap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/>
          <p:cNvCxnSpPr>
            <a:stCxn id="4" idx="2"/>
            <a:endCxn id="10" idx="1"/>
          </p:cNvCxnSpPr>
          <p:nvPr/>
        </p:nvCxnSpPr>
        <p:spPr>
          <a:xfrm rot="16200000" flipH="1">
            <a:off x="2336492" y="1754059"/>
            <a:ext cx="1116129" cy="225471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10" idx="1"/>
          </p:cNvCxnSpPr>
          <p:nvPr/>
        </p:nvCxnSpPr>
        <p:spPr>
          <a:xfrm rot="5400000" flipH="1" flipV="1">
            <a:off x="2102238" y="3104442"/>
            <a:ext cx="1584636" cy="2254710"/>
          </a:xfrm>
          <a:prstGeom prst="bentConnector2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11" idx="1"/>
          </p:cNvCxnSpPr>
          <p:nvPr/>
        </p:nvCxnSpPr>
        <p:spPr>
          <a:xfrm rot="16200000" flipH="1">
            <a:off x="8338578" y="1856089"/>
            <a:ext cx="1489125" cy="1702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0"/>
            <a:endCxn id="11" idx="1"/>
          </p:cNvCxnSpPr>
          <p:nvPr/>
        </p:nvCxnSpPr>
        <p:spPr>
          <a:xfrm rot="5400000" flipH="1" flipV="1">
            <a:off x="8296950" y="3386844"/>
            <a:ext cx="1572381" cy="1702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5F0FE8-7299-4196-BDA0-3207959A305F}"/>
              </a:ext>
            </a:extLst>
          </p:cNvPr>
          <p:cNvGrpSpPr/>
          <p:nvPr/>
        </p:nvGrpSpPr>
        <p:grpSpPr>
          <a:xfrm>
            <a:off x="891713" y="1391139"/>
            <a:ext cx="2500163" cy="4927115"/>
            <a:chOff x="0" y="0"/>
            <a:chExt cx="1540827" cy="3908763"/>
          </a:xfrm>
        </p:grpSpPr>
        <p:sp>
          <p:nvSpPr>
            <p:cNvPr id="5" name="Text Box 209">
              <a:extLst>
                <a:ext uri="{FF2B5EF4-FFF2-40B4-BE49-F238E27FC236}">
                  <a16:creationId xmlns:a16="http://schemas.microsoft.com/office/drawing/2014/main" id="{5BB7DA1E-5C8F-4934-8C59-6EF0F3C3C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259" y="2340538"/>
              <a:ext cx="364852" cy="345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1F18A0E8-05E5-48B5-BD01-2D8FFF58E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16" y="778503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FD995E3-B84A-485B-8A66-8AEA690EA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34126"/>
              <a:ext cx="907721" cy="31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BA122057-8C49-460E-95D3-C56961435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6" y="2102443"/>
              <a:ext cx="907721" cy="29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867B71C4-3BFC-42F1-A5C1-2A1393E00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7" y="3041433"/>
              <a:ext cx="907721" cy="274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E6FC8073-A9AA-40F7-9311-484148F16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12" y="3612984"/>
              <a:ext cx="364945" cy="295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41E53E1F-9BFD-4A7F-9B0B-C1E1BA816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04" y="1154918"/>
              <a:ext cx="323995" cy="30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4D70C5CD-C7FD-47F8-8F3B-2166C4AA8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62" y="3104747"/>
              <a:ext cx="323995" cy="29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DA02748D-4C57-40ED-8A72-A17A1B3F6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68" y="2655722"/>
              <a:ext cx="323995" cy="32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6719D249-B4B5-4FFC-A0AC-F2363AF1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62" y="2152417"/>
              <a:ext cx="323995" cy="319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211F7359-3E3A-445F-8DC7-21FC5DE47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023" y="1793977"/>
              <a:ext cx="323995" cy="31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Flowchart: Direct Access Storage 15">
              <a:extLst>
                <a:ext uri="{FF2B5EF4-FFF2-40B4-BE49-F238E27FC236}">
                  <a16:creationId xmlns:a16="http://schemas.microsoft.com/office/drawing/2014/main" id="{E14FC968-D06E-4A02-BF05-FCB079ED9636}"/>
                </a:ext>
              </a:extLst>
            </p:cNvPr>
            <p:cNvSpPr/>
            <p:nvPr/>
          </p:nvSpPr>
          <p:spPr>
            <a:xfrm rot="16200000">
              <a:off x="500309" y="3342025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lowchart: Direct Access Storage 16">
              <a:extLst>
                <a:ext uri="{FF2B5EF4-FFF2-40B4-BE49-F238E27FC236}">
                  <a16:creationId xmlns:a16="http://schemas.microsoft.com/office/drawing/2014/main" id="{2A4D5E36-4B9B-47B2-A6FF-DA8248F75A57}"/>
                </a:ext>
              </a:extLst>
            </p:cNvPr>
            <p:cNvSpPr/>
            <p:nvPr/>
          </p:nvSpPr>
          <p:spPr>
            <a:xfrm rot="10800000">
              <a:off x="465196" y="2850433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lowchart: Direct Access Storage 17">
              <a:extLst>
                <a:ext uri="{FF2B5EF4-FFF2-40B4-BE49-F238E27FC236}">
                  <a16:creationId xmlns:a16="http://schemas.microsoft.com/office/drawing/2014/main" id="{6FDA7DDC-3F9E-4523-A7D9-4EEB0642F6A7}"/>
                </a:ext>
              </a:extLst>
            </p:cNvPr>
            <p:cNvSpPr/>
            <p:nvPr/>
          </p:nvSpPr>
          <p:spPr>
            <a:xfrm rot="16200000">
              <a:off x="500309" y="2393389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lowchart: Direct Access Storage 18">
              <a:extLst>
                <a:ext uri="{FF2B5EF4-FFF2-40B4-BE49-F238E27FC236}">
                  <a16:creationId xmlns:a16="http://schemas.microsoft.com/office/drawing/2014/main" id="{2B66E6BB-8A2B-4502-B590-FD0CD15D7811}"/>
                </a:ext>
              </a:extLst>
            </p:cNvPr>
            <p:cNvSpPr/>
            <p:nvPr/>
          </p:nvSpPr>
          <p:spPr>
            <a:xfrm rot="10800000" flipH="1">
              <a:off x="461422" y="1966273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lowchart: Direct Access Storage 19">
              <a:extLst>
                <a:ext uri="{FF2B5EF4-FFF2-40B4-BE49-F238E27FC236}">
                  <a16:creationId xmlns:a16="http://schemas.microsoft.com/office/drawing/2014/main" id="{1D2E8AC4-66DE-41A0-B0DF-F28D422AA136}"/>
                </a:ext>
              </a:extLst>
            </p:cNvPr>
            <p:cNvSpPr/>
            <p:nvPr/>
          </p:nvSpPr>
          <p:spPr>
            <a:xfrm rot="16200000">
              <a:off x="500309" y="1428044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6C5C8A-055A-47F4-9469-ABAC42A69078}"/>
                </a:ext>
              </a:extLst>
            </p:cNvPr>
            <p:cNvCxnSpPr>
              <a:cxnSpLocks/>
            </p:cNvCxnSpPr>
            <p:nvPr/>
          </p:nvCxnSpPr>
          <p:spPr>
            <a:xfrm>
              <a:off x="632830" y="2098648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96A4E5-8EAC-4D24-BE05-070E68037DC6}"/>
                </a:ext>
              </a:extLst>
            </p:cNvPr>
            <p:cNvCxnSpPr>
              <a:cxnSpLocks/>
            </p:cNvCxnSpPr>
            <p:nvPr/>
          </p:nvCxnSpPr>
          <p:spPr>
            <a:xfrm>
              <a:off x="630024" y="2984842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B9658B7F-67A7-423E-8BEC-03DB3034650C}"/>
                </a:ext>
              </a:extLst>
            </p:cNvPr>
            <p:cNvSpPr/>
            <p:nvPr/>
          </p:nvSpPr>
          <p:spPr>
            <a:xfrm rot="10800000">
              <a:off x="465196" y="989402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lowchart: Direct Access Storage 23">
              <a:extLst>
                <a:ext uri="{FF2B5EF4-FFF2-40B4-BE49-F238E27FC236}">
                  <a16:creationId xmlns:a16="http://schemas.microsoft.com/office/drawing/2014/main" id="{AF585D9F-2633-4BB1-9609-2FD49194944E}"/>
                </a:ext>
              </a:extLst>
            </p:cNvPr>
            <p:cNvSpPr/>
            <p:nvPr/>
          </p:nvSpPr>
          <p:spPr>
            <a:xfrm rot="16200000">
              <a:off x="500309" y="552688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64DF96-F8EC-4586-97FE-0731BDC69568}"/>
                </a:ext>
              </a:extLst>
            </p:cNvPr>
            <p:cNvGrpSpPr/>
            <p:nvPr/>
          </p:nvGrpSpPr>
          <p:grpSpPr>
            <a:xfrm>
              <a:off x="505805" y="0"/>
              <a:ext cx="257822" cy="459960"/>
              <a:chOff x="505805" y="0"/>
              <a:chExt cx="933857" cy="968588"/>
            </a:xfrm>
          </p:grpSpPr>
          <p:cxnSp>
            <p:nvCxnSpPr>
              <p:cNvPr id="68" name="Connector: Elbow 74">
                <a:extLst>
                  <a:ext uri="{FF2B5EF4-FFF2-40B4-BE49-F238E27FC236}">
                    <a16:creationId xmlns:a16="http://schemas.microsoft.com/office/drawing/2014/main" id="{1A78C704-3BF2-40BB-9E75-ED447E40B39D}"/>
                  </a:ext>
                </a:extLst>
              </p:cNvPr>
              <p:cNvCxnSpPr/>
              <p:nvPr/>
            </p:nvCxnSpPr>
            <p:spPr>
              <a:xfrm rot="16200000" flipH="1">
                <a:off x="254975" y="250830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75">
                <a:extLst>
                  <a:ext uri="{FF2B5EF4-FFF2-40B4-BE49-F238E27FC236}">
                    <a16:creationId xmlns:a16="http://schemas.microsoft.com/office/drawing/2014/main" id="{6F67895B-27AB-4787-9916-2F285E47E8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904" y="250830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0BA83E-A93C-47FD-8C13-D4E8FE20F393}"/>
                </a:ext>
              </a:extLst>
            </p:cNvPr>
            <p:cNvCxnSpPr>
              <a:cxnSpLocks/>
            </p:cNvCxnSpPr>
            <p:nvPr/>
          </p:nvCxnSpPr>
          <p:spPr>
            <a:xfrm>
              <a:off x="175927" y="3559717"/>
              <a:ext cx="937972" cy="0"/>
            </a:xfrm>
            <a:prstGeom prst="line">
              <a:avLst/>
            </a:prstGeom>
            <a:ln w="12700" cmpd="dbl">
              <a:tailEnd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21D34F-4D89-4461-886D-4F762E1E62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717" y="3136566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84DA05-A857-444A-A458-D7C32A3EF7B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2503" y="2810637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E2DF89-E240-4814-8062-0DFC0F4C9C9C}"/>
                </a:ext>
              </a:extLst>
            </p:cNvPr>
            <p:cNvCxnSpPr/>
            <p:nvPr/>
          </p:nvCxnSpPr>
          <p:spPr>
            <a:xfrm flipH="1" flipV="1">
              <a:off x="634717" y="2207420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885197-79CF-486C-A172-1B0D5607AC5E}"/>
                </a:ext>
              </a:extLst>
            </p:cNvPr>
            <p:cNvCxnSpPr/>
            <p:nvPr/>
          </p:nvCxnSpPr>
          <p:spPr>
            <a:xfrm flipH="1" flipV="1">
              <a:off x="634716" y="334877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ECB572-C0C5-417C-AD5F-97AB1845E95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20769" y="940370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A6DAEB-3D29-475B-B37B-1056F677B84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2996" y="1917859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DA7203-A22B-4055-ACE4-25C4BF40D87E}"/>
                </a:ext>
              </a:extLst>
            </p:cNvPr>
            <p:cNvCxnSpPr>
              <a:cxnSpLocks/>
            </p:cNvCxnSpPr>
            <p:nvPr/>
          </p:nvCxnSpPr>
          <p:spPr>
            <a:xfrm>
              <a:off x="630024" y="1137665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9AF194D-EAC7-4746-A640-0B2585EE2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26" y="3552942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6E6FABA-6F62-4968-8E01-2D4E8BACE9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861" y="2923130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5B4993-BB2D-4D6B-8FD7-943D491B2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605" y="2046882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838E79-EF72-457D-937D-AA9FA8593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082" y="1055850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78629F0-3A2B-4088-ACA8-413FDA5A3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68" y="497347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row: Curved Up 45">
              <a:extLst>
                <a:ext uri="{FF2B5EF4-FFF2-40B4-BE49-F238E27FC236}">
                  <a16:creationId xmlns:a16="http://schemas.microsoft.com/office/drawing/2014/main" id="{4AEC531A-E8F6-40CB-A69C-EF33D871592C}"/>
                </a:ext>
              </a:extLst>
            </p:cNvPr>
            <p:cNvSpPr/>
            <p:nvPr/>
          </p:nvSpPr>
          <p:spPr>
            <a:xfrm>
              <a:off x="496430" y="3403754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Arrow: Curved Up 46">
              <a:extLst>
                <a:ext uri="{FF2B5EF4-FFF2-40B4-BE49-F238E27FC236}">
                  <a16:creationId xmlns:a16="http://schemas.microsoft.com/office/drawing/2014/main" id="{2E88E41D-95E7-412D-A10C-C78505DE1163}"/>
                </a:ext>
              </a:extLst>
            </p:cNvPr>
            <p:cNvSpPr/>
            <p:nvPr/>
          </p:nvSpPr>
          <p:spPr>
            <a:xfrm>
              <a:off x="496430" y="2458725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Arrow: Curved Up 47">
              <a:extLst>
                <a:ext uri="{FF2B5EF4-FFF2-40B4-BE49-F238E27FC236}">
                  <a16:creationId xmlns:a16="http://schemas.microsoft.com/office/drawing/2014/main" id="{93476DA1-166E-4D91-95D7-67268B04399C}"/>
                </a:ext>
              </a:extLst>
            </p:cNvPr>
            <p:cNvSpPr/>
            <p:nvPr/>
          </p:nvSpPr>
          <p:spPr>
            <a:xfrm>
              <a:off x="495662" y="1498011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118A23-A688-42EA-99AA-8B0494F3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943" y="1647214"/>
              <a:ext cx="3773" cy="319059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rrow: Curved Up 49">
              <a:extLst>
                <a:ext uri="{FF2B5EF4-FFF2-40B4-BE49-F238E27FC236}">
                  <a16:creationId xmlns:a16="http://schemas.microsoft.com/office/drawing/2014/main" id="{E6EC0443-8556-4F24-87A6-76E3166E53A8}"/>
                </a:ext>
              </a:extLst>
            </p:cNvPr>
            <p:cNvSpPr/>
            <p:nvPr/>
          </p:nvSpPr>
          <p:spPr>
            <a:xfrm>
              <a:off x="495011" y="620865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Arrow: Curved Up 50">
              <a:extLst>
                <a:ext uri="{FF2B5EF4-FFF2-40B4-BE49-F238E27FC236}">
                  <a16:creationId xmlns:a16="http://schemas.microsoft.com/office/drawing/2014/main" id="{575906BE-8133-4439-A883-330F7B54E4C8}"/>
                </a:ext>
              </a:extLst>
            </p:cNvPr>
            <p:cNvSpPr/>
            <p:nvPr/>
          </p:nvSpPr>
          <p:spPr>
            <a:xfrm rot="5400000" flipH="1" flipV="1">
              <a:off x="565675" y="1004633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Arrow: Curved Up 51">
              <a:extLst>
                <a:ext uri="{FF2B5EF4-FFF2-40B4-BE49-F238E27FC236}">
                  <a16:creationId xmlns:a16="http://schemas.microsoft.com/office/drawing/2014/main" id="{3F6C7558-4C59-40D4-9538-65143A5E33C9}"/>
                </a:ext>
              </a:extLst>
            </p:cNvPr>
            <p:cNvSpPr/>
            <p:nvPr/>
          </p:nvSpPr>
          <p:spPr>
            <a:xfrm rot="5400000" flipH="1" flipV="1">
              <a:off x="537051" y="2873491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Arrow: Curved Up 52">
              <a:extLst>
                <a:ext uri="{FF2B5EF4-FFF2-40B4-BE49-F238E27FC236}">
                  <a16:creationId xmlns:a16="http://schemas.microsoft.com/office/drawing/2014/main" id="{29B49C6A-3F06-474A-B1CB-F682375B76B9}"/>
                </a:ext>
              </a:extLst>
            </p:cNvPr>
            <p:cNvSpPr/>
            <p:nvPr/>
          </p:nvSpPr>
          <p:spPr>
            <a:xfrm rot="5400000">
              <a:off x="524621" y="2005812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B8683E-FAD7-458D-A582-A1B8CB6994E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18" y="771858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2504564-9276-4E6A-8C9E-959F7921EE4A}"/>
                </a:ext>
              </a:extLst>
            </p:cNvPr>
            <p:cNvCxnSpPr/>
            <p:nvPr/>
          </p:nvCxnSpPr>
          <p:spPr>
            <a:xfrm flipH="1" flipV="1">
              <a:off x="630024" y="1246437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D981C0-8077-45CF-A7CC-DED1AB0C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30024" y="2612560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 Box 2">
              <a:extLst>
                <a:ext uri="{FF2B5EF4-FFF2-40B4-BE49-F238E27FC236}">
                  <a16:creationId xmlns:a16="http://schemas.microsoft.com/office/drawing/2014/main" id="{F4214ED7-40F1-493A-B43D-3E2DCF67F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31" y="814948"/>
              <a:ext cx="323995" cy="308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D344A6F8-0384-496C-8A50-57D5B46CD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873" y="249711"/>
              <a:ext cx="907954" cy="31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CE9C68DC-0EAF-4DDE-9634-4668643F7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71" y="550093"/>
              <a:ext cx="364945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873D8156-BDDF-43C1-B980-375364EC0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694" y="3300483"/>
              <a:ext cx="364852" cy="28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Text Box 2">
              <a:extLst>
                <a:ext uri="{FF2B5EF4-FFF2-40B4-BE49-F238E27FC236}">
                  <a16:creationId xmlns:a16="http://schemas.microsoft.com/office/drawing/2014/main" id="{7E6879A6-E629-44EB-ACE7-73E45881F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71" y="2626701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id="{8935207D-382D-4A8F-B280-53B92F696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73" y="1714699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5A394327-AD2D-47A9-8FAB-2506A0A86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518" y="1369474"/>
              <a:ext cx="364852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E5B1035A-68CE-48BB-901E-827CF80A3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566" y="488663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44F3A10-571A-49A5-927C-F3C1E7BD0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2923940"/>
              <a:ext cx="0" cy="629002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06D293B-52C2-40C4-B7E5-661AB8834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2027965"/>
              <a:ext cx="0" cy="903609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34ECC5-C466-4BAD-A75A-04F11B809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1084990"/>
              <a:ext cx="0" cy="942977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E13AB7E-0335-408C-9623-819188CAC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508636"/>
              <a:ext cx="0" cy="570513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2">
                  <a:extLst>
                    <a:ext uri="{FF2B5EF4-FFF2-40B4-BE49-F238E27FC236}">
                      <a16:creationId xmlns:a16="http://schemas.microsoft.com/office/drawing/2014/main" id="{8012D1E6-EC9E-44F7-90C5-C05696FB9E98}"/>
                    </a:ext>
                  </a:extLst>
                </p:cNvPr>
                <p:cNvSpPr txBox="1"/>
                <p:nvPr/>
              </p:nvSpPr>
              <p:spPr>
                <a:xfrm>
                  <a:off x="1246603" y="3142168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2">
                  <a:extLst>
                    <a:ext uri="{FF2B5EF4-FFF2-40B4-BE49-F238E27FC236}">
                      <a16:creationId xmlns:a16="http://schemas.microsoft.com/office/drawing/2014/main" id="{54CFCC05-9AF2-4AC7-8D37-AE2F0D16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603" y="3142168"/>
                  <a:ext cx="278765" cy="2698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3">
                  <a:extLst>
                    <a:ext uri="{FF2B5EF4-FFF2-40B4-BE49-F238E27FC236}">
                      <a16:creationId xmlns:a16="http://schemas.microsoft.com/office/drawing/2014/main" id="{6112FAEC-E767-4A76-9EF9-E90C9EA17658}"/>
                    </a:ext>
                  </a:extLst>
                </p:cNvPr>
                <p:cNvSpPr txBox="1"/>
                <p:nvPr/>
              </p:nvSpPr>
              <p:spPr>
                <a:xfrm>
                  <a:off x="1243654" y="2313762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3">
                  <a:extLst>
                    <a:ext uri="{FF2B5EF4-FFF2-40B4-BE49-F238E27FC236}">
                      <a16:creationId xmlns:a16="http://schemas.microsoft.com/office/drawing/2014/main" id="{B8656425-786C-48CF-B95C-A6A0477CA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654" y="2313762"/>
                  <a:ext cx="278765" cy="2698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4">
                  <a:extLst>
                    <a:ext uri="{FF2B5EF4-FFF2-40B4-BE49-F238E27FC236}">
                      <a16:creationId xmlns:a16="http://schemas.microsoft.com/office/drawing/2014/main" id="{5250D493-879A-41F3-ADEE-9362A8D88EB5}"/>
                    </a:ext>
                  </a:extLst>
                </p:cNvPr>
                <p:cNvSpPr txBox="1"/>
                <p:nvPr/>
              </p:nvSpPr>
              <p:spPr>
                <a:xfrm>
                  <a:off x="1240472" y="1378255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64">
                  <a:extLst>
                    <a:ext uri="{FF2B5EF4-FFF2-40B4-BE49-F238E27FC236}">
                      <a16:creationId xmlns:a16="http://schemas.microsoft.com/office/drawing/2014/main" id="{29904722-2CEF-44C8-8B60-05A3C3C6F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72" y="1378255"/>
                  <a:ext cx="278765" cy="2698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5">
                  <a:extLst>
                    <a:ext uri="{FF2B5EF4-FFF2-40B4-BE49-F238E27FC236}">
                      <a16:creationId xmlns:a16="http://schemas.microsoft.com/office/drawing/2014/main" id="{75C05504-D65B-46A6-8E8C-FFA56D5CAAFF}"/>
                    </a:ext>
                  </a:extLst>
                </p:cNvPr>
                <p:cNvSpPr txBox="1"/>
                <p:nvPr/>
              </p:nvSpPr>
              <p:spPr>
                <a:xfrm>
                  <a:off x="1240472" y="655325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65">
                  <a:extLst>
                    <a:ext uri="{FF2B5EF4-FFF2-40B4-BE49-F238E27FC236}">
                      <a16:creationId xmlns:a16="http://schemas.microsoft.com/office/drawing/2014/main" id="{9371CA8B-DED5-4AF7-BB33-550F9A26B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72" y="655325"/>
                  <a:ext cx="278765" cy="2698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 Box 2">
              <a:extLst>
                <a:ext uri="{FF2B5EF4-FFF2-40B4-BE49-F238E27FC236}">
                  <a16:creationId xmlns:a16="http://schemas.microsoft.com/office/drawing/2014/main" id="{1AFC6C7F-1D23-4FDB-B281-AF0D57FDE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47" y="301502"/>
              <a:ext cx="907954" cy="272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28881D9-EA72-410E-961B-C0A88839AD7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95011" y="395335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ECE4F9D8-A67D-421E-B058-3BA250E7A6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98378"/>
                  </p:ext>
                </p:extLst>
              </p:nvPr>
            </p:nvGraphicFramePr>
            <p:xfrm>
              <a:off x="4535615" y="2613071"/>
              <a:ext cx="3369365" cy="2064265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673873">
                      <a:extLst>
                        <a:ext uri="{9D8B030D-6E8A-4147-A177-3AD203B41FA5}">
                          <a16:colId xmlns:a16="http://schemas.microsoft.com/office/drawing/2014/main" val="358564400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38328960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16574781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2447560304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2640218688"/>
                        </a:ext>
                      </a:extLst>
                    </a:gridCol>
                  </a:tblGrid>
                  <a:tr h="2631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Joint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θ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2335366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472164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0755432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0716678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16280775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5488840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585320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8462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E4F9D8-A67D-421E-B058-3BA250E7A6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98378"/>
                  </p:ext>
                </p:extLst>
              </p:nvPr>
            </p:nvGraphicFramePr>
            <p:xfrm>
              <a:off x="4535615" y="2613071"/>
              <a:ext cx="3369365" cy="2064265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673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8564400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328960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574781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47560304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40218688"/>
                        </a:ext>
                      </a:extLst>
                    </a:gridCol>
                  </a:tblGrid>
                  <a:tr h="2631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Joint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θ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22335366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102326" r="-401802" b="-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102326" r="-305455" b="-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102326" r="-202703" b="-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102326" r="-104545" b="-5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102326" r="-3604" b="-595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2472164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207143" r="-401802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207143" r="-305455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207143" r="-202703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207143" r="-104545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207143" r="-3604" b="-5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30755432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307143" r="-401802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307143" r="-305455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307143" r="-202703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307143" r="-104545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307143" r="-3604" b="-4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90716678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397674" r="-40180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397674" r="-3054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397674" r="-2027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397674" r="-10454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397674" r="-360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16280775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509524" r="-40180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509524" r="-305455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509524" r="-20270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509524" r="-104545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509524" r="-3604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85488840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595349" r="-401802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595349" r="-305455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595349" r="-202703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595349" r="-104545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595349" r="-3604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1585320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802" t="-711905" r="-4018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2727" t="-711905" r="-305455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200901" t="-711905" r="-20270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303636" t="-711905" r="-104545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400000" t="-711905" r="-3604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48462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itle 1">
            <a:extLst>
              <a:ext uri="{FF2B5EF4-FFF2-40B4-BE49-F238E27FC236}">
                <a16:creationId xmlns:a16="http://schemas.microsoft.com/office/drawing/2014/main" id="{CB8B84A1-A6DC-49E6-BA79-5EAF5E58DF84}"/>
              </a:ext>
            </a:extLst>
          </p:cNvPr>
          <p:cNvSpPr txBox="1">
            <a:spLocks/>
          </p:cNvSpPr>
          <p:nvPr/>
        </p:nvSpPr>
        <p:spPr>
          <a:xfrm>
            <a:off x="258125" y="-57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Forward Kinematic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816123" y="3089077"/>
                <a:ext cx="1400640" cy="833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123" y="3089077"/>
                <a:ext cx="1400640" cy="8336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triped Right Arrow 72"/>
          <p:cNvSpPr/>
          <p:nvPr/>
        </p:nvSpPr>
        <p:spPr>
          <a:xfrm>
            <a:off x="8260862" y="3225880"/>
            <a:ext cx="890954" cy="643806"/>
          </a:xfrm>
          <a:prstGeom prst="strip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triped Right Arrow 73"/>
          <p:cNvSpPr/>
          <p:nvPr/>
        </p:nvSpPr>
        <p:spPr>
          <a:xfrm>
            <a:off x="3387276" y="3199218"/>
            <a:ext cx="890954" cy="643806"/>
          </a:xfrm>
          <a:prstGeom prst="strip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331569" y="2501200"/>
            <a:ext cx="2196123" cy="2320261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19CC-7868-4C29-8433-F291FC04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5" y="1636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Trajectory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A2A33D-0536-4749-A0D7-48E169DA3606}"/>
                  </a:ext>
                </a:extLst>
              </p:cNvPr>
              <p:cNvSpPr/>
              <p:nvPr/>
            </p:nvSpPr>
            <p:spPr>
              <a:xfrm>
                <a:off x="253815" y="2257097"/>
                <a:ext cx="2911227" cy="2973571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sin</m:t>
                      </m:r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cos</m:t>
                      </m:r>
                      <m:r>
                        <a:rPr 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=20°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𝑦𝑐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𝑑𝑒𝑠𝑖𝑟𝑒𝑑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A2A33D-0536-4749-A0D7-48E169DA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5" y="2257097"/>
                <a:ext cx="2911227" cy="297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D0A5E4E-B972-443B-A56B-34970E1E4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14" y="1916797"/>
            <a:ext cx="4420179" cy="3313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0FCE6-6AAC-40CF-B42D-A88903654D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9" y="4413962"/>
            <a:ext cx="3049163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C1CDB-9687-4C4E-963C-9B2A8C1CC2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7" y="-13602"/>
            <a:ext cx="3049161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6E37E7-5335-420F-BEBF-C8D451E730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9" y="2127962"/>
            <a:ext cx="3049161" cy="2286000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3239515" y="3439399"/>
            <a:ext cx="890954" cy="643806"/>
          </a:xfrm>
          <a:prstGeom prst="strip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650E-A593-430F-9012-B914A0F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6" y="13469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Inverse Kinematic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B97C4-0398-4A11-8503-A4D170CA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6" y="3717878"/>
            <a:ext cx="365899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7A296-B0FB-4D49-A440-A2FB49B5B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85" y="3717878"/>
            <a:ext cx="365899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73211-32EE-4589-9924-BD1E3F2E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94" y="3717878"/>
            <a:ext cx="365899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47507" y="1656765"/>
                <a:ext cx="6154497" cy="572786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𝒄𝒕𝒖𝒂𝒍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𝒑𝒐𝒔𝒊𝒕𝒊𝒐𝒏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𝑫𝒆𝒔𝒊𝒓𝒆𝒅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𝒑𝒐𝒔𝒕𝒊𝒐𝒏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𝑨𝒄𝒕𝒖𝒂𝒍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𝒐𝒓𝒊𝒆𝒏𝒕𝒂𝒕𝒊𝒐𝒏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𝑫𝒆𝒔𝒊𝒓𝒆𝒅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𝒐𝒓𝒆𝒊𝒏𝒕𝒂𝒕𝒊𝒐𝒏</m:t>
                                </m:r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507" y="1656765"/>
                <a:ext cx="6154497" cy="5727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706" y="1320799"/>
                <a:ext cx="6079125" cy="22508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Given the position and the orientation of the robot end effector  </a:t>
                </a:r>
                <a:r>
                  <a:rPr lang="en-US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The joint coordinates of the robot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by solving the following function using iterative method 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Tricky and indirect to solve. 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Redundant manipulators have an infinite number of configurations that lead to the same end-effector desired position and orientation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706" y="1320799"/>
                <a:ext cx="6079125" cy="2250831"/>
              </a:xfrm>
              <a:blipFill>
                <a:blip r:embed="rId6"/>
                <a:stretch>
                  <a:fillRect l="-1103" t="-5691" r="-702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5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2306D-2DAA-477E-862A-2D7056FCC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1" y="1280590"/>
            <a:ext cx="5333559" cy="39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5C249-E527-449A-B991-9976D9A99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80" y="137590"/>
            <a:ext cx="3049161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AE50A-11EA-485E-95A1-31699BBB2E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34" y="2286000"/>
            <a:ext cx="3049161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64AE3-D960-4938-80FF-5F060A2B29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34" y="4536773"/>
            <a:ext cx="3049161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2B0E8F-0A3D-4096-9509-B519B1597A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88" y="119977"/>
            <a:ext cx="3049161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589365-54A3-45A8-9CCC-FD9D02FAF3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56" y="2286000"/>
            <a:ext cx="3049161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7BFC64-AD9F-441D-84A5-07E53AABBE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24" y="4478695"/>
            <a:ext cx="304916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1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C1482-0974-4791-BD92-42749355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2" y="1371600"/>
            <a:ext cx="3658994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5E1D9-E508-4375-87AB-063A05F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46" y="1371600"/>
            <a:ext cx="365899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DEBE8-BC35-4CFF-BF0A-B1F15C77C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45" y="1371600"/>
            <a:ext cx="3658994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27C8B-326E-4E01-A7DE-74A90D8C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7" y="4114800"/>
            <a:ext cx="3658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BA5AD-E557-467E-929B-15F7EB5A1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46" y="4114800"/>
            <a:ext cx="3658994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227ED-0371-4076-A2FE-D06044DC0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45" y="4114800"/>
            <a:ext cx="3658994" cy="2743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3191BF-C3CE-4E9D-818A-1A27F146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5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Inverse Velocity and Acceleration</a:t>
            </a:r>
          </a:p>
        </p:txBody>
      </p:sp>
    </p:spTree>
    <p:extLst>
      <p:ext uri="{BB962C8B-B14F-4D97-AF65-F5344CB8AC3E}">
        <p14:creationId xmlns:p14="http://schemas.microsoft.com/office/powerpoint/2010/main" val="27360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133F-05C1-4119-B027-D0A763E5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38" y="75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Simulation </a:t>
            </a:r>
          </a:p>
        </p:txBody>
      </p:sp>
      <p:pic>
        <p:nvPicPr>
          <p:cNvPr id="4" name="sim_robot">
            <a:hlinkClick r:id="" action="ppaction://media"/>
            <a:extLst>
              <a:ext uri="{FF2B5EF4-FFF2-40B4-BE49-F238E27FC236}">
                <a16:creationId xmlns:a16="http://schemas.microsoft.com/office/drawing/2014/main" id="{9EBB0BDE-E66A-4B4A-9371-8A9460FF3AB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30112" y="1401519"/>
            <a:ext cx="6367838" cy="4775444"/>
          </a:xfrm>
        </p:spPr>
      </p:pic>
    </p:spTree>
    <p:extLst>
      <p:ext uri="{BB962C8B-B14F-4D97-AF65-F5344CB8AC3E}">
        <p14:creationId xmlns:p14="http://schemas.microsoft.com/office/powerpoint/2010/main" val="23034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652</Words>
  <Application>Microsoft Office PowerPoint</Application>
  <PresentationFormat>Widescreen</PresentationFormat>
  <Paragraphs>221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Modeling and Control of  a Redundant Robotic Arm</vt:lpstr>
      <vt:lpstr>PowerPoint Presentation</vt:lpstr>
      <vt:lpstr>PowerPoint Presentation</vt:lpstr>
      <vt:lpstr>PowerPoint Presentation</vt:lpstr>
      <vt:lpstr>Trajectory Planning</vt:lpstr>
      <vt:lpstr>Inverse Kinematic</vt:lpstr>
      <vt:lpstr>PowerPoint Presentation</vt:lpstr>
      <vt:lpstr>Inverse Velocity and Acceleration</vt:lpstr>
      <vt:lpstr>Simulation </vt:lpstr>
      <vt:lpstr>Dynamical Modeling </vt:lpstr>
      <vt:lpstr>Sliding Control </vt:lpstr>
      <vt:lpstr>Case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2</vt:lpstr>
      <vt:lpstr>PowerPoint Presentation</vt:lpstr>
      <vt:lpstr>PowerPoint Presentation</vt:lpstr>
      <vt:lpstr>Case 3</vt:lpstr>
      <vt:lpstr>PowerPoint Presentation</vt:lpstr>
      <vt:lpstr>PowerPoint Presentation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Control of  iiwa 7 R800 Robotic Arm</dc:title>
  <dc:creator>Turki Haj-Mohamad</dc:creator>
  <cp:lastModifiedBy>Turki Haj-Mohamad</cp:lastModifiedBy>
  <cp:revision>30</cp:revision>
  <dcterms:created xsi:type="dcterms:W3CDTF">2018-05-10T02:03:43Z</dcterms:created>
  <dcterms:modified xsi:type="dcterms:W3CDTF">2018-05-10T18:27:45Z</dcterms:modified>
</cp:coreProperties>
</file>