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7B29-36C4-ED98-4A0A-D5BCFB8B8B7B}"/>
              </a:ext>
            </a:extLst>
          </p:cNvPr>
          <p:cNvSpPr>
            <a:spLocks noGrp="1"/>
          </p:cNvSpPr>
          <p:nvPr>
            <p:ph type="ctrTitle"/>
          </p:nvPr>
        </p:nvSpPr>
        <p:spPr>
          <a:xfrm>
            <a:off x="1154955" y="2099733"/>
            <a:ext cx="8825658" cy="1228258"/>
          </a:xfrm>
        </p:spPr>
        <p:txBody>
          <a:bodyPr/>
          <a:lstStyle/>
          <a:p>
            <a:r>
              <a:rPr lang="en-US" b="0" i="0" dirty="0">
                <a:solidFill>
                  <a:schemeClr val="bg1"/>
                </a:solidFill>
                <a:effectLst/>
                <a:latin typeface="Söhne"/>
              </a:rPr>
              <a:t>Introduction to Pandas</a:t>
            </a:r>
            <a:endParaRPr lang="en-US" dirty="0">
              <a:solidFill>
                <a:schemeClr val="bg1"/>
              </a:solidFill>
            </a:endParaRPr>
          </a:p>
        </p:txBody>
      </p:sp>
      <p:sp>
        <p:nvSpPr>
          <p:cNvPr id="3" name="Subtitle 2">
            <a:extLst>
              <a:ext uri="{FF2B5EF4-FFF2-40B4-BE49-F238E27FC236}">
                <a16:creationId xmlns:a16="http://schemas.microsoft.com/office/drawing/2014/main" id="{A3155CCE-127A-B75F-3C92-75784807566A}"/>
              </a:ext>
            </a:extLst>
          </p:cNvPr>
          <p:cNvSpPr>
            <a:spLocks noGrp="1"/>
          </p:cNvSpPr>
          <p:nvPr>
            <p:ph type="subTitle" idx="1"/>
          </p:nvPr>
        </p:nvSpPr>
        <p:spPr>
          <a:xfrm>
            <a:off x="1154955" y="3193129"/>
            <a:ext cx="8825658" cy="861420"/>
          </a:xfrm>
        </p:spPr>
        <p:txBody>
          <a:bodyPr/>
          <a:lstStyle/>
          <a:p>
            <a:r>
              <a:rPr lang="en-US" b="0" i="0" dirty="0">
                <a:solidFill>
                  <a:schemeClr val="bg1"/>
                </a:solidFill>
                <a:effectLst/>
                <a:latin typeface="Söhne"/>
              </a:rPr>
              <a:t>A powerful data manipulation library</a:t>
            </a:r>
            <a:endParaRPr lang="en-US" dirty="0">
              <a:solidFill>
                <a:schemeClr val="bg1"/>
              </a:solidFill>
            </a:endParaRPr>
          </a:p>
        </p:txBody>
      </p:sp>
      <p:sp>
        <p:nvSpPr>
          <p:cNvPr id="4" name="Subtitle 2">
            <a:extLst>
              <a:ext uri="{FF2B5EF4-FFF2-40B4-BE49-F238E27FC236}">
                <a16:creationId xmlns:a16="http://schemas.microsoft.com/office/drawing/2014/main" id="{4ACC57BF-2D20-A37A-F17B-B725865BCAD0}"/>
              </a:ext>
            </a:extLst>
          </p:cNvPr>
          <p:cNvSpPr txBox="1">
            <a:spLocks/>
          </p:cNvSpPr>
          <p:nvPr/>
        </p:nvSpPr>
        <p:spPr bwMode="gray">
          <a:xfrm>
            <a:off x="1154955" y="4421387"/>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solidFill>
                  <a:schemeClr val="bg1"/>
                </a:solidFill>
              </a:rPr>
              <a:t>By: Rishabh Rajput</a:t>
            </a:r>
          </a:p>
          <a:p>
            <a:r>
              <a:rPr lang="en-US" dirty="0">
                <a:solidFill>
                  <a:schemeClr val="bg1"/>
                </a:solidFill>
              </a:rPr>
              <a:t>      </a:t>
            </a:r>
            <a:r>
              <a:rPr lang="en-US" dirty="0" err="1">
                <a:solidFill>
                  <a:schemeClr val="bg1"/>
                </a:solidFill>
              </a:rPr>
              <a:t>rajat</a:t>
            </a:r>
            <a:r>
              <a:rPr lang="en-US" dirty="0">
                <a:solidFill>
                  <a:schemeClr val="bg1"/>
                </a:solidFill>
              </a:rPr>
              <a:t> </a:t>
            </a:r>
            <a:r>
              <a:rPr lang="en-US" dirty="0" err="1">
                <a:solidFill>
                  <a:schemeClr val="bg1"/>
                </a:solidFill>
              </a:rPr>
              <a:t>arora</a:t>
            </a:r>
            <a:endParaRPr lang="en-US" dirty="0">
              <a:solidFill>
                <a:schemeClr val="bg1"/>
              </a:solidFill>
            </a:endParaRPr>
          </a:p>
        </p:txBody>
      </p:sp>
    </p:spTree>
    <p:extLst>
      <p:ext uri="{BB962C8B-B14F-4D97-AF65-F5344CB8AC3E}">
        <p14:creationId xmlns:p14="http://schemas.microsoft.com/office/powerpoint/2010/main" val="22584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83BF-E756-E8CA-D0AD-9300B19AB73D}"/>
              </a:ext>
            </a:extLst>
          </p:cNvPr>
          <p:cNvSpPr>
            <a:spLocks noGrp="1"/>
          </p:cNvSpPr>
          <p:nvPr>
            <p:ph type="title"/>
          </p:nvPr>
        </p:nvSpPr>
        <p:spPr/>
        <p:txBody>
          <a:bodyPr/>
          <a:lstStyle/>
          <a:p>
            <a:r>
              <a:rPr lang="en-US" b="1" i="0" dirty="0">
                <a:solidFill>
                  <a:schemeClr val="bg1"/>
                </a:solidFill>
                <a:effectLst/>
                <a:latin typeface="Söhne"/>
              </a:rPr>
              <a:t>Data Exploration and Manipulation</a:t>
            </a:r>
            <a:endParaRPr lang="en-US" dirty="0">
              <a:solidFill>
                <a:schemeClr val="bg1"/>
              </a:solidFill>
            </a:endParaRPr>
          </a:p>
        </p:txBody>
      </p:sp>
      <p:sp>
        <p:nvSpPr>
          <p:cNvPr id="3" name="Content Placeholder 2">
            <a:extLst>
              <a:ext uri="{FF2B5EF4-FFF2-40B4-BE49-F238E27FC236}">
                <a16:creationId xmlns:a16="http://schemas.microsoft.com/office/drawing/2014/main" id="{E1665948-5D8E-B7AF-ED64-6AF6D6C1EFAB}"/>
              </a:ext>
            </a:extLst>
          </p:cNvPr>
          <p:cNvSpPr>
            <a:spLocks noGrp="1"/>
          </p:cNvSpPr>
          <p:nvPr>
            <p:ph idx="1"/>
          </p:nvPr>
        </p:nvSpPr>
        <p:spPr>
          <a:xfrm>
            <a:off x="1154954" y="2284523"/>
            <a:ext cx="9679623" cy="4573477"/>
          </a:xfrm>
        </p:spPr>
        <p:txBody>
          <a:bodyPr>
            <a:normAutofit fontScale="85000" lnSpcReduction="20000"/>
          </a:bodyPr>
          <a:lstStyle/>
          <a:p>
            <a:pPr marL="0" indent="0">
              <a:buNone/>
            </a:pPr>
            <a:r>
              <a:rPr lang="en-US" b="0" i="0" dirty="0">
                <a:solidFill>
                  <a:srgbClr val="0F0F0F"/>
                </a:solidFill>
                <a:effectLst/>
                <a:latin typeface="Söhne"/>
              </a:rPr>
              <a:t>Data exploration and manipulation are critical steps in the data analysis process. In Python, the ‘pandas’ library is widely used for these tasks.</a:t>
            </a:r>
          </a:p>
          <a:p>
            <a:pPr algn="l">
              <a:buFont typeface="Wingdings" panose="05000000000000000000" pitchFamily="2" charset="2"/>
              <a:buChar char="Ø"/>
            </a:pPr>
            <a:r>
              <a:rPr lang="en-US" b="1" i="0" dirty="0">
                <a:effectLst/>
                <a:latin typeface="Söhne"/>
              </a:rPr>
              <a:t>Data Exploration:</a:t>
            </a:r>
          </a:p>
          <a:p>
            <a:pPr lvl="1">
              <a:buFont typeface="Wingdings" panose="05000000000000000000" pitchFamily="2" charset="2"/>
              <a:buChar char="§"/>
            </a:pPr>
            <a:r>
              <a:rPr lang="en-US" i="0" dirty="0">
                <a:effectLst/>
                <a:latin typeface="Söhne"/>
              </a:rPr>
              <a:t>Loading Data</a:t>
            </a:r>
          </a:p>
          <a:p>
            <a:pPr lvl="1">
              <a:buFont typeface="Wingdings" panose="05000000000000000000" pitchFamily="2" charset="2"/>
              <a:buChar char="§"/>
            </a:pPr>
            <a:r>
              <a:rPr lang="en-US" i="0" dirty="0">
                <a:effectLst/>
                <a:latin typeface="Söhne"/>
              </a:rPr>
              <a:t>Understanding the Data</a:t>
            </a:r>
          </a:p>
          <a:p>
            <a:pPr lvl="1">
              <a:buFont typeface="Wingdings" panose="05000000000000000000" pitchFamily="2" charset="2"/>
              <a:buChar char="§"/>
            </a:pPr>
            <a:r>
              <a:rPr lang="en-US" i="0" dirty="0">
                <a:effectLst/>
                <a:latin typeface="Söhne"/>
              </a:rPr>
              <a:t>Handling Missing Data</a:t>
            </a:r>
          </a:p>
          <a:p>
            <a:pPr lvl="1">
              <a:buFont typeface="Wingdings" panose="05000000000000000000" pitchFamily="2" charset="2"/>
              <a:buChar char="§"/>
            </a:pPr>
            <a:r>
              <a:rPr lang="en-US" i="0" dirty="0">
                <a:effectLst/>
                <a:latin typeface="Söhne"/>
              </a:rPr>
              <a:t>Exploratory Data Analysis (EDA)</a:t>
            </a:r>
          </a:p>
          <a:p>
            <a:pPr>
              <a:buFont typeface="Wingdings" panose="05000000000000000000" pitchFamily="2" charset="2"/>
              <a:buChar char="Ø"/>
            </a:pPr>
            <a:r>
              <a:rPr lang="en-US" b="1" i="0" dirty="0">
                <a:effectLst/>
                <a:latin typeface="Söhne"/>
              </a:rPr>
              <a:t>Data Manipulation</a:t>
            </a:r>
          </a:p>
          <a:p>
            <a:pPr lvl="1">
              <a:buFont typeface="Wingdings" panose="05000000000000000000" pitchFamily="2" charset="2"/>
              <a:buChar char="§"/>
            </a:pPr>
            <a:r>
              <a:rPr lang="en-US" i="0" dirty="0">
                <a:effectLst/>
                <a:latin typeface="Söhne"/>
              </a:rPr>
              <a:t>Filtering and </a:t>
            </a:r>
            <a:r>
              <a:rPr lang="en-US" i="0" dirty="0" err="1">
                <a:effectLst/>
                <a:latin typeface="Söhne"/>
              </a:rPr>
              <a:t>Subsetting</a:t>
            </a:r>
            <a:endParaRPr lang="en-US" i="0" dirty="0">
              <a:effectLst/>
              <a:latin typeface="Söhne"/>
            </a:endParaRPr>
          </a:p>
          <a:p>
            <a:pPr lvl="1">
              <a:buFont typeface="Wingdings" panose="05000000000000000000" pitchFamily="2" charset="2"/>
              <a:buChar char="§"/>
            </a:pPr>
            <a:r>
              <a:rPr lang="en-US" i="0" dirty="0">
                <a:effectLst/>
                <a:latin typeface="Söhne"/>
              </a:rPr>
              <a:t>Grouping and Aggregation</a:t>
            </a:r>
          </a:p>
          <a:p>
            <a:pPr lvl="1">
              <a:buFont typeface="Wingdings" panose="05000000000000000000" pitchFamily="2" charset="2"/>
              <a:buChar char="§"/>
            </a:pPr>
            <a:r>
              <a:rPr lang="en-US" i="0" dirty="0">
                <a:effectLst/>
                <a:latin typeface="Söhne"/>
              </a:rPr>
              <a:t>Merging and Joining </a:t>
            </a:r>
            <a:r>
              <a:rPr lang="en-US" i="0" dirty="0" err="1">
                <a:effectLst/>
                <a:latin typeface="Söhne"/>
              </a:rPr>
              <a:t>DataFrames</a:t>
            </a:r>
            <a:endParaRPr lang="en-US" dirty="0">
              <a:latin typeface="Söhne"/>
            </a:endParaRPr>
          </a:p>
          <a:p>
            <a:pPr lvl="1">
              <a:buFont typeface="Wingdings" panose="05000000000000000000" pitchFamily="2" charset="2"/>
              <a:buChar char="§"/>
            </a:pPr>
            <a:r>
              <a:rPr lang="en-US" i="0" dirty="0">
                <a:effectLst/>
                <a:latin typeface="Söhne"/>
              </a:rPr>
              <a:t>Pivoting and Melting</a:t>
            </a:r>
            <a:r>
              <a:rPr lang="en-US" dirty="0">
                <a:latin typeface="Söhne"/>
              </a:rPr>
              <a:t>	</a:t>
            </a:r>
            <a:endParaRPr lang="en-US" i="0" dirty="0">
              <a:effectLst/>
              <a:latin typeface="Söhne"/>
            </a:endParaRPr>
          </a:p>
          <a:p>
            <a:pPr>
              <a:buFont typeface="Wingdings" panose="05000000000000000000" pitchFamily="2" charset="2"/>
              <a:buChar char="Ø"/>
            </a:pPr>
            <a:endParaRPr lang="en-US" b="1" i="0" dirty="0">
              <a:effectLst/>
              <a:latin typeface="Söhne"/>
            </a:endParaRPr>
          </a:p>
          <a:p>
            <a:pPr>
              <a:buFont typeface="Wingdings" panose="05000000000000000000" pitchFamily="2" charset="2"/>
              <a:buChar char="Ø"/>
            </a:pPr>
            <a:r>
              <a:rPr lang="en-US" b="1" i="0" dirty="0">
                <a:effectLst/>
                <a:latin typeface="Söhne"/>
              </a:rPr>
              <a:t>Here are some examples of Data Exploration and Manipulation</a:t>
            </a:r>
          </a:p>
          <a:p>
            <a:pPr marL="0" indent="0">
              <a:buNone/>
            </a:pPr>
            <a:r>
              <a:rPr lang="en-US" dirty="0">
                <a:latin typeface="Söhne"/>
              </a:rPr>
              <a:t>         :-</a:t>
            </a:r>
            <a:endParaRPr lang="en-US" i="0" dirty="0">
              <a:effectLst/>
              <a:latin typeface="Söhne"/>
            </a:endParaRPr>
          </a:p>
          <a:p>
            <a:pPr>
              <a:buFont typeface="Wingdings" panose="05000000000000000000" pitchFamily="2" charset="2"/>
              <a:buChar char="§"/>
            </a:pPr>
            <a:endParaRPr lang="en-US" b="1" i="0" dirty="0">
              <a:effectLst/>
              <a:latin typeface="Söhne"/>
            </a:endParaRPr>
          </a:p>
          <a:p>
            <a:pPr marL="0" indent="0">
              <a:buNone/>
            </a:pPr>
            <a:endParaRPr lang="en-US" b="0" i="0" dirty="0">
              <a:effectLst/>
              <a:latin typeface="Söhne"/>
            </a:endParaRPr>
          </a:p>
          <a:p>
            <a:pPr>
              <a:buFont typeface="+mj-lt"/>
              <a:buAutoNum type="arabicPeriod"/>
            </a:pPr>
            <a:endParaRPr lang="en-US" i="0" dirty="0">
              <a:effectLst/>
              <a:latin typeface="Söhne"/>
            </a:endParaRPr>
          </a:p>
          <a:p>
            <a:pPr>
              <a:buFont typeface="Wingdings" panose="05000000000000000000" pitchFamily="2" charset="2"/>
              <a:buChar char="§"/>
            </a:pPr>
            <a:endParaRPr lang="en-US" b="1" i="0" dirty="0">
              <a:effectLst/>
              <a:latin typeface="Söhne"/>
            </a:endParaRPr>
          </a:p>
          <a:p>
            <a:pPr>
              <a:buFont typeface="+mj-lt"/>
              <a:buAutoNum type="arabicPeriod"/>
            </a:pPr>
            <a:endParaRPr lang="en-US" b="0" i="0" dirty="0">
              <a:solidFill>
                <a:srgbClr val="0F0F0F"/>
              </a:solidFill>
              <a:effectLst/>
              <a:latin typeface="Söhne"/>
            </a:endParaRPr>
          </a:p>
          <a:p>
            <a:endParaRPr lang="en-US" dirty="0"/>
          </a:p>
        </p:txBody>
      </p:sp>
    </p:spTree>
    <p:extLst>
      <p:ext uri="{BB962C8B-B14F-4D97-AF65-F5344CB8AC3E}">
        <p14:creationId xmlns:p14="http://schemas.microsoft.com/office/powerpoint/2010/main" val="331453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D730-2BA4-97FC-E524-03C5BDCDCAAC}"/>
              </a:ext>
            </a:extLst>
          </p:cNvPr>
          <p:cNvSpPr>
            <a:spLocks noGrp="1"/>
          </p:cNvSpPr>
          <p:nvPr>
            <p:ph type="title"/>
          </p:nvPr>
        </p:nvSpPr>
        <p:spPr/>
        <p:txBody>
          <a:bodyPr/>
          <a:lstStyle/>
          <a:p>
            <a:r>
              <a:rPr lang="en-US" b="1" i="0" dirty="0">
                <a:solidFill>
                  <a:schemeClr val="bg1"/>
                </a:solidFill>
                <a:effectLst/>
                <a:latin typeface="Söhne"/>
              </a:rPr>
              <a:t>Data Aggregation and Grouping</a:t>
            </a:r>
            <a:endParaRPr lang="en-US" dirty="0">
              <a:solidFill>
                <a:schemeClr val="bg1"/>
              </a:solidFill>
            </a:endParaRPr>
          </a:p>
        </p:txBody>
      </p:sp>
      <p:sp>
        <p:nvSpPr>
          <p:cNvPr id="3" name="Content Placeholder 2">
            <a:extLst>
              <a:ext uri="{FF2B5EF4-FFF2-40B4-BE49-F238E27FC236}">
                <a16:creationId xmlns:a16="http://schemas.microsoft.com/office/drawing/2014/main" id="{FF93D2AF-4D3B-8A9F-18A0-6A635FD0ADD4}"/>
              </a:ext>
            </a:extLst>
          </p:cNvPr>
          <p:cNvSpPr>
            <a:spLocks noGrp="1"/>
          </p:cNvSpPr>
          <p:nvPr>
            <p:ph idx="1"/>
          </p:nvPr>
        </p:nvSpPr>
        <p:spPr/>
        <p:txBody>
          <a:bodyPr/>
          <a:lstStyle/>
          <a:p>
            <a:pPr algn="l"/>
            <a:r>
              <a:rPr lang="en-US" b="1" i="0" dirty="0">
                <a:effectLst/>
                <a:latin typeface="Söhne"/>
              </a:rPr>
              <a:t>Data Aggregation</a:t>
            </a:r>
          </a:p>
          <a:p>
            <a:pPr marL="457200" lvl="1" indent="0">
              <a:buNone/>
            </a:pPr>
            <a:r>
              <a:rPr lang="en-US" b="0" i="0" dirty="0">
                <a:effectLst/>
                <a:latin typeface="Söhne"/>
              </a:rPr>
              <a:t>Data aggregation involves combining data values from multiple rows into a single value. Common aggregation functions include sum, mean, median, count, min, and max.</a:t>
            </a:r>
            <a:endParaRPr lang="en-US" b="1" i="0" dirty="0">
              <a:effectLst/>
              <a:latin typeface="Söhne"/>
            </a:endParaRPr>
          </a:p>
          <a:p>
            <a:r>
              <a:rPr lang="en-US" b="1" i="0" dirty="0">
                <a:effectLst/>
                <a:latin typeface="Söhne"/>
              </a:rPr>
              <a:t>Grouping</a:t>
            </a:r>
          </a:p>
          <a:p>
            <a:pPr marL="457200" lvl="1" indent="0">
              <a:buNone/>
            </a:pPr>
            <a:r>
              <a:rPr lang="en-US" b="0" i="0" dirty="0">
                <a:solidFill>
                  <a:srgbClr val="0F0F0F"/>
                </a:solidFill>
                <a:effectLst/>
                <a:latin typeface="Söhne"/>
              </a:rPr>
              <a:t>Grouping involves splitting the data into groups based on some criteria, applying a function to each group independently, and then combining the results. The ‘</a:t>
            </a:r>
            <a:r>
              <a:rPr lang="en-US" b="0" i="0" dirty="0" err="1">
                <a:solidFill>
                  <a:srgbClr val="0F0F0F"/>
                </a:solidFill>
                <a:effectLst/>
                <a:latin typeface="Söhne"/>
              </a:rPr>
              <a:t>groupby</a:t>
            </a:r>
            <a:r>
              <a:rPr lang="en-US" b="0" i="0" dirty="0">
                <a:solidFill>
                  <a:srgbClr val="0F0F0F"/>
                </a:solidFill>
                <a:effectLst/>
                <a:latin typeface="Söhne"/>
              </a:rPr>
              <a:t>’ function in Pandas is central to this process.</a:t>
            </a:r>
            <a:endParaRPr lang="en-US" b="1" i="0" dirty="0">
              <a:effectLst/>
              <a:latin typeface="Söhne"/>
            </a:endParaRPr>
          </a:p>
          <a:p>
            <a:pPr algn="l"/>
            <a:r>
              <a:rPr lang="en-US" b="1" i="0" dirty="0">
                <a:effectLst/>
                <a:latin typeface="Söhne"/>
              </a:rPr>
              <a:t>Here is the examples of Data Aggregation and Grouping </a:t>
            </a:r>
          </a:p>
          <a:p>
            <a:pPr marL="457200" lvl="1" indent="0">
              <a:buNone/>
            </a:pPr>
            <a:r>
              <a:rPr lang="en-US" b="1" dirty="0">
                <a:latin typeface="Söhne"/>
              </a:rPr>
              <a:t>:- </a:t>
            </a:r>
            <a:endParaRPr lang="en-US" b="1" i="0" dirty="0">
              <a:effectLst/>
              <a:latin typeface="Söhne"/>
            </a:endParaRPr>
          </a:p>
          <a:p>
            <a:pPr algn="l"/>
            <a:endParaRPr lang="en-US" b="0" i="0" dirty="0">
              <a:effectLst/>
              <a:latin typeface="Söhne"/>
            </a:endParaRPr>
          </a:p>
          <a:p>
            <a:endParaRPr lang="en-US" dirty="0"/>
          </a:p>
        </p:txBody>
      </p:sp>
    </p:spTree>
    <p:extLst>
      <p:ext uri="{BB962C8B-B14F-4D97-AF65-F5344CB8AC3E}">
        <p14:creationId xmlns:p14="http://schemas.microsoft.com/office/powerpoint/2010/main" val="324209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9585-CB37-B9BF-68F2-2FCC4E0A3034}"/>
              </a:ext>
            </a:extLst>
          </p:cNvPr>
          <p:cNvSpPr>
            <a:spLocks noGrp="1"/>
          </p:cNvSpPr>
          <p:nvPr>
            <p:ph type="title"/>
          </p:nvPr>
        </p:nvSpPr>
        <p:spPr/>
        <p:txBody>
          <a:bodyPr/>
          <a:lstStyle/>
          <a:p>
            <a:r>
              <a:rPr lang="en-US" b="1" i="0" dirty="0">
                <a:solidFill>
                  <a:schemeClr val="bg1"/>
                </a:solidFill>
                <a:effectLst/>
                <a:latin typeface="Söhne"/>
              </a:rPr>
              <a:t>Case Study : Zomato Restaurants Dataset Visualization</a:t>
            </a:r>
            <a:endParaRPr lang="en-US" dirty="0">
              <a:solidFill>
                <a:schemeClr val="bg1"/>
              </a:solidFill>
            </a:endParaRPr>
          </a:p>
        </p:txBody>
      </p:sp>
      <p:sp>
        <p:nvSpPr>
          <p:cNvPr id="3" name="Content Placeholder 2">
            <a:extLst>
              <a:ext uri="{FF2B5EF4-FFF2-40B4-BE49-F238E27FC236}">
                <a16:creationId xmlns:a16="http://schemas.microsoft.com/office/drawing/2014/main" id="{49FB37CB-6111-675C-8D72-BBEBFD318B55}"/>
              </a:ext>
            </a:extLst>
          </p:cNvPr>
          <p:cNvSpPr>
            <a:spLocks noGrp="1"/>
          </p:cNvSpPr>
          <p:nvPr>
            <p:ph idx="1"/>
          </p:nvPr>
        </p:nvSpPr>
        <p:spPr/>
        <p:txBody>
          <a:bodyPr/>
          <a:lstStyle/>
          <a:p>
            <a:pPr marL="0" indent="0" algn="l">
              <a:buNone/>
            </a:pPr>
            <a:r>
              <a:rPr lang="en-US" b="1" i="0" dirty="0">
                <a:effectLst/>
                <a:latin typeface="Söhne"/>
              </a:rPr>
              <a:t>Scenario:</a:t>
            </a:r>
          </a:p>
          <a:p>
            <a:pPr marL="0" indent="0" algn="l">
              <a:buNone/>
            </a:pPr>
            <a:r>
              <a:rPr lang="en-US" b="0" i="0" dirty="0">
                <a:effectLst/>
                <a:latin typeface="Söhne"/>
              </a:rPr>
              <a:t>You work for a data analytics firm, and you have been given access to the Zomato Restaurants dataset. This dataset contains information about restaurants from various cities, including details such as online orders, reviews, ratings, and listing. Your task is to analyze and visualize the data using pandas and create insightful visualizations for better decision-making.</a:t>
            </a:r>
          </a:p>
          <a:p>
            <a:pPr marL="0" indent="0" algn="l">
              <a:buNone/>
            </a:pPr>
            <a:r>
              <a:rPr lang="en-US" dirty="0">
                <a:latin typeface="Söhne"/>
              </a:rPr>
              <a:t>Here is the whole operations performed on the Dataset</a:t>
            </a:r>
          </a:p>
          <a:p>
            <a:pPr marL="0" indent="0" algn="l">
              <a:buNone/>
            </a:pPr>
            <a:r>
              <a:rPr lang="en-US" dirty="0">
                <a:latin typeface="Söhne"/>
              </a:rPr>
              <a:t>:-</a:t>
            </a:r>
            <a:endParaRPr lang="en-US" b="0" i="0" dirty="0">
              <a:effectLst/>
              <a:latin typeface="Söhne"/>
            </a:endParaRPr>
          </a:p>
          <a:p>
            <a:pPr marL="0" indent="0">
              <a:buNone/>
            </a:pPr>
            <a:endParaRPr lang="en-US" dirty="0"/>
          </a:p>
        </p:txBody>
      </p:sp>
    </p:spTree>
    <p:extLst>
      <p:ext uri="{BB962C8B-B14F-4D97-AF65-F5344CB8AC3E}">
        <p14:creationId xmlns:p14="http://schemas.microsoft.com/office/powerpoint/2010/main" val="146349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A935-F9FF-EB89-C0AD-F20327AC5C57}"/>
              </a:ext>
            </a:extLst>
          </p:cNvPr>
          <p:cNvSpPr>
            <a:spLocks noGrp="1"/>
          </p:cNvSpPr>
          <p:nvPr>
            <p:ph type="title"/>
          </p:nvPr>
        </p:nvSpPr>
        <p:spPr/>
        <p:txBody>
          <a:bodyPr/>
          <a:lstStyle/>
          <a:p>
            <a:r>
              <a:rPr lang="en-US" b="0" i="0" dirty="0">
                <a:solidFill>
                  <a:schemeClr val="bg1"/>
                </a:solidFill>
                <a:effectLst/>
                <a:latin typeface="Söhne"/>
              </a:rPr>
              <a:t>Introduction to Pandas</a:t>
            </a:r>
            <a:endParaRPr lang="en-US" dirty="0">
              <a:solidFill>
                <a:schemeClr val="bg1"/>
              </a:solidFill>
            </a:endParaRPr>
          </a:p>
        </p:txBody>
      </p:sp>
      <p:sp>
        <p:nvSpPr>
          <p:cNvPr id="3" name="Content Placeholder 2">
            <a:extLst>
              <a:ext uri="{FF2B5EF4-FFF2-40B4-BE49-F238E27FC236}">
                <a16:creationId xmlns:a16="http://schemas.microsoft.com/office/drawing/2014/main" id="{D829230D-DD60-1043-B0B7-A6CF50AEDF6E}"/>
              </a:ext>
            </a:extLst>
          </p:cNvPr>
          <p:cNvSpPr>
            <a:spLocks noGrp="1"/>
          </p:cNvSpPr>
          <p:nvPr>
            <p:ph idx="1"/>
          </p:nvPr>
        </p:nvSpPr>
        <p:spPr/>
        <p:txBody>
          <a:bodyPr/>
          <a:lstStyle/>
          <a:p>
            <a:pPr algn="l">
              <a:buFont typeface="Arial" panose="020B0604020202020204" pitchFamily="34" charset="0"/>
              <a:buChar char="•"/>
            </a:pPr>
            <a:r>
              <a:rPr lang="en-US" i="1" dirty="0">
                <a:solidFill>
                  <a:srgbClr val="0F0F0F"/>
                </a:solidFill>
                <a:latin typeface="Söhne"/>
              </a:rPr>
              <a:t>Pandas is a</a:t>
            </a:r>
            <a:r>
              <a:rPr lang="en-US" b="0" i="1" dirty="0">
                <a:solidFill>
                  <a:srgbClr val="0F0F0F"/>
                </a:solidFill>
                <a:effectLst/>
                <a:latin typeface="Söhne"/>
              </a:rPr>
              <a:t> Python Library for Data Analysis and Manipulation</a:t>
            </a:r>
            <a:endParaRPr lang="en-US" b="0" i="0" dirty="0">
              <a:solidFill>
                <a:srgbClr val="0F0F0F"/>
              </a:solidFill>
              <a:effectLst/>
              <a:latin typeface="Söhne"/>
            </a:endParaRPr>
          </a:p>
          <a:p>
            <a:pPr algn="l">
              <a:buFont typeface="Arial" panose="020B0604020202020204" pitchFamily="34" charset="0"/>
              <a:buChar char="•"/>
            </a:pPr>
            <a:r>
              <a:rPr lang="en-US" b="0" i="0" dirty="0">
                <a:solidFill>
                  <a:srgbClr val="0F0F0F"/>
                </a:solidFill>
                <a:effectLst/>
                <a:latin typeface="Söhne"/>
              </a:rPr>
              <a:t>Pandas is a powerful open-source data manipulation and analysis library for Python.</a:t>
            </a:r>
          </a:p>
          <a:p>
            <a:pPr algn="l">
              <a:buFont typeface="Arial" panose="020B0604020202020204" pitchFamily="34" charset="0"/>
              <a:buChar char="•"/>
            </a:pPr>
            <a:r>
              <a:rPr lang="en-US" b="0" i="0" dirty="0">
                <a:solidFill>
                  <a:srgbClr val="0F0F0F"/>
                </a:solidFill>
                <a:effectLst/>
                <a:latin typeface="Söhne"/>
              </a:rPr>
              <a:t>Developed by Wes McKinney and first released in 2008.</a:t>
            </a:r>
          </a:p>
          <a:p>
            <a:pPr algn="l">
              <a:buFont typeface="Arial" panose="020B0604020202020204" pitchFamily="34" charset="0"/>
              <a:buChar char="•"/>
            </a:pPr>
            <a:r>
              <a:rPr lang="en-US" b="0" i="0" dirty="0">
                <a:solidFill>
                  <a:srgbClr val="0F0F0F"/>
                </a:solidFill>
                <a:effectLst/>
                <a:latin typeface="Söhne"/>
              </a:rPr>
              <a:t>Built on top of NumPy, providing easy-to-use data structures and functions needed for data manipulation and analysis.</a:t>
            </a:r>
          </a:p>
          <a:p>
            <a:pPr algn="l">
              <a:buFont typeface="Arial" panose="020B0604020202020204" pitchFamily="34" charset="0"/>
              <a:buChar char="•"/>
            </a:pPr>
            <a:r>
              <a:rPr lang="en-US" b="0" i="0" dirty="0">
                <a:solidFill>
                  <a:srgbClr val="0F0F0F"/>
                </a:solidFill>
                <a:effectLst/>
                <a:latin typeface="Söhne"/>
              </a:rPr>
              <a:t>Simplifies data manipulation tasks that would be complex in raw Python or NumPy.</a:t>
            </a:r>
          </a:p>
          <a:p>
            <a:pPr algn="l">
              <a:buFont typeface="Arial" panose="020B0604020202020204" pitchFamily="34" charset="0"/>
              <a:buChar char="•"/>
            </a:pPr>
            <a:r>
              <a:rPr lang="en-US" b="0" i="0" dirty="0">
                <a:solidFill>
                  <a:srgbClr val="0F0F0F"/>
                </a:solidFill>
                <a:effectLst/>
                <a:latin typeface="Söhne"/>
              </a:rPr>
              <a:t>Offers high-level data structures like Data Frame and Series, making data analysis more intuitive.</a:t>
            </a:r>
          </a:p>
          <a:p>
            <a:endParaRPr lang="en-US" dirty="0"/>
          </a:p>
        </p:txBody>
      </p:sp>
    </p:spTree>
    <p:extLst>
      <p:ext uri="{BB962C8B-B14F-4D97-AF65-F5344CB8AC3E}">
        <p14:creationId xmlns:p14="http://schemas.microsoft.com/office/powerpoint/2010/main" val="55989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1BD0-D7BE-4D9E-F4F1-F50DB1D2F743}"/>
              </a:ext>
            </a:extLst>
          </p:cNvPr>
          <p:cNvSpPr>
            <a:spLocks noGrp="1"/>
          </p:cNvSpPr>
          <p:nvPr>
            <p:ph type="title"/>
          </p:nvPr>
        </p:nvSpPr>
        <p:spPr/>
        <p:txBody>
          <a:bodyPr/>
          <a:lstStyle/>
          <a:p>
            <a:r>
              <a:rPr lang="en-US" b="0" i="0" dirty="0">
                <a:solidFill>
                  <a:schemeClr val="bg1"/>
                </a:solidFill>
                <a:effectLst/>
                <a:latin typeface="Söhne"/>
              </a:rPr>
              <a:t>Importance in data analysis and manipulation</a:t>
            </a:r>
            <a:endParaRPr lang="en-US" dirty="0">
              <a:solidFill>
                <a:schemeClr val="bg1"/>
              </a:solidFill>
            </a:endParaRPr>
          </a:p>
        </p:txBody>
      </p:sp>
      <p:sp>
        <p:nvSpPr>
          <p:cNvPr id="3" name="Content Placeholder 2">
            <a:extLst>
              <a:ext uri="{FF2B5EF4-FFF2-40B4-BE49-F238E27FC236}">
                <a16:creationId xmlns:a16="http://schemas.microsoft.com/office/drawing/2014/main" id="{01C7AFA5-138C-080D-EEE6-C33B9D706DF3}"/>
              </a:ext>
            </a:extLst>
          </p:cNvPr>
          <p:cNvSpPr>
            <a:spLocks noGrp="1"/>
          </p:cNvSpPr>
          <p:nvPr>
            <p:ph idx="1"/>
          </p:nvPr>
        </p:nvSpPr>
        <p:spPr/>
        <p:txBody>
          <a:bodyPr/>
          <a:lstStyle/>
          <a:p>
            <a:pPr algn="l">
              <a:buFont typeface="Arial" panose="020B0604020202020204" pitchFamily="34" charset="0"/>
              <a:buChar char="•"/>
            </a:pPr>
            <a:r>
              <a:rPr lang="en-US" b="0" i="0" dirty="0">
                <a:solidFill>
                  <a:srgbClr val="0F0F0F"/>
                </a:solidFill>
                <a:effectLst/>
                <a:latin typeface="Söhne"/>
              </a:rPr>
              <a:t>Introduces key data structures – Data  Frame and Series.</a:t>
            </a:r>
          </a:p>
          <a:p>
            <a:pPr algn="l">
              <a:buFont typeface="Arial" panose="020B0604020202020204" pitchFamily="34" charset="0"/>
              <a:buChar char="•"/>
            </a:pPr>
            <a:r>
              <a:rPr lang="en-US" b="0" i="0" dirty="0">
                <a:solidFill>
                  <a:srgbClr val="0F0F0F"/>
                </a:solidFill>
                <a:effectLst/>
                <a:latin typeface="Söhne"/>
              </a:rPr>
              <a:t>Data Frame allows easy representation of tabular data, resembling a spreadsheet.</a:t>
            </a:r>
          </a:p>
          <a:p>
            <a:pPr algn="l">
              <a:buFont typeface="Arial" panose="020B0604020202020204" pitchFamily="34" charset="0"/>
              <a:buChar char="•"/>
            </a:pPr>
            <a:r>
              <a:rPr lang="en-US" b="0" i="0" dirty="0">
                <a:solidFill>
                  <a:srgbClr val="0F0F0F"/>
                </a:solidFill>
                <a:effectLst/>
                <a:latin typeface="Söhne"/>
              </a:rPr>
              <a:t>Supports various data formats: CSV, Excel, SQL, JSON, and more.</a:t>
            </a:r>
          </a:p>
          <a:p>
            <a:pPr algn="l">
              <a:buFont typeface="Arial" panose="020B0604020202020204" pitchFamily="34" charset="0"/>
              <a:buChar char="•"/>
            </a:pPr>
            <a:r>
              <a:rPr lang="en-US" b="0" i="0" dirty="0">
                <a:solidFill>
                  <a:srgbClr val="0F0F0F"/>
                </a:solidFill>
                <a:effectLst/>
                <a:latin typeface="Söhne"/>
              </a:rPr>
              <a:t>Seamless integration with different data storage systems.</a:t>
            </a:r>
          </a:p>
          <a:p>
            <a:pPr algn="l">
              <a:buFont typeface="Arial" panose="020B0604020202020204" pitchFamily="34" charset="0"/>
              <a:buChar char="•"/>
            </a:pPr>
            <a:r>
              <a:rPr lang="en-US" b="0" i="0" dirty="0">
                <a:solidFill>
                  <a:srgbClr val="0F0F0F"/>
                </a:solidFill>
                <a:effectLst/>
                <a:latin typeface="Söhne"/>
              </a:rPr>
              <a:t>Integration with NumPy and other libraries makes it a powerful tool in the data science ecosystem.</a:t>
            </a:r>
          </a:p>
          <a:p>
            <a:pPr algn="l">
              <a:buFont typeface="Arial" panose="020B0604020202020204" pitchFamily="34" charset="0"/>
              <a:buChar char="•"/>
            </a:pPr>
            <a:r>
              <a:rPr lang="en-US" b="0" i="0" dirty="0">
                <a:solidFill>
                  <a:srgbClr val="0F0F0F"/>
                </a:solidFill>
                <a:effectLst/>
                <a:latin typeface="Söhne"/>
              </a:rPr>
              <a:t>Reduces the amount of code needed for complex data tasks.</a:t>
            </a:r>
          </a:p>
          <a:p>
            <a:endParaRPr lang="en-US" dirty="0"/>
          </a:p>
        </p:txBody>
      </p:sp>
    </p:spTree>
    <p:extLst>
      <p:ext uri="{BB962C8B-B14F-4D97-AF65-F5344CB8AC3E}">
        <p14:creationId xmlns:p14="http://schemas.microsoft.com/office/powerpoint/2010/main" val="366964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4AD9-CE3E-A152-6B54-94F877EEB054}"/>
              </a:ext>
            </a:extLst>
          </p:cNvPr>
          <p:cNvSpPr>
            <a:spLocks noGrp="1"/>
          </p:cNvSpPr>
          <p:nvPr>
            <p:ph type="title"/>
          </p:nvPr>
        </p:nvSpPr>
        <p:spPr/>
        <p:txBody>
          <a:bodyPr/>
          <a:lstStyle/>
          <a:p>
            <a:r>
              <a:rPr lang="en-US" dirty="0"/>
              <a:t>Modules of Pandas</a:t>
            </a:r>
          </a:p>
        </p:txBody>
      </p:sp>
      <p:sp>
        <p:nvSpPr>
          <p:cNvPr id="3" name="Content Placeholder 2">
            <a:extLst>
              <a:ext uri="{FF2B5EF4-FFF2-40B4-BE49-F238E27FC236}">
                <a16:creationId xmlns:a16="http://schemas.microsoft.com/office/drawing/2014/main" id="{5526C4FA-2E68-A901-3506-CC57313997AA}"/>
              </a:ext>
            </a:extLst>
          </p:cNvPr>
          <p:cNvSpPr>
            <a:spLocks noGrp="1"/>
          </p:cNvSpPr>
          <p:nvPr>
            <p:ph idx="1"/>
          </p:nvPr>
        </p:nvSpPr>
        <p:spPr>
          <a:xfrm>
            <a:off x="1154954" y="2358951"/>
            <a:ext cx="8825659" cy="3416300"/>
          </a:xfrm>
        </p:spPr>
        <p:txBody>
          <a:bodyPr>
            <a:noAutofit/>
          </a:bodyPr>
          <a:lstStyle/>
          <a:p>
            <a:pPr>
              <a:buFont typeface="+mj-lt"/>
              <a:buAutoNum type="arabicPeriod"/>
            </a:pPr>
            <a:r>
              <a:rPr lang="en-US" b="1" i="0" dirty="0">
                <a:effectLst/>
                <a:latin typeface="Söhne"/>
              </a:rPr>
              <a:t>Data Frame</a:t>
            </a:r>
          </a:p>
          <a:p>
            <a:pPr>
              <a:buFont typeface="+mj-lt"/>
              <a:buAutoNum type="arabicPeriod"/>
            </a:pPr>
            <a:r>
              <a:rPr lang="en-US" b="1" i="0" dirty="0">
                <a:effectLst/>
                <a:latin typeface="Söhne"/>
              </a:rPr>
              <a:t>Series</a:t>
            </a:r>
            <a:endParaRPr lang="en-US" b="1" dirty="0">
              <a:latin typeface="Söhne"/>
            </a:endParaRPr>
          </a:p>
          <a:p>
            <a:pPr>
              <a:buFont typeface="+mj-lt"/>
              <a:buAutoNum type="arabicPeriod"/>
            </a:pPr>
            <a:r>
              <a:rPr lang="en-US" b="1" i="0" dirty="0">
                <a:effectLst/>
                <a:latin typeface="Söhne"/>
              </a:rPr>
              <a:t>Indexing and Selection</a:t>
            </a:r>
          </a:p>
          <a:p>
            <a:pPr>
              <a:buFont typeface="+mj-lt"/>
              <a:buAutoNum type="arabicPeriod"/>
            </a:pPr>
            <a:r>
              <a:rPr lang="en-US" b="1" i="0" dirty="0">
                <a:effectLst/>
                <a:latin typeface="Söhne"/>
              </a:rPr>
              <a:t>Data Input and Output</a:t>
            </a:r>
            <a:endParaRPr lang="en-US" b="1" dirty="0">
              <a:latin typeface="Söhne"/>
            </a:endParaRPr>
          </a:p>
          <a:p>
            <a:pPr>
              <a:buFont typeface="+mj-lt"/>
              <a:buAutoNum type="arabicPeriod"/>
            </a:pPr>
            <a:r>
              <a:rPr lang="en-US" b="1" i="0" dirty="0">
                <a:effectLst/>
                <a:latin typeface="Söhne"/>
              </a:rPr>
              <a:t>Data Cleaning</a:t>
            </a:r>
          </a:p>
          <a:p>
            <a:pPr>
              <a:buFont typeface="+mj-lt"/>
              <a:buAutoNum type="arabicPeriod"/>
            </a:pPr>
            <a:r>
              <a:rPr lang="en-US" b="1" i="0" dirty="0">
                <a:effectLst/>
                <a:latin typeface="Söhne"/>
              </a:rPr>
              <a:t>Data Transformation</a:t>
            </a:r>
            <a:endParaRPr lang="en-US" b="1" dirty="0">
              <a:latin typeface="Söhne"/>
            </a:endParaRPr>
          </a:p>
          <a:p>
            <a:pPr>
              <a:buFont typeface="+mj-lt"/>
              <a:buAutoNum type="arabicPeriod"/>
            </a:pPr>
            <a:r>
              <a:rPr lang="en-US" b="1" i="0" dirty="0">
                <a:effectLst/>
                <a:latin typeface="Söhne"/>
              </a:rPr>
              <a:t>Merge, Join, and Concatenate</a:t>
            </a:r>
          </a:p>
          <a:p>
            <a:pPr>
              <a:buFont typeface="+mj-lt"/>
              <a:buAutoNum type="arabicPeriod"/>
            </a:pPr>
            <a:r>
              <a:rPr lang="en-US" b="1" i="0" dirty="0">
                <a:effectLst/>
                <a:latin typeface="Söhne"/>
              </a:rPr>
              <a:t>Statistical Functions</a:t>
            </a:r>
            <a:endParaRPr lang="en-US" b="1" dirty="0">
              <a:latin typeface="Söhne"/>
            </a:endParaRPr>
          </a:p>
          <a:p>
            <a:pPr>
              <a:buFont typeface="+mj-lt"/>
              <a:buAutoNum type="arabicPeriod"/>
            </a:pPr>
            <a:r>
              <a:rPr lang="en-US" b="1" i="0" dirty="0">
                <a:effectLst/>
                <a:latin typeface="Söhne"/>
              </a:rPr>
              <a:t>Time Series Functionality</a:t>
            </a:r>
          </a:p>
          <a:p>
            <a:pPr>
              <a:buFont typeface="+mj-lt"/>
              <a:buAutoNum type="arabicPeriod"/>
            </a:pPr>
            <a:r>
              <a:rPr lang="en-US" b="1" i="0" dirty="0">
                <a:effectLst/>
                <a:latin typeface="Söhne"/>
              </a:rPr>
              <a:t>Visualization</a:t>
            </a:r>
            <a:endParaRPr lang="en-US" i="0" dirty="0">
              <a:effectLst/>
              <a:latin typeface="Söhne"/>
            </a:endParaRPr>
          </a:p>
          <a:p>
            <a:pPr>
              <a:buFont typeface="+mj-lt"/>
              <a:buAutoNum type="arabicPeriod"/>
            </a:pPr>
            <a:endParaRPr lang="en-US" dirty="0"/>
          </a:p>
        </p:txBody>
      </p:sp>
    </p:spTree>
    <p:extLst>
      <p:ext uri="{BB962C8B-B14F-4D97-AF65-F5344CB8AC3E}">
        <p14:creationId xmlns:p14="http://schemas.microsoft.com/office/powerpoint/2010/main" val="190847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4D7F-45DC-AD71-1387-027E141F72B7}"/>
              </a:ext>
            </a:extLst>
          </p:cNvPr>
          <p:cNvSpPr>
            <a:spLocks noGrp="1"/>
          </p:cNvSpPr>
          <p:nvPr>
            <p:ph type="title"/>
          </p:nvPr>
        </p:nvSpPr>
        <p:spPr/>
        <p:txBody>
          <a:bodyPr/>
          <a:lstStyle/>
          <a:p>
            <a:r>
              <a:rPr lang="en-US" dirty="0"/>
              <a:t>Installation of Pandas</a:t>
            </a:r>
          </a:p>
        </p:txBody>
      </p:sp>
      <p:sp>
        <p:nvSpPr>
          <p:cNvPr id="3" name="Content Placeholder 2">
            <a:extLst>
              <a:ext uri="{FF2B5EF4-FFF2-40B4-BE49-F238E27FC236}">
                <a16:creationId xmlns:a16="http://schemas.microsoft.com/office/drawing/2014/main" id="{EA5D535D-511A-EF67-A330-834CA2052437}"/>
              </a:ext>
            </a:extLst>
          </p:cNvPr>
          <p:cNvSpPr>
            <a:spLocks noGrp="1"/>
          </p:cNvSpPr>
          <p:nvPr>
            <p:ph idx="1"/>
          </p:nvPr>
        </p:nvSpPr>
        <p:spPr/>
        <p:txBody>
          <a:bodyPr/>
          <a:lstStyle/>
          <a:p>
            <a:r>
              <a:rPr lang="en-US" dirty="0"/>
              <a:t>We don’t need to install pandas in </a:t>
            </a:r>
            <a:r>
              <a:rPr lang="en-US" dirty="0" err="1"/>
              <a:t>jupyter</a:t>
            </a:r>
            <a:r>
              <a:rPr lang="en-US" dirty="0"/>
              <a:t> Notebook We just simply write “import pandas as pd” where pd is a variable in which all the functionalities stored which we simply use through pd.</a:t>
            </a:r>
          </a:p>
          <a:p>
            <a:r>
              <a:rPr lang="en-US" dirty="0"/>
              <a:t>How to Install Pandas</a:t>
            </a:r>
          </a:p>
          <a:p>
            <a:pPr lvl="1">
              <a:buFont typeface="Wingdings" panose="05000000000000000000" pitchFamily="2" charset="2"/>
              <a:buChar char="§"/>
            </a:pPr>
            <a:r>
              <a:rPr lang="en-US" dirty="0"/>
              <a:t> In terminal we have to write “pip install pandas”</a:t>
            </a:r>
          </a:p>
          <a:p>
            <a:pPr lvl="1">
              <a:buFont typeface="Wingdings" panose="05000000000000000000" pitchFamily="2" charset="2"/>
              <a:buChar char="§"/>
            </a:pPr>
            <a:r>
              <a:rPr lang="en-US" dirty="0"/>
              <a:t>Then we have to write “import pandas as pd”</a:t>
            </a:r>
          </a:p>
        </p:txBody>
      </p:sp>
    </p:spTree>
    <p:extLst>
      <p:ext uri="{BB962C8B-B14F-4D97-AF65-F5344CB8AC3E}">
        <p14:creationId xmlns:p14="http://schemas.microsoft.com/office/powerpoint/2010/main" val="335379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E768-431C-FA2E-F1B0-D9DE4DBE4DD8}"/>
              </a:ext>
            </a:extLst>
          </p:cNvPr>
          <p:cNvSpPr>
            <a:spLocks noGrp="1"/>
          </p:cNvSpPr>
          <p:nvPr>
            <p:ph type="title"/>
          </p:nvPr>
        </p:nvSpPr>
        <p:spPr/>
        <p:txBody>
          <a:bodyPr/>
          <a:lstStyle/>
          <a:p>
            <a:r>
              <a:rPr lang="en-US" dirty="0"/>
              <a:t>Modules of Pandas</a:t>
            </a:r>
          </a:p>
        </p:txBody>
      </p:sp>
      <p:sp>
        <p:nvSpPr>
          <p:cNvPr id="3" name="Content Placeholder 2">
            <a:extLst>
              <a:ext uri="{FF2B5EF4-FFF2-40B4-BE49-F238E27FC236}">
                <a16:creationId xmlns:a16="http://schemas.microsoft.com/office/drawing/2014/main" id="{5CD0F5C5-7CF4-12EE-41C1-5EC7E6B43D4D}"/>
              </a:ext>
            </a:extLst>
          </p:cNvPr>
          <p:cNvSpPr>
            <a:spLocks noGrp="1"/>
          </p:cNvSpPr>
          <p:nvPr>
            <p:ph idx="1"/>
          </p:nvPr>
        </p:nvSpPr>
        <p:spPr/>
        <p:txBody>
          <a:bodyPr/>
          <a:lstStyle/>
          <a:p>
            <a:r>
              <a:rPr lang="en-US" b="1" i="0" dirty="0">
                <a:solidFill>
                  <a:srgbClr val="0F0F0F"/>
                </a:solidFill>
                <a:effectLst/>
                <a:latin typeface="Söhne"/>
              </a:rPr>
              <a:t>Data Frame</a:t>
            </a:r>
          </a:p>
          <a:p>
            <a:r>
              <a:rPr lang="en-US" b="1" i="0" dirty="0">
                <a:solidFill>
                  <a:srgbClr val="0F0F0F"/>
                </a:solidFill>
                <a:effectLst/>
                <a:latin typeface="Söhne"/>
              </a:rPr>
              <a:t>Series</a:t>
            </a:r>
            <a:endParaRPr lang="en-US" b="1" dirty="0">
              <a:solidFill>
                <a:srgbClr val="0F0F0F"/>
              </a:solidFill>
              <a:latin typeface="Söhne"/>
            </a:endParaRPr>
          </a:p>
          <a:p>
            <a:r>
              <a:rPr lang="en-US" b="1" i="0" dirty="0">
                <a:solidFill>
                  <a:srgbClr val="0F0F0F"/>
                </a:solidFill>
                <a:effectLst/>
                <a:latin typeface="Söhne"/>
              </a:rPr>
              <a:t>Reading and Writing Data</a:t>
            </a:r>
          </a:p>
          <a:p>
            <a:r>
              <a:rPr lang="en-US" b="1" i="0" dirty="0">
                <a:solidFill>
                  <a:srgbClr val="0F0F0F"/>
                </a:solidFill>
                <a:effectLst/>
                <a:latin typeface="Söhne"/>
              </a:rPr>
              <a:t>Data Exploration and Manipulation</a:t>
            </a:r>
            <a:endParaRPr lang="en-US" b="1" dirty="0">
              <a:solidFill>
                <a:srgbClr val="0F0F0F"/>
              </a:solidFill>
              <a:latin typeface="Söhne"/>
            </a:endParaRPr>
          </a:p>
          <a:p>
            <a:r>
              <a:rPr lang="en-US" b="1" i="0" dirty="0">
                <a:solidFill>
                  <a:srgbClr val="0F0F0F"/>
                </a:solidFill>
                <a:effectLst/>
                <a:latin typeface="Söhne"/>
              </a:rPr>
              <a:t>Data Aggregation and Grouping</a:t>
            </a:r>
            <a:endParaRPr lang="en-US" dirty="0"/>
          </a:p>
        </p:txBody>
      </p:sp>
    </p:spTree>
    <p:extLst>
      <p:ext uri="{BB962C8B-B14F-4D97-AF65-F5344CB8AC3E}">
        <p14:creationId xmlns:p14="http://schemas.microsoft.com/office/powerpoint/2010/main" val="102490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9A61-F8B9-C126-83B9-6494BF127462}"/>
              </a:ext>
            </a:extLst>
          </p:cNvPr>
          <p:cNvSpPr>
            <a:spLocks noGrp="1"/>
          </p:cNvSpPr>
          <p:nvPr>
            <p:ph type="title"/>
          </p:nvPr>
        </p:nvSpPr>
        <p:spPr/>
        <p:txBody>
          <a:bodyPr/>
          <a:lstStyle/>
          <a:p>
            <a:r>
              <a:rPr lang="en-US" dirty="0"/>
              <a:t>Data Frame</a:t>
            </a:r>
          </a:p>
        </p:txBody>
      </p:sp>
      <p:sp>
        <p:nvSpPr>
          <p:cNvPr id="3" name="Content Placeholder 2">
            <a:extLst>
              <a:ext uri="{FF2B5EF4-FFF2-40B4-BE49-F238E27FC236}">
                <a16:creationId xmlns:a16="http://schemas.microsoft.com/office/drawing/2014/main" id="{9AAF5710-5003-A083-4BE5-5E2FA2F54094}"/>
              </a:ext>
            </a:extLst>
          </p:cNvPr>
          <p:cNvSpPr>
            <a:spLocks noGrp="1"/>
          </p:cNvSpPr>
          <p:nvPr>
            <p:ph idx="1"/>
          </p:nvPr>
        </p:nvSpPr>
        <p:spPr/>
        <p:txBody>
          <a:bodyPr>
            <a:normAutofit lnSpcReduction="10000"/>
          </a:bodyPr>
          <a:lstStyle/>
          <a:p>
            <a:pPr marL="0" indent="0">
              <a:buNone/>
            </a:pPr>
            <a:r>
              <a:rPr lang="en-US" b="0" i="0" dirty="0">
                <a:solidFill>
                  <a:srgbClr val="0F0F0F"/>
                </a:solidFill>
                <a:effectLst/>
                <a:latin typeface="Söhne"/>
              </a:rPr>
              <a:t>In Pandas, a Data Frame is a two-dimensional, tabular data structure with labeled axes (rows and columns). It is one of the primary data structures used for data manipulation and analysis in Python. The Data Frame is similar to a spreadsheet or SQL table.</a:t>
            </a:r>
          </a:p>
          <a:p>
            <a:pPr marL="0" indent="0">
              <a:buNone/>
            </a:pPr>
            <a:r>
              <a:rPr lang="en-US" b="0" i="0" dirty="0">
                <a:solidFill>
                  <a:srgbClr val="0F0F0F"/>
                </a:solidFill>
                <a:effectLst/>
                <a:latin typeface="Söhne"/>
              </a:rPr>
              <a:t>Data Frames can dynamically grow or shrink in size. You can add or remove rows and columns as needed.</a:t>
            </a:r>
            <a:endParaRPr lang="en-US" dirty="0">
              <a:solidFill>
                <a:srgbClr val="0F0F0F"/>
              </a:solidFill>
              <a:latin typeface="Söhne"/>
            </a:endParaRPr>
          </a:p>
          <a:p>
            <a:pPr marL="0" indent="0">
              <a:buNone/>
            </a:pPr>
            <a:r>
              <a:rPr lang="en-US" b="0" i="0" dirty="0">
                <a:solidFill>
                  <a:srgbClr val="0F0F0F"/>
                </a:solidFill>
                <a:effectLst/>
                <a:latin typeface="Söhne"/>
              </a:rPr>
              <a:t>Pandas provides a wide range of functions and methods for data manipulation, cleaning, and analysis. This includes operations for merging, grouping, aggregating, filtering, and more.</a:t>
            </a:r>
          </a:p>
          <a:p>
            <a:pPr marL="0" indent="0">
              <a:buNone/>
            </a:pPr>
            <a:endParaRPr lang="en-US" dirty="0">
              <a:solidFill>
                <a:srgbClr val="0F0F0F"/>
              </a:solidFill>
              <a:latin typeface="Söhne"/>
            </a:endParaRPr>
          </a:p>
          <a:p>
            <a:pPr marL="0" indent="0">
              <a:buNone/>
            </a:pPr>
            <a:r>
              <a:rPr lang="en-US" dirty="0">
                <a:solidFill>
                  <a:srgbClr val="0F0F0F"/>
                </a:solidFill>
                <a:latin typeface="Söhne"/>
              </a:rPr>
              <a:t>Let’s take some examples of  data frame.</a:t>
            </a:r>
          </a:p>
          <a:p>
            <a:pPr marL="0" indent="0">
              <a:buNone/>
            </a:pPr>
            <a:r>
              <a:rPr lang="en-US" dirty="0">
                <a:solidFill>
                  <a:srgbClr val="0F0F0F"/>
                </a:solidFill>
                <a:latin typeface="Söhne"/>
              </a:rPr>
              <a:t>:- </a:t>
            </a:r>
            <a:endParaRPr lang="en-US" dirty="0"/>
          </a:p>
        </p:txBody>
      </p:sp>
    </p:spTree>
    <p:extLst>
      <p:ext uri="{BB962C8B-B14F-4D97-AF65-F5344CB8AC3E}">
        <p14:creationId xmlns:p14="http://schemas.microsoft.com/office/powerpoint/2010/main" val="250232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BDAD-0426-F08B-1EE4-E8D7F078B2EE}"/>
              </a:ext>
            </a:extLst>
          </p:cNvPr>
          <p:cNvSpPr>
            <a:spLocks noGrp="1"/>
          </p:cNvSpPr>
          <p:nvPr>
            <p:ph type="title"/>
          </p:nvPr>
        </p:nvSpPr>
        <p:spPr/>
        <p:txBody>
          <a:bodyPr/>
          <a:lstStyle/>
          <a:p>
            <a:r>
              <a:rPr lang="en-US" dirty="0"/>
              <a:t>Series</a:t>
            </a:r>
          </a:p>
        </p:txBody>
      </p:sp>
      <p:sp>
        <p:nvSpPr>
          <p:cNvPr id="3" name="Content Placeholder 2">
            <a:extLst>
              <a:ext uri="{FF2B5EF4-FFF2-40B4-BE49-F238E27FC236}">
                <a16:creationId xmlns:a16="http://schemas.microsoft.com/office/drawing/2014/main" id="{FB71D7E3-3A26-A282-B978-A6BD233C2280}"/>
              </a:ext>
            </a:extLst>
          </p:cNvPr>
          <p:cNvSpPr>
            <a:spLocks noGrp="1"/>
          </p:cNvSpPr>
          <p:nvPr>
            <p:ph idx="1"/>
          </p:nvPr>
        </p:nvSpPr>
        <p:spPr/>
        <p:txBody>
          <a:bodyPr/>
          <a:lstStyle/>
          <a:p>
            <a:pPr algn="l"/>
            <a:r>
              <a:rPr lang="en-US" b="0" i="0" dirty="0">
                <a:effectLst/>
                <a:latin typeface="Söhne"/>
              </a:rPr>
              <a:t>A Series is a one-dimensional labeled array capable of holding data of any type. It consists of two main components:</a:t>
            </a:r>
          </a:p>
          <a:p>
            <a:pPr algn="l">
              <a:buFont typeface="+mj-lt"/>
              <a:buAutoNum type="arabicPeriod"/>
            </a:pPr>
            <a:r>
              <a:rPr lang="en-US" b="1" i="0" dirty="0">
                <a:effectLst/>
                <a:latin typeface="Söhne"/>
              </a:rPr>
              <a:t>Data:</a:t>
            </a:r>
            <a:r>
              <a:rPr lang="en-US" b="0" i="0" dirty="0">
                <a:effectLst/>
                <a:latin typeface="Söhne"/>
              </a:rPr>
              <a:t> The actual data values contained in the Series. These can be of any valid data type, including integers, floats, strings, or even complex objects.</a:t>
            </a:r>
          </a:p>
          <a:p>
            <a:pPr algn="l">
              <a:buFont typeface="+mj-lt"/>
              <a:buAutoNum type="arabicPeriod"/>
            </a:pPr>
            <a:r>
              <a:rPr lang="en-US" b="1" i="0" dirty="0">
                <a:effectLst/>
                <a:latin typeface="Söhne"/>
              </a:rPr>
              <a:t>Index:</a:t>
            </a:r>
            <a:r>
              <a:rPr lang="en-US" b="0" i="0" dirty="0">
                <a:effectLst/>
                <a:latin typeface="Söhne"/>
              </a:rPr>
              <a:t> The index is a set of labels assigned to each element in the Series, allowing for easy and efficient access to the data.</a:t>
            </a:r>
          </a:p>
          <a:p>
            <a:r>
              <a:rPr lang="en-US" b="0" i="0" dirty="0">
                <a:solidFill>
                  <a:srgbClr val="0F0F0F"/>
                </a:solidFill>
                <a:effectLst/>
                <a:latin typeface="Söhne"/>
              </a:rPr>
              <a:t>You can think of a Pandas Series as a column in an Excel spreadsheet or a single column in a database table.</a:t>
            </a:r>
          </a:p>
          <a:p>
            <a:r>
              <a:rPr lang="en-US" dirty="0">
                <a:solidFill>
                  <a:srgbClr val="0F0F0F"/>
                </a:solidFill>
                <a:latin typeface="Söhne"/>
              </a:rPr>
              <a:t>Some Examples of Series Module:- </a:t>
            </a:r>
            <a:endParaRPr lang="en-US" dirty="0"/>
          </a:p>
        </p:txBody>
      </p:sp>
    </p:spTree>
    <p:extLst>
      <p:ext uri="{BB962C8B-B14F-4D97-AF65-F5344CB8AC3E}">
        <p14:creationId xmlns:p14="http://schemas.microsoft.com/office/powerpoint/2010/main" val="128411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D84B-8A1C-2955-5A0D-561A2321F0DD}"/>
              </a:ext>
            </a:extLst>
          </p:cNvPr>
          <p:cNvSpPr>
            <a:spLocks noGrp="1"/>
          </p:cNvSpPr>
          <p:nvPr>
            <p:ph type="title"/>
          </p:nvPr>
        </p:nvSpPr>
        <p:spPr/>
        <p:txBody>
          <a:bodyPr/>
          <a:lstStyle/>
          <a:p>
            <a:r>
              <a:rPr lang="en-US" b="1" i="0" dirty="0">
                <a:solidFill>
                  <a:schemeClr val="bg1"/>
                </a:solidFill>
                <a:effectLst/>
                <a:latin typeface="Söhne"/>
              </a:rPr>
              <a:t>Reading and Writing Data</a:t>
            </a:r>
            <a:endParaRPr lang="en-US" dirty="0">
              <a:solidFill>
                <a:schemeClr val="bg1"/>
              </a:solidFill>
            </a:endParaRPr>
          </a:p>
        </p:txBody>
      </p:sp>
      <p:sp>
        <p:nvSpPr>
          <p:cNvPr id="3" name="Content Placeholder 2">
            <a:extLst>
              <a:ext uri="{FF2B5EF4-FFF2-40B4-BE49-F238E27FC236}">
                <a16:creationId xmlns:a16="http://schemas.microsoft.com/office/drawing/2014/main" id="{651BD737-5799-2E7D-C4C7-822C5ECF82D9}"/>
              </a:ext>
            </a:extLst>
          </p:cNvPr>
          <p:cNvSpPr>
            <a:spLocks noGrp="1"/>
          </p:cNvSpPr>
          <p:nvPr>
            <p:ph idx="1"/>
          </p:nvPr>
        </p:nvSpPr>
        <p:spPr/>
        <p:txBody>
          <a:bodyPr/>
          <a:lstStyle/>
          <a:p>
            <a:r>
              <a:rPr lang="en-US" b="0" i="0" dirty="0">
                <a:solidFill>
                  <a:srgbClr val="0F0F0F"/>
                </a:solidFill>
                <a:effectLst/>
                <a:latin typeface="Söhne"/>
              </a:rPr>
              <a:t>In Python, there are several modules and libraries that facilitate reading and writing data. Two popular modules for this purpose are ‘Pandas’ and ‘</a:t>
            </a:r>
            <a:r>
              <a:rPr lang="en-US" b="0" i="0" dirty="0" err="1">
                <a:solidFill>
                  <a:srgbClr val="0F0F0F"/>
                </a:solidFill>
                <a:effectLst/>
                <a:latin typeface="Söhne"/>
              </a:rPr>
              <a:t>openpyxl</a:t>
            </a:r>
            <a:r>
              <a:rPr lang="en-US" b="0" i="0" dirty="0">
                <a:solidFill>
                  <a:srgbClr val="0F0F0F"/>
                </a:solidFill>
                <a:effectLst/>
                <a:latin typeface="Söhne"/>
              </a:rPr>
              <a:t>’.</a:t>
            </a:r>
          </a:p>
          <a:p>
            <a:r>
              <a:rPr lang="en-US" dirty="0">
                <a:solidFill>
                  <a:srgbClr val="0F0F0F"/>
                </a:solidFill>
                <a:latin typeface="Söhne"/>
              </a:rPr>
              <a:t>Reading and Writing on particular files</a:t>
            </a:r>
          </a:p>
          <a:p>
            <a:pPr>
              <a:buFont typeface="Wingdings" panose="05000000000000000000" pitchFamily="2" charset="2"/>
              <a:buChar char="§"/>
            </a:pPr>
            <a:r>
              <a:rPr lang="en-US" dirty="0">
                <a:solidFill>
                  <a:srgbClr val="0F0F0F"/>
                </a:solidFill>
                <a:latin typeface="Söhne"/>
              </a:rPr>
              <a:t>CSV File</a:t>
            </a:r>
          </a:p>
          <a:p>
            <a:pPr>
              <a:buFont typeface="Wingdings" panose="05000000000000000000" pitchFamily="2" charset="2"/>
              <a:buChar char="§"/>
            </a:pPr>
            <a:r>
              <a:rPr lang="en-US" dirty="0">
                <a:solidFill>
                  <a:srgbClr val="0F0F0F"/>
                </a:solidFill>
                <a:latin typeface="Söhne"/>
              </a:rPr>
              <a:t>Excel File</a:t>
            </a:r>
          </a:p>
          <a:p>
            <a:pPr>
              <a:buFont typeface="Wingdings" panose="05000000000000000000" pitchFamily="2" charset="2"/>
              <a:buChar char="§"/>
            </a:pPr>
            <a:r>
              <a:rPr lang="en-US" dirty="0">
                <a:solidFill>
                  <a:srgbClr val="0F0F0F"/>
                </a:solidFill>
                <a:latin typeface="Söhne"/>
              </a:rPr>
              <a:t>JSON File</a:t>
            </a:r>
          </a:p>
          <a:p>
            <a:pPr marL="0" indent="0">
              <a:buNone/>
            </a:pPr>
            <a:r>
              <a:rPr lang="en-US" dirty="0">
                <a:solidFill>
                  <a:srgbClr val="0F0F0F"/>
                </a:solidFill>
                <a:latin typeface="Söhne"/>
              </a:rPr>
              <a:t>Reading and Writing Example through pandas</a:t>
            </a:r>
          </a:p>
          <a:p>
            <a:pPr marL="0" indent="0">
              <a:buNone/>
            </a:pPr>
            <a:r>
              <a:rPr lang="en-US" dirty="0">
                <a:solidFill>
                  <a:srgbClr val="0F0F0F"/>
                </a:solidFill>
                <a:latin typeface="Söhne"/>
              </a:rPr>
              <a:t>:-</a:t>
            </a:r>
            <a:endParaRPr lang="en-US" dirty="0"/>
          </a:p>
        </p:txBody>
      </p:sp>
    </p:spTree>
    <p:extLst>
      <p:ext uri="{BB962C8B-B14F-4D97-AF65-F5344CB8AC3E}">
        <p14:creationId xmlns:p14="http://schemas.microsoft.com/office/powerpoint/2010/main" val="869078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2669</TotalTime>
  <Words>819</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Söhne</vt:lpstr>
      <vt:lpstr>Wingdings</vt:lpstr>
      <vt:lpstr>Wingdings 3</vt:lpstr>
      <vt:lpstr>Ion Boardroom</vt:lpstr>
      <vt:lpstr>Introduction to Pandas</vt:lpstr>
      <vt:lpstr>Introduction to Pandas</vt:lpstr>
      <vt:lpstr>Importance in data analysis and manipulation</vt:lpstr>
      <vt:lpstr>Modules of Pandas</vt:lpstr>
      <vt:lpstr>Installation of Pandas</vt:lpstr>
      <vt:lpstr>Modules of Pandas</vt:lpstr>
      <vt:lpstr>Data Frame</vt:lpstr>
      <vt:lpstr>Series</vt:lpstr>
      <vt:lpstr>Reading and Writing Data</vt:lpstr>
      <vt:lpstr>Data Exploration and Manipulation</vt:lpstr>
      <vt:lpstr>Data Aggregation and Grouping</vt:lpstr>
      <vt:lpstr>Case Study : Zomato Restaurants Dataset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Pandas</dc:title>
  <dc:creator>admin</dc:creator>
  <cp:lastModifiedBy>admin</cp:lastModifiedBy>
  <cp:revision>5</cp:revision>
  <dcterms:created xsi:type="dcterms:W3CDTF">2023-11-23T12:52:56Z</dcterms:created>
  <dcterms:modified xsi:type="dcterms:W3CDTF">2023-11-27T06:11:42Z</dcterms:modified>
</cp:coreProperties>
</file>