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8288000" cy="10287000"/>
  <p:notesSz cx="6858000" cy="9144000"/>
  <p:embeddedFontLst>
    <p:embeddedFont>
      <p:font typeface="Alexandria Bold" panose="020B0604020202020204" charset="-78"/>
      <p:regular r:id="rId12"/>
    </p:embeddedFont>
    <p:embeddedFont>
      <p:font typeface="Garet" panose="020B0604020202020204" charset="0"/>
      <p:regular r:id="rId13"/>
    </p:embeddedFont>
    <p:embeddedFont>
      <p:font typeface="Garet Bold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485" y="-7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6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070594" y="5036403"/>
            <a:ext cx="12072375" cy="4170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2"/>
              </a:lnSpc>
            </a:pPr>
            <a:r>
              <a:rPr lang="en-US" sz="6694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 PREFERENTIAL  </a:t>
            </a:r>
          </a:p>
          <a:p>
            <a:pPr algn="ctr">
              <a:lnSpc>
                <a:spcPts val="9372"/>
              </a:lnSpc>
            </a:pPr>
            <a:r>
              <a:rPr lang="en-US" sz="6694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   ATTACHMENT </a:t>
            </a:r>
          </a:p>
          <a:p>
            <a:pPr algn="ctr">
              <a:lnSpc>
                <a:spcPts val="9372"/>
              </a:lnSpc>
            </a:pPr>
            <a:r>
              <a:rPr lang="en-US" sz="6694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              </a:t>
            </a:r>
            <a:r>
              <a:rPr lang="en-US" sz="6694" b="1" dirty="0" smtClean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MODEL</a:t>
            </a:r>
          </a:p>
          <a:p>
            <a:pPr algn="ctr"/>
            <a:r>
              <a:rPr lang="en-US" b="1" dirty="0" smtClean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                                              </a:t>
            </a:r>
            <a:r>
              <a:rPr lang="en-US" b="1" dirty="0" smtClean="0">
                <a:solidFill>
                  <a:srgbClr val="3F3D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exandria Bold"/>
              </a:rPr>
              <a:t>By-RITIK THAKUR</a:t>
            </a:r>
            <a:r>
              <a:rPr lang="en-US" b="1" dirty="0">
                <a:solidFill>
                  <a:srgbClr val="3F3D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exandria Bold"/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3F3D3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exandria Bold"/>
              </a:rPr>
              <a:t>                                                           Roll No. 205124079</a:t>
            </a:r>
            <a:endParaRPr lang="en-US" b="1" dirty="0" smtClean="0">
              <a:solidFill>
                <a:srgbClr val="3F3D3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lexandri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9537" y="2798814"/>
            <a:ext cx="10611336" cy="645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36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Preferential Attachment Model explains how networks grow over time in such a way that popular nodes get even more connections.</a:t>
            </a:r>
          </a:p>
          <a:p>
            <a:pPr algn="l">
              <a:lnSpc>
                <a:spcPts val="4716"/>
              </a:lnSpc>
            </a:pPr>
            <a:endParaRPr lang="en-US" sz="3368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716"/>
              </a:lnSpc>
            </a:pPr>
            <a:r>
              <a:rPr lang="en-US" sz="336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It is often summarized as:</a:t>
            </a:r>
            <a:r>
              <a:rPr lang="en-US" sz="3368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  “The rich get richer” </a:t>
            </a:r>
          </a:p>
          <a:p>
            <a:pPr algn="l">
              <a:lnSpc>
                <a:spcPts val="4716"/>
              </a:lnSpc>
            </a:pPr>
            <a:endParaRPr lang="en-US" sz="3368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4716"/>
              </a:lnSpc>
            </a:pPr>
            <a:r>
              <a:rPr lang="en-US" sz="336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model is widely used to describe social networks, the internet, citation networks, and many real-world systems.</a:t>
            </a:r>
          </a:p>
          <a:p>
            <a:pPr algn="l">
              <a:lnSpc>
                <a:spcPts val="4576"/>
              </a:lnSpc>
            </a:pPr>
            <a:endParaRPr lang="en-US" sz="3368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576"/>
              </a:lnSpc>
              <a:spcBef>
                <a:spcPct val="0"/>
              </a:spcBef>
            </a:pPr>
            <a:endParaRPr lang="en-US" sz="3368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2515842" y="2253332"/>
            <a:ext cx="5487376" cy="5780337"/>
          </a:xfrm>
          <a:custGeom>
            <a:avLst/>
            <a:gdLst/>
            <a:ahLst/>
            <a:cxnLst/>
            <a:rect l="l" t="t" r="r" b="b"/>
            <a:pathLst>
              <a:path w="5487376" h="5780337">
                <a:moveTo>
                  <a:pt x="0" y="0"/>
                </a:moveTo>
                <a:lnTo>
                  <a:pt x="5487377" y="0"/>
                </a:lnTo>
                <a:lnTo>
                  <a:pt x="5487377" y="5780336"/>
                </a:lnTo>
                <a:lnTo>
                  <a:pt x="0" y="57803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41415" y="597117"/>
            <a:ext cx="9205169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95516" y="2752054"/>
            <a:ext cx="14618740" cy="577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591" lvl="1" indent="-356296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Nodes</a:t>
            </a:r>
            <a:r>
              <a:rPr lang="en-US" sz="33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= entities (people, websites, papers, etc.)</a:t>
            </a:r>
          </a:p>
          <a:p>
            <a:pPr marL="712591" lvl="1" indent="-356296" algn="l">
              <a:lnSpc>
                <a:spcPts val="4620"/>
              </a:lnSpc>
              <a:buFont typeface="Arial"/>
              <a:buChar char="•"/>
            </a:pPr>
            <a:r>
              <a:rPr lang="en-US" sz="33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Edges</a:t>
            </a:r>
            <a:r>
              <a:rPr lang="en-US" sz="33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= connections (friendships, hyperlinks, citations, etc.)  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In this model:</a:t>
            </a:r>
          </a:p>
          <a:p>
            <a:pPr algn="l">
              <a:lnSpc>
                <a:spcPts val="4620"/>
              </a:lnSpc>
            </a:pPr>
            <a:endParaRPr lang="en-US" sz="33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12591" lvl="1" indent="-356296" algn="l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New nodes prefer to connect to existing nodes that are already popular (nodes with high degree).</a:t>
            </a:r>
          </a:p>
          <a:p>
            <a:pPr marL="712591" lvl="1" indent="-356296" algn="l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Over time, a few nodes become hubs (very highly connected), while most nodes have few connections.</a:t>
            </a:r>
          </a:p>
          <a:p>
            <a:pPr algn="l">
              <a:lnSpc>
                <a:spcPts val="4483"/>
              </a:lnSpc>
              <a:spcBef>
                <a:spcPct val="0"/>
              </a:spcBef>
            </a:pPr>
            <a:endParaRPr lang="en-US" sz="33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02302" y="872478"/>
            <a:ext cx="9205169" cy="101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CORE IDEA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52235" y="2085193"/>
            <a:ext cx="14618740" cy="7862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876" lvl="1" indent="-269938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Step 1 — Start with a Small Network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  Begin with a small network of m₀ nodes, all connected   somehow.</a:t>
            </a:r>
          </a:p>
          <a:p>
            <a:pPr marL="539876" lvl="1" indent="-269938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Step 2 — Add a New Node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  A new node joins the network.</a:t>
            </a:r>
          </a:p>
          <a:p>
            <a:pPr marL="539876" lvl="1" indent="-269938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Step 3 — Connect to Existing Nodes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The new node creates m edges to existing nodes.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Probability of connecting to node i: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                    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where: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ki = degree of node i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∑j kj = sum of degree of all nodes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539876" lvl="1" indent="-269938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Step 4 — Repeat</a:t>
            </a: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           </a:t>
            </a: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Keep adding new nodes one by one, each following the same rule.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         The network grows over time, forming hubs naturally.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3363"/>
              </a:lnSpc>
              <a:spcBef>
                <a:spcPct val="0"/>
              </a:spcBef>
            </a:pPr>
            <a:endParaRPr lang="en-US" sz="25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144000" y="4897778"/>
            <a:ext cx="3385907" cy="1549141"/>
          </a:xfrm>
          <a:custGeom>
            <a:avLst/>
            <a:gdLst/>
            <a:ahLst/>
            <a:cxnLst/>
            <a:rect l="l" t="t" r="r" b="b"/>
            <a:pathLst>
              <a:path w="3385907" h="1549141">
                <a:moveTo>
                  <a:pt x="0" y="0"/>
                </a:moveTo>
                <a:lnTo>
                  <a:pt x="3385907" y="0"/>
                </a:lnTo>
                <a:lnTo>
                  <a:pt x="3385907" y="1549141"/>
                </a:lnTo>
                <a:lnTo>
                  <a:pt x="0" y="1549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02302" y="872478"/>
            <a:ext cx="9205169" cy="101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HOW IT 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95516" y="2104243"/>
            <a:ext cx="14618740" cy="458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We start with N=5 nodes, A through E , for simplicity in PA model we ‘ll assume the initial connections are already established(as in graph)</a:t>
            </a:r>
          </a:p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NODE: A    B    C    D     E</a:t>
            </a:r>
          </a:p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DEG   : 3    2     1     2     4</a:t>
            </a:r>
          </a:p>
          <a:p>
            <a:pPr algn="just">
              <a:lnSpc>
                <a:spcPts val="3363"/>
              </a:lnSpc>
            </a:pPr>
            <a:endParaRPr lang="en-US" sz="2402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3363"/>
              </a:lnSpc>
            </a:pPr>
            <a:r>
              <a:rPr lang="en-US" sz="2402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PI = KI /12</a:t>
            </a:r>
          </a:p>
          <a:p>
            <a:pPr algn="just">
              <a:lnSpc>
                <a:spcPts val="3363"/>
              </a:lnSpc>
            </a:pPr>
            <a:r>
              <a:rPr lang="en-US" sz="2402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Prob : 0.25    0.17     0.08      0.17      0.33</a:t>
            </a: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904886" y="3531933"/>
            <a:ext cx="7309370" cy="5573395"/>
          </a:xfrm>
          <a:custGeom>
            <a:avLst/>
            <a:gdLst/>
            <a:ahLst/>
            <a:cxnLst/>
            <a:rect l="l" t="t" r="r" b="b"/>
            <a:pathLst>
              <a:path w="7309370" h="5573395">
                <a:moveTo>
                  <a:pt x="0" y="0"/>
                </a:moveTo>
                <a:lnTo>
                  <a:pt x="7309370" y="0"/>
                </a:lnTo>
                <a:lnTo>
                  <a:pt x="7309370" y="5573395"/>
                </a:lnTo>
                <a:lnTo>
                  <a:pt x="0" y="557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02302" y="872478"/>
            <a:ext cx="9205169" cy="101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95516" y="2104243"/>
            <a:ext cx="14618740" cy="458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 new node, F, is added and establishes m=1 connection. We now recalculate the probabilities based on the new degrees.</a:t>
            </a:r>
          </a:p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NODE: A    B    C    D     E     F</a:t>
            </a:r>
          </a:p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DEG   : 3    2     1     2     5      1</a:t>
            </a:r>
          </a:p>
          <a:p>
            <a:pPr algn="just">
              <a:lnSpc>
                <a:spcPts val="3363"/>
              </a:lnSpc>
            </a:pPr>
            <a:endParaRPr lang="en-US" sz="2402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3363"/>
              </a:lnSpc>
            </a:pPr>
            <a:r>
              <a:rPr lang="en-US" sz="2402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PI = KI /13</a:t>
            </a:r>
          </a:p>
          <a:p>
            <a:pPr algn="just">
              <a:lnSpc>
                <a:spcPts val="3363"/>
              </a:lnSpc>
            </a:pPr>
            <a:r>
              <a:rPr lang="en-US" sz="2402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Prob : 0.21    0.14     0.07     0.14     0.36       0.07</a:t>
            </a: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904886" y="3453852"/>
            <a:ext cx="7767791" cy="6010328"/>
          </a:xfrm>
          <a:custGeom>
            <a:avLst/>
            <a:gdLst/>
            <a:ahLst/>
            <a:cxnLst/>
            <a:rect l="l" t="t" r="r" b="b"/>
            <a:pathLst>
              <a:path w="7767791" h="6010328">
                <a:moveTo>
                  <a:pt x="0" y="0"/>
                </a:moveTo>
                <a:lnTo>
                  <a:pt x="7767791" y="0"/>
                </a:lnTo>
                <a:lnTo>
                  <a:pt x="7767791" y="6010328"/>
                </a:lnTo>
                <a:lnTo>
                  <a:pt x="0" y="6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02302" y="872478"/>
            <a:ext cx="9205169" cy="101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595516" y="2104243"/>
            <a:ext cx="14618740" cy="458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 new node, G, is added and establishes m=1 connection. We now recalculate the probabilities based on the new degrees.</a:t>
            </a:r>
          </a:p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NODE: A    B    C    D     E     F    G</a:t>
            </a:r>
          </a:p>
          <a:p>
            <a:pPr algn="just">
              <a:lnSpc>
                <a:spcPts val="3363"/>
              </a:lnSpc>
            </a:pPr>
            <a:r>
              <a:rPr lang="en-US" sz="240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DEG   : 3    2     1     2     6      1      1</a:t>
            </a:r>
          </a:p>
          <a:p>
            <a:pPr algn="just">
              <a:lnSpc>
                <a:spcPts val="3363"/>
              </a:lnSpc>
            </a:pPr>
            <a:endParaRPr lang="en-US" sz="2402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3363"/>
              </a:lnSpc>
            </a:pPr>
            <a:r>
              <a:rPr lang="en-US" sz="2402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PI = KI /14</a:t>
            </a:r>
          </a:p>
          <a:p>
            <a:pPr algn="just">
              <a:lnSpc>
                <a:spcPts val="3363"/>
              </a:lnSpc>
            </a:pPr>
            <a:r>
              <a:rPr lang="en-US" sz="2402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Prob : 0.19   0.12   0.06    0.13   0.38    0.06   0.06</a:t>
            </a: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just">
              <a:lnSpc>
                <a:spcPts val="3363"/>
              </a:lnSpc>
            </a:pPr>
            <a:endParaRPr lang="en-US" sz="2402" b="1">
              <a:solidFill>
                <a:srgbClr val="3F3D3E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9144000" y="3431192"/>
            <a:ext cx="7660937" cy="6032988"/>
          </a:xfrm>
          <a:custGeom>
            <a:avLst/>
            <a:gdLst/>
            <a:ahLst/>
            <a:cxnLst/>
            <a:rect l="l" t="t" r="r" b="b"/>
            <a:pathLst>
              <a:path w="7660937" h="6032988">
                <a:moveTo>
                  <a:pt x="0" y="0"/>
                </a:moveTo>
                <a:lnTo>
                  <a:pt x="7660937" y="0"/>
                </a:lnTo>
                <a:lnTo>
                  <a:pt x="7660937" y="6032988"/>
                </a:lnTo>
                <a:lnTo>
                  <a:pt x="0" y="6032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02302" y="872478"/>
            <a:ext cx="9205169" cy="101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1514" y="2151871"/>
            <a:ext cx="15185556" cy="767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1. </a:t>
            </a:r>
            <a:r>
              <a:rPr lang="en-US" sz="29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Social Networks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Explains how popular users (with many friends/followers) tend to attract more friends/followers.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Helps model growth of platforms like Facebook, Twitter, Instagram, where “the rich get richer.”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2. </a:t>
            </a:r>
            <a:r>
              <a:rPr lang="en-US" sz="29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World Wide Web (WWW)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Models how new web pages link to popular, already well-linked websites.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Explains the scale-free nature of the web graph, where a few websites have many links and most have few.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3. </a:t>
            </a:r>
            <a:r>
              <a:rPr lang="en-US" sz="29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Citation Networks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 academic research, papers that are already highly cited are more likely to be cited again.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Helps understand how knowledge and influence spread through scientific literature.</a:t>
            </a:r>
          </a:p>
          <a:p>
            <a:pPr algn="l">
              <a:lnSpc>
                <a:spcPts val="3923"/>
              </a:lnSpc>
              <a:spcBef>
                <a:spcPct val="0"/>
              </a:spcBef>
            </a:pPr>
            <a:endParaRPr lang="en-US" sz="29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02302" y="872478"/>
            <a:ext cx="9205169" cy="101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67950" y="-183616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6214256" y="9019603"/>
            <a:ext cx="1271574" cy="803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2108" y="2609075"/>
            <a:ext cx="15185556" cy="612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4. </a:t>
            </a:r>
            <a:r>
              <a:rPr lang="en-US" sz="29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Biological Networks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Used in modeling protein-protein interaction networks or neural networks where certain nodes become hubs over time.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Helps understand how complex biological systems evolve.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5.</a:t>
            </a:r>
            <a:r>
              <a:rPr lang="en-US" sz="29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 Economic Networks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Explains how certain companies or individuals become highly influential or central in trade or financial networks.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Helps in modeling wealth distribution or market dynamics.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6. </a:t>
            </a:r>
            <a:r>
              <a:rPr lang="en-US" sz="2900" b="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Information Spread</a:t>
            </a:r>
          </a:p>
          <a:p>
            <a:pPr marL="626234" lvl="1" indent="-313117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Used to model how information or memes spread in online platforms, where viral content attracts more attention and shares.</a:t>
            </a:r>
          </a:p>
          <a:p>
            <a:pPr algn="l">
              <a:lnSpc>
                <a:spcPts val="3923"/>
              </a:lnSpc>
              <a:spcBef>
                <a:spcPct val="0"/>
              </a:spcBef>
            </a:pPr>
            <a:endParaRPr lang="en-US" sz="2900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302302" y="872478"/>
            <a:ext cx="9205169" cy="101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8"/>
              </a:lnSpc>
            </a:pPr>
            <a:r>
              <a:rPr lang="en-US" sz="58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634</Words>
  <Application>Microsoft Office PowerPoint</Application>
  <PresentationFormat>Custom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Alexandria Bold</vt:lpstr>
      <vt:lpstr>Garet</vt:lpstr>
      <vt:lpstr>Garet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Growth Models</dc:title>
  <cp:lastModifiedBy>Microsoft account</cp:lastModifiedBy>
  <cp:revision>2</cp:revision>
  <dcterms:created xsi:type="dcterms:W3CDTF">2006-08-16T00:00:00Z</dcterms:created>
  <dcterms:modified xsi:type="dcterms:W3CDTF">2025-10-21T12:59:23Z</dcterms:modified>
  <dc:identifier>DAG1wijYENM</dc:identifier>
</cp:coreProperties>
</file>