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07D0F-F629-498E-A078-0A26CE90C4C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5E455B-FE76-40F0-AD94-F39353B2C462}">
      <dgm:prSet phldrT="[Text]"/>
      <dgm:spPr/>
      <dgm:t>
        <a:bodyPr/>
        <a:lstStyle/>
        <a:p>
          <a:r>
            <a:rPr lang="en-US" b="1" dirty="0"/>
            <a:t>1. Exploratory Data Analysis (EDA):  U</a:t>
          </a:r>
          <a:r>
            <a:rPr lang="en-US" dirty="0"/>
            <a:t>nveil valuable insights about customer behaviors. EDA will involve data visualization, summary statistics, and identifying patterns in the data.</a:t>
          </a:r>
        </a:p>
      </dgm:t>
    </dgm:pt>
    <dgm:pt modelId="{3B13152B-2C72-4321-B48D-39012D609C5E}" type="parTrans" cxnId="{B9B4D917-1AE9-4A3E-8D4B-ECD1098EA4D9}">
      <dgm:prSet/>
      <dgm:spPr/>
      <dgm:t>
        <a:bodyPr/>
        <a:lstStyle/>
        <a:p>
          <a:endParaRPr lang="en-US"/>
        </a:p>
      </dgm:t>
    </dgm:pt>
    <dgm:pt modelId="{C4A3B705-3FCE-49E6-A08F-9CF02563AC89}" type="sibTrans" cxnId="{B9B4D917-1AE9-4A3E-8D4B-ECD1098EA4D9}">
      <dgm:prSet/>
      <dgm:spPr/>
      <dgm:t>
        <a:bodyPr/>
        <a:lstStyle/>
        <a:p>
          <a:endParaRPr lang="en-US"/>
        </a:p>
      </dgm:t>
    </dgm:pt>
    <dgm:pt modelId="{737DBD8C-C6F7-4EE4-82A5-E196360A1EDA}">
      <dgm:prSet/>
      <dgm:spPr/>
      <dgm:t>
        <a:bodyPr/>
        <a:lstStyle/>
        <a:p>
          <a:pPr algn="ctr"/>
          <a:r>
            <a:rPr lang="en-US" b="1" dirty="0"/>
            <a:t>2. Feature Engineering: </a:t>
          </a:r>
          <a:r>
            <a:rPr lang="en-US" dirty="0"/>
            <a:t>create new features or transform existing ones that can provide additional insights or improve model performance. Feature engineering might involve aggregating information, creating interaction terms, or applying domain-specific knowledge.</a:t>
          </a:r>
          <a:r>
            <a:rPr lang="en-US" b="1" dirty="0"/>
            <a:t> </a:t>
          </a:r>
          <a:endParaRPr lang="en-US" dirty="0"/>
        </a:p>
      </dgm:t>
    </dgm:pt>
    <dgm:pt modelId="{EE837D5F-9546-46A3-9FD9-E8D9093ED66A}" type="parTrans" cxnId="{6AB4426A-0824-40BB-A298-0AE56579DC33}">
      <dgm:prSet/>
      <dgm:spPr/>
      <dgm:t>
        <a:bodyPr/>
        <a:lstStyle/>
        <a:p>
          <a:endParaRPr lang="en-US"/>
        </a:p>
      </dgm:t>
    </dgm:pt>
    <dgm:pt modelId="{578F4D7D-BAAC-4140-8EAD-5B7D6B681D45}" type="sibTrans" cxnId="{6AB4426A-0824-40BB-A298-0AE56579DC33}">
      <dgm:prSet/>
      <dgm:spPr/>
      <dgm:t>
        <a:bodyPr/>
        <a:lstStyle/>
        <a:p>
          <a:endParaRPr lang="en-US"/>
        </a:p>
      </dgm:t>
    </dgm:pt>
    <dgm:pt modelId="{B3495F58-F2E1-4BD5-A519-7E515F1BF00E}">
      <dgm:prSet/>
      <dgm:spPr/>
      <dgm:t>
        <a:bodyPr/>
        <a:lstStyle/>
        <a:p>
          <a:r>
            <a:rPr lang="en-US" b="1" dirty="0"/>
            <a:t>3. Data Preprocessing: </a:t>
          </a:r>
          <a:r>
            <a:rPr lang="en-US" dirty="0"/>
            <a:t>Prepare the data for model training. This includes handling missing values, encoding categorical variables, and scaling or normalizing features as needed.</a:t>
          </a:r>
        </a:p>
      </dgm:t>
    </dgm:pt>
    <dgm:pt modelId="{5A7244F0-4AEE-4E30-B2B3-7E710941AEF2}" type="parTrans" cxnId="{9BCAFFD0-9596-4806-83B9-F719A2D9C662}">
      <dgm:prSet/>
      <dgm:spPr/>
      <dgm:t>
        <a:bodyPr/>
        <a:lstStyle/>
        <a:p>
          <a:endParaRPr lang="en-US"/>
        </a:p>
      </dgm:t>
    </dgm:pt>
    <dgm:pt modelId="{C4CF8FF1-1A20-455A-B1A2-1E48F9B0F8C4}" type="sibTrans" cxnId="{9BCAFFD0-9596-4806-83B9-F719A2D9C662}">
      <dgm:prSet/>
      <dgm:spPr/>
      <dgm:t>
        <a:bodyPr/>
        <a:lstStyle/>
        <a:p>
          <a:endParaRPr lang="en-US"/>
        </a:p>
      </dgm:t>
    </dgm:pt>
    <dgm:pt modelId="{E5900602-B784-4D9F-ACE4-2D272C2E475A}">
      <dgm:prSet/>
      <dgm:spPr/>
      <dgm:t>
        <a:bodyPr/>
        <a:lstStyle/>
        <a:p>
          <a:r>
            <a:rPr lang="en-US" b="1" dirty="0"/>
            <a:t>4. Machine Learning Model Development: </a:t>
          </a:r>
          <a:r>
            <a:rPr lang="en-US" dirty="0"/>
            <a:t>Train various machine learning models for classification, such as logistic regression, decision trees, random forests, Boosting Algorithms. Experiment with different algorithms to find the best-performing model.</a:t>
          </a:r>
        </a:p>
      </dgm:t>
    </dgm:pt>
    <dgm:pt modelId="{8514CFB3-94B0-48F5-BB32-052958AE0F79}" type="parTrans" cxnId="{554E3A55-2E4A-4717-A716-040FA724EE60}">
      <dgm:prSet/>
      <dgm:spPr/>
      <dgm:t>
        <a:bodyPr/>
        <a:lstStyle/>
        <a:p>
          <a:endParaRPr lang="en-US"/>
        </a:p>
      </dgm:t>
    </dgm:pt>
    <dgm:pt modelId="{CBFD3B2E-7460-4131-8214-FE161E71B0B7}" type="sibTrans" cxnId="{554E3A55-2E4A-4717-A716-040FA724EE60}">
      <dgm:prSet/>
      <dgm:spPr/>
      <dgm:t>
        <a:bodyPr/>
        <a:lstStyle/>
        <a:p>
          <a:endParaRPr lang="en-US"/>
        </a:p>
      </dgm:t>
    </dgm:pt>
    <dgm:pt modelId="{6210F5C1-777D-4332-A7C9-DDCD06B34D68}">
      <dgm:prSet/>
      <dgm:spPr/>
      <dgm:t>
        <a:bodyPr/>
        <a:lstStyle/>
        <a:p>
          <a:r>
            <a:rPr lang="en-US" b="1"/>
            <a:t>5. Model Evaluation</a:t>
          </a:r>
          <a:r>
            <a:rPr lang="en-US"/>
            <a:t>: Assess the performance of your models using appropriate evaluation metrics like accuracy, precision, recall, F1-score, confusion matrix and ROC AUC. Identify the model that provides the most accurate predictions of customer churn.</a:t>
          </a:r>
          <a:endParaRPr lang="en-US" dirty="0"/>
        </a:p>
      </dgm:t>
    </dgm:pt>
    <dgm:pt modelId="{D95CC5BB-FEB3-4861-8BE7-9D1F62D38E07}" type="parTrans" cxnId="{69AEC467-2E9A-4CE0-BB9C-FF1E21D1C285}">
      <dgm:prSet/>
      <dgm:spPr/>
      <dgm:t>
        <a:bodyPr/>
        <a:lstStyle/>
        <a:p>
          <a:endParaRPr lang="en-US"/>
        </a:p>
      </dgm:t>
    </dgm:pt>
    <dgm:pt modelId="{BFFA8DB2-57CD-4CFA-8AE4-AFE2AC38FB94}" type="sibTrans" cxnId="{69AEC467-2E9A-4CE0-BB9C-FF1E21D1C285}">
      <dgm:prSet/>
      <dgm:spPr/>
      <dgm:t>
        <a:bodyPr/>
        <a:lstStyle/>
        <a:p>
          <a:endParaRPr lang="en-US"/>
        </a:p>
      </dgm:t>
    </dgm:pt>
    <dgm:pt modelId="{C8B8B07D-E3F6-49C9-A30D-E8D4B46EE592}">
      <dgm:prSet/>
      <dgm:spPr/>
      <dgm:t>
        <a:bodyPr/>
        <a:lstStyle/>
        <a:p>
          <a:r>
            <a:rPr lang="en-US" b="1" dirty="0"/>
            <a:t>7. Recommendations: </a:t>
          </a:r>
          <a:r>
            <a:rPr lang="en-US" dirty="0"/>
            <a:t>Based on your findings, provide actionable recommendations to the business. These recommendations should help reduce churn and improve customer retention strategies.</a:t>
          </a:r>
        </a:p>
      </dgm:t>
    </dgm:pt>
    <dgm:pt modelId="{D97CFC11-E1F2-4814-B660-1A1829DCDF20}" type="parTrans" cxnId="{4412C1E9-B282-4671-9453-116D14931006}">
      <dgm:prSet/>
      <dgm:spPr/>
      <dgm:t>
        <a:bodyPr/>
        <a:lstStyle/>
        <a:p>
          <a:endParaRPr lang="en-US"/>
        </a:p>
      </dgm:t>
    </dgm:pt>
    <dgm:pt modelId="{C844E2A1-1A10-4376-9C45-2A9F698143E9}" type="sibTrans" cxnId="{4412C1E9-B282-4671-9453-116D14931006}">
      <dgm:prSet/>
      <dgm:spPr/>
      <dgm:t>
        <a:bodyPr/>
        <a:lstStyle/>
        <a:p>
          <a:endParaRPr lang="en-US"/>
        </a:p>
      </dgm:t>
    </dgm:pt>
    <dgm:pt modelId="{1B1A3B15-52B3-4499-A1DC-3552E4EC180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/>
            <a:t>6. Predicting Churn: </a:t>
          </a:r>
          <a:r>
            <a:rPr lang="en-US"/>
            <a:t>Once you've built and validated your model, use it to predict customer churn. Understand the importance of feature importance scores in interpreting the model’s predictions</a:t>
          </a:r>
        </a:p>
      </dgm:t>
    </dgm:pt>
    <dgm:pt modelId="{86F6139B-068D-4591-805F-60C5EAF069E4}" type="parTrans" cxnId="{13329607-3248-4A2A-99BB-5F1092C2B30E}">
      <dgm:prSet/>
      <dgm:spPr/>
      <dgm:t>
        <a:bodyPr/>
        <a:lstStyle/>
        <a:p>
          <a:endParaRPr lang="en-US"/>
        </a:p>
      </dgm:t>
    </dgm:pt>
    <dgm:pt modelId="{FB5F1910-81E5-47DF-96DE-762FF7909A69}" type="sibTrans" cxnId="{13329607-3248-4A2A-99BB-5F1092C2B30E}">
      <dgm:prSet/>
      <dgm:spPr/>
      <dgm:t>
        <a:bodyPr/>
        <a:lstStyle/>
        <a:p>
          <a:endParaRPr lang="en-US"/>
        </a:p>
      </dgm:t>
    </dgm:pt>
    <dgm:pt modelId="{4254288B-0F9B-41CD-ADE7-2DEDB40991D8}" type="pres">
      <dgm:prSet presAssocID="{89407D0F-F629-498E-A078-0A26CE90C4CD}" presName="diagram" presStyleCnt="0">
        <dgm:presLayoutVars>
          <dgm:dir/>
          <dgm:resizeHandles val="exact"/>
        </dgm:presLayoutVars>
      </dgm:prSet>
      <dgm:spPr/>
    </dgm:pt>
    <dgm:pt modelId="{90657FA7-DF28-4392-A83B-2DC368CD3B3A}" type="pres">
      <dgm:prSet presAssocID="{FF5E455B-FE76-40F0-AD94-F39353B2C462}" presName="node" presStyleLbl="node1" presStyleIdx="0" presStyleCnt="7">
        <dgm:presLayoutVars>
          <dgm:bulletEnabled val="1"/>
        </dgm:presLayoutVars>
      </dgm:prSet>
      <dgm:spPr/>
    </dgm:pt>
    <dgm:pt modelId="{4ECA8165-1321-4EEA-B4CE-573DE4A88659}" type="pres">
      <dgm:prSet presAssocID="{C4A3B705-3FCE-49E6-A08F-9CF02563AC89}" presName="sibTrans" presStyleLbl="sibTrans2D1" presStyleIdx="0" presStyleCnt="6"/>
      <dgm:spPr/>
    </dgm:pt>
    <dgm:pt modelId="{F22D885F-3827-45A4-AECA-4AE176FA9561}" type="pres">
      <dgm:prSet presAssocID="{C4A3B705-3FCE-49E6-A08F-9CF02563AC89}" presName="connectorText" presStyleLbl="sibTrans2D1" presStyleIdx="0" presStyleCnt="6"/>
      <dgm:spPr/>
    </dgm:pt>
    <dgm:pt modelId="{99DB4F5F-5864-429F-8AD0-30BE3A49A10D}" type="pres">
      <dgm:prSet presAssocID="{737DBD8C-C6F7-4EE4-82A5-E196360A1EDA}" presName="node" presStyleLbl="node1" presStyleIdx="1" presStyleCnt="7">
        <dgm:presLayoutVars>
          <dgm:bulletEnabled val="1"/>
        </dgm:presLayoutVars>
      </dgm:prSet>
      <dgm:spPr/>
    </dgm:pt>
    <dgm:pt modelId="{A659E25A-C249-4AAF-944A-DB84512AF1C9}" type="pres">
      <dgm:prSet presAssocID="{578F4D7D-BAAC-4140-8EAD-5B7D6B681D45}" presName="sibTrans" presStyleLbl="sibTrans2D1" presStyleIdx="1" presStyleCnt="6"/>
      <dgm:spPr/>
    </dgm:pt>
    <dgm:pt modelId="{183B7934-33DF-4F91-BBCA-3869DA1D61B0}" type="pres">
      <dgm:prSet presAssocID="{578F4D7D-BAAC-4140-8EAD-5B7D6B681D45}" presName="connectorText" presStyleLbl="sibTrans2D1" presStyleIdx="1" presStyleCnt="6"/>
      <dgm:spPr/>
    </dgm:pt>
    <dgm:pt modelId="{7C78E1D6-BA86-4BD0-A68D-8BD43A0B9183}" type="pres">
      <dgm:prSet presAssocID="{B3495F58-F2E1-4BD5-A519-7E515F1BF00E}" presName="node" presStyleLbl="node1" presStyleIdx="2" presStyleCnt="7">
        <dgm:presLayoutVars>
          <dgm:bulletEnabled val="1"/>
        </dgm:presLayoutVars>
      </dgm:prSet>
      <dgm:spPr/>
    </dgm:pt>
    <dgm:pt modelId="{AD58CA20-1863-4E4E-A99B-7385E927D0E8}" type="pres">
      <dgm:prSet presAssocID="{C4CF8FF1-1A20-455A-B1A2-1E48F9B0F8C4}" presName="sibTrans" presStyleLbl="sibTrans2D1" presStyleIdx="2" presStyleCnt="6"/>
      <dgm:spPr/>
    </dgm:pt>
    <dgm:pt modelId="{29E71C20-6E00-4CB3-8AA4-ECF595861906}" type="pres">
      <dgm:prSet presAssocID="{C4CF8FF1-1A20-455A-B1A2-1E48F9B0F8C4}" presName="connectorText" presStyleLbl="sibTrans2D1" presStyleIdx="2" presStyleCnt="6"/>
      <dgm:spPr/>
    </dgm:pt>
    <dgm:pt modelId="{E651F93C-6AFF-4D8F-8160-68C4DD5A15DE}" type="pres">
      <dgm:prSet presAssocID="{E5900602-B784-4D9F-ACE4-2D272C2E475A}" presName="node" presStyleLbl="node1" presStyleIdx="3" presStyleCnt="7">
        <dgm:presLayoutVars>
          <dgm:bulletEnabled val="1"/>
        </dgm:presLayoutVars>
      </dgm:prSet>
      <dgm:spPr/>
    </dgm:pt>
    <dgm:pt modelId="{2277A02B-BF80-4ED5-BC6E-BE92C3C910BA}" type="pres">
      <dgm:prSet presAssocID="{CBFD3B2E-7460-4131-8214-FE161E71B0B7}" presName="sibTrans" presStyleLbl="sibTrans2D1" presStyleIdx="3" presStyleCnt="6"/>
      <dgm:spPr/>
    </dgm:pt>
    <dgm:pt modelId="{1A272F93-2E19-43DF-B6A6-67F9212A8225}" type="pres">
      <dgm:prSet presAssocID="{CBFD3B2E-7460-4131-8214-FE161E71B0B7}" presName="connectorText" presStyleLbl="sibTrans2D1" presStyleIdx="3" presStyleCnt="6"/>
      <dgm:spPr/>
    </dgm:pt>
    <dgm:pt modelId="{C67BEBE5-A595-40AF-9D82-F57EAB78EA1E}" type="pres">
      <dgm:prSet presAssocID="{6210F5C1-777D-4332-A7C9-DDCD06B34D68}" presName="node" presStyleLbl="node1" presStyleIdx="4" presStyleCnt="7">
        <dgm:presLayoutVars>
          <dgm:bulletEnabled val="1"/>
        </dgm:presLayoutVars>
      </dgm:prSet>
      <dgm:spPr/>
    </dgm:pt>
    <dgm:pt modelId="{0A174CAE-641B-44D4-86D2-11117B453E39}" type="pres">
      <dgm:prSet presAssocID="{BFFA8DB2-57CD-4CFA-8AE4-AFE2AC38FB94}" presName="sibTrans" presStyleLbl="sibTrans2D1" presStyleIdx="4" presStyleCnt="6"/>
      <dgm:spPr/>
    </dgm:pt>
    <dgm:pt modelId="{1D7558CC-A826-4D3F-B3AD-F4EC124B8E81}" type="pres">
      <dgm:prSet presAssocID="{BFFA8DB2-57CD-4CFA-8AE4-AFE2AC38FB94}" presName="connectorText" presStyleLbl="sibTrans2D1" presStyleIdx="4" presStyleCnt="6"/>
      <dgm:spPr/>
    </dgm:pt>
    <dgm:pt modelId="{1E9CF677-4E96-4DDD-A9A4-108116CABFC5}" type="pres">
      <dgm:prSet presAssocID="{1B1A3B15-52B3-4499-A1DC-3552E4EC1803}" presName="node" presStyleLbl="node1" presStyleIdx="5" presStyleCnt="7">
        <dgm:presLayoutVars>
          <dgm:bulletEnabled val="1"/>
        </dgm:presLayoutVars>
      </dgm:prSet>
      <dgm:spPr/>
    </dgm:pt>
    <dgm:pt modelId="{2E42469F-EF4F-4B15-AA4D-A24DD4BB8252}" type="pres">
      <dgm:prSet presAssocID="{FB5F1910-81E5-47DF-96DE-762FF7909A69}" presName="sibTrans" presStyleLbl="sibTrans2D1" presStyleIdx="5" presStyleCnt="6"/>
      <dgm:spPr/>
    </dgm:pt>
    <dgm:pt modelId="{27C20AF3-5856-4C8C-B38B-950102112780}" type="pres">
      <dgm:prSet presAssocID="{FB5F1910-81E5-47DF-96DE-762FF7909A69}" presName="connectorText" presStyleLbl="sibTrans2D1" presStyleIdx="5" presStyleCnt="6"/>
      <dgm:spPr/>
    </dgm:pt>
    <dgm:pt modelId="{265B31A0-D5F0-4EF4-B61B-CB08EAC4C35E}" type="pres">
      <dgm:prSet presAssocID="{C8B8B07D-E3F6-49C9-A30D-E8D4B46EE592}" presName="node" presStyleLbl="node1" presStyleIdx="6" presStyleCnt="7">
        <dgm:presLayoutVars>
          <dgm:bulletEnabled val="1"/>
        </dgm:presLayoutVars>
      </dgm:prSet>
      <dgm:spPr/>
    </dgm:pt>
  </dgm:ptLst>
  <dgm:cxnLst>
    <dgm:cxn modelId="{4C9AC201-3896-4212-8BD1-5842542250E0}" type="presOf" srcId="{C4A3B705-3FCE-49E6-A08F-9CF02563AC89}" destId="{F22D885F-3827-45A4-AECA-4AE176FA9561}" srcOrd="1" destOrd="0" presId="urn:microsoft.com/office/officeart/2005/8/layout/process5"/>
    <dgm:cxn modelId="{A2CECC03-0993-45BB-80C3-46980B8D4B9A}" type="presOf" srcId="{FB5F1910-81E5-47DF-96DE-762FF7909A69}" destId="{2E42469F-EF4F-4B15-AA4D-A24DD4BB8252}" srcOrd="0" destOrd="0" presId="urn:microsoft.com/office/officeart/2005/8/layout/process5"/>
    <dgm:cxn modelId="{13329607-3248-4A2A-99BB-5F1092C2B30E}" srcId="{89407D0F-F629-498E-A078-0A26CE90C4CD}" destId="{1B1A3B15-52B3-4499-A1DC-3552E4EC1803}" srcOrd="5" destOrd="0" parTransId="{86F6139B-068D-4591-805F-60C5EAF069E4}" sibTransId="{FB5F1910-81E5-47DF-96DE-762FF7909A69}"/>
    <dgm:cxn modelId="{B9B4D917-1AE9-4A3E-8D4B-ECD1098EA4D9}" srcId="{89407D0F-F629-498E-A078-0A26CE90C4CD}" destId="{FF5E455B-FE76-40F0-AD94-F39353B2C462}" srcOrd="0" destOrd="0" parTransId="{3B13152B-2C72-4321-B48D-39012D609C5E}" sibTransId="{C4A3B705-3FCE-49E6-A08F-9CF02563AC89}"/>
    <dgm:cxn modelId="{4C1CA75D-3F03-4299-B9E4-53D8107D55EA}" type="presOf" srcId="{BFFA8DB2-57CD-4CFA-8AE4-AFE2AC38FB94}" destId="{0A174CAE-641B-44D4-86D2-11117B453E39}" srcOrd="0" destOrd="0" presId="urn:microsoft.com/office/officeart/2005/8/layout/process5"/>
    <dgm:cxn modelId="{69AEC467-2E9A-4CE0-BB9C-FF1E21D1C285}" srcId="{89407D0F-F629-498E-A078-0A26CE90C4CD}" destId="{6210F5C1-777D-4332-A7C9-DDCD06B34D68}" srcOrd="4" destOrd="0" parTransId="{D95CC5BB-FEB3-4861-8BE7-9D1F62D38E07}" sibTransId="{BFFA8DB2-57CD-4CFA-8AE4-AFE2AC38FB94}"/>
    <dgm:cxn modelId="{85900868-8051-4B9A-AC12-94CB9119F4A0}" type="presOf" srcId="{C4CF8FF1-1A20-455A-B1A2-1E48F9B0F8C4}" destId="{AD58CA20-1863-4E4E-A99B-7385E927D0E8}" srcOrd="0" destOrd="0" presId="urn:microsoft.com/office/officeart/2005/8/layout/process5"/>
    <dgm:cxn modelId="{6AB4426A-0824-40BB-A298-0AE56579DC33}" srcId="{89407D0F-F629-498E-A078-0A26CE90C4CD}" destId="{737DBD8C-C6F7-4EE4-82A5-E196360A1EDA}" srcOrd="1" destOrd="0" parTransId="{EE837D5F-9546-46A3-9FD9-E8D9093ED66A}" sibTransId="{578F4D7D-BAAC-4140-8EAD-5B7D6B681D45}"/>
    <dgm:cxn modelId="{B410944F-A530-4174-BD50-771734FD1079}" type="presOf" srcId="{B3495F58-F2E1-4BD5-A519-7E515F1BF00E}" destId="{7C78E1D6-BA86-4BD0-A68D-8BD43A0B9183}" srcOrd="0" destOrd="0" presId="urn:microsoft.com/office/officeart/2005/8/layout/process5"/>
    <dgm:cxn modelId="{CF207B70-43CB-4E1D-91D2-9348A2B93C59}" type="presOf" srcId="{C4A3B705-3FCE-49E6-A08F-9CF02563AC89}" destId="{4ECA8165-1321-4EEA-B4CE-573DE4A88659}" srcOrd="0" destOrd="0" presId="urn:microsoft.com/office/officeart/2005/8/layout/process5"/>
    <dgm:cxn modelId="{554E3A55-2E4A-4717-A716-040FA724EE60}" srcId="{89407D0F-F629-498E-A078-0A26CE90C4CD}" destId="{E5900602-B784-4D9F-ACE4-2D272C2E475A}" srcOrd="3" destOrd="0" parTransId="{8514CFB3-94B0-48F5-BB32-052958AE0F79}" sibTransId="{CBFD3B2E-7460-4131-8214-FE161E71B0B7}"/>
    <dgm:cxn modelId="{5311BF59-67CF-4676-935B-EB974CF61B52}" type="presOf" srcId="{578F4D7D-BAAC-4140-8EAD-5B7D6B681D45}" destId="{183B7934-33DF-4F91-BBCA-3869DA1D61B0}" srcOrd="1" destOrd="0" presId="urn:microsoft.com/office/officeart/2005/8/layout/process5"/>
    <dgm:cxn modelId="{2E08D881-3B8A-42EE-A52B-7E4FBFCFD47F}" type="presOf" srcId="{578F4D7D-BAAC-4140-8EAD-5B7D6B681D45}" destId="{A659E25A-C249-4AAF-944A-DB84512AF1C9}" srcOrd="0" destOrd="0" presId="urn:microsoft.com/office/officeart/2005/8/layout/process5"/>
    <dgm:cxn modelId="{31C6E09E-0BB8-4895-B32C-FE35393991D6}" type="presOf" srcId="{CBFD3B2E-7460-4131-8214-FE161E71B0B7}" destId="{1A272F93-2E19-43DF-B6A6-67F9212A8225}" srcOrd="1" destOrd="0" presId="urn:microsoft.com/office/officeart/2005/8/layout/process5"/>
    <dgm:cxn modelId="{7C4B54BD-0008-483B-A941-277EE1926A6F}" type="presOf" srcId="{C4CF8FF1-1A20-455A-B1A2-1E48F9B0F8C4}" destId="{29E71C20-6E00-4CB3-8AA4-ECF595861906}" srcOrd="1" destOrd="0" presId="urn:microsoft.com/office/officeart/2005/8/layout/process5"/>
    <dgm:cxn modelId="{0CD676C1-665A-4EAF-865E-1E23DBC83EBA}" type="presOf" srcId="{E5900602-B784-4D9F-ACE4-2D272C2E475A}" destId="{E651F93C-6AFF-4D8F-8160-68C4DD5A15DE}" srcOrd="0" destOrd="0" presId="urn:microsoft.com/office/officeart/2005/8/layout/process5"/>
    <dgm:cxn modelId="{DCD022D0-B116-4A23-B083-1826DE6E2C07}" type="presOf" srcId="{6210F5C1-777D-4332-A7C9-DDCD06B34D68}" destId="{C67BEBE5-A595-40AF-9D82-F57EAB78EA1E}" srcOrd="0" destOrd="0" presId="urn:microsoft.com/office/officeart/2005/8/layout/process5"/>
    <dgm:cxn modelId="{9BCAFFD0-9596-4806-83B9-F719A2D9C662}" srcId="{89407D0F-F629-498E-A078-0A26CE90C4CD}" destId="{B3495F58-F2E1-4BD5-A519-7E515F1BF00E}" srcOrd="2" destOrd="0" parTransId="{5A7244F0-4AEE-4E30-B2B3-7E710941AEF2}" sibTransId="{C4CF8FF1-1A20-455A-B1A2-1E48F9B0F8C4}"/>
    <dgm:cxn modelId="{F78CB0D1-0438-46A5-9CF1-926D148A1FBD}" type="presOf" srcId="{FB5F1910-81E5-47DF-96DE-762FF7909A69}" destId="{27C20AF3-5856-4C8C-B38B-950102112780}" srcOrd="1" destOrd="0" presId="urn:microsoft.com/office/officeart/2005/8/layout/process5"/>
    <dgm:cxn modelId="{C059D9D9-75CD-4A0A-B53A-5FD72FDBD837}" type="presOf" srcId="{737DBD8C-C6F7-4EE4-82A5-E196360A1EDA}" destId="{99DB4F5F-5864-429F-8AD0-30BE3A49A10D}" srcOrd="0" destOrd="0" presId="urn:microsoft.com/office/officeart/2005/8/layout/process5"/>
    <dgm:cxn modelId="{BE80E0E2-AB49-4F78-93FE-8916872DD30F}" type="presOf" srcId="{C8B8B07D-E3F6-49C9-A30D-E8D4B46EE592}" destId="{265B31A0-D5F0-4EF4-B61B-CB08EAC4C35E}" srcOrd="0" destOrd="0" presId="urn:microsoft.com/office/officeart/2005/8/layout/process5"/>
    <dgm:cxn modelId="{C8069FE3-5629-4286-B2A9-F68C465922D5}" type="presOf" srcId="{FF5E455B-FE76-40F0-AD94-F39353B2C462}" destId="{90657FA7-DF28-4392-A83B-2DC368CD3B3A}" srcOrd="0" destOrd="0" presId="urn:microsoft.com/office/officeart/2005/8/layout/process5"/>
    <dgm:cxn modelId="{621724E4-E168-4628-B73A-3F7F1478A349}" type="presOf" srcId="{BFFA8DB2-57CD-4CFA-8AE4-AFE2AC38FB94}" destId="{1D7558CC-A826-4D3F-B3AD-F4EC124B8E81}" srcOrd="1" destOrd="0" presId="urn:microsoft.com/office/officeart/2005/8/layout/process5"/>
    <dgm:cxn modelId="{4412C1E9-B282-4671-9453-116D14931006}" srcId="{89407D0F-F629-498E-A078-0A26CE90C4CD}" destId="{C8B8B07D-E3F6-49C9-A30D-E8D4B46EE592}" srcOrd="6" destOrd="0" parTransId="{D97CFC11-E1F2-4814-B660-1A1829DCDF20}" sibTransId="{C844E2A1-1A10-4376-9C45-2A9F698143E9}"/>
    <dgm:cxn modelId="{AF1958F2-C642-46EE-B724-09E24088C1F6}" type="presOf" srcId="{CBFD3B2E-7460-4131-8214-FE161E71B0B7}" destId="{2277A02B-BF80-4ED5-BC6E-BE92C3C910BA}" srcOrd="0" destOrd="0" presId="urn:microsoft.com/office/officeart/2005/8/layout/process5"/>
    <dgm:cxn modelId="{04D8A8F7-B883-4750-8DD3-FD0568139C84}" type="presOf" srcId="{1B1A3B15-52B3-4499-A1DC-3552E4EC1803}" destId="{1E9CF677-4E96-4DDD-A9A4-108116CABFC5}" srcOrd="0" destOrd="0" presId="urn:microsoft.com/office/officeart/2005/8/layout/process5"/>
    <dgm:cxn modelId="{CF69CFFA-0E53-4C89-B75D-690F949E1C78}" type="presOf" srcId="{89407D0F-F629-498E-A078-0A26CE90C4CD}" destId="{4254288B-0F9B-41CD-ADE7-2DEDB40991D8}" srcOrd="0" destOrd="0" presId="urn:microsoft.com/office/officeart/2005/8/layout/process5"/>
    <dgm:cxn modelId="{C9909156-7B1A-4C8E-AF39-909EF955F37F}" type="presParOf" srcId="{4254288B-0F9B-41CD-ADE7-2DEDB40991D8}" destId="{90657FA7-DF28-4392-A83B-2DC368CD3B3A}" srcOrd="0" destOrd="0" presId="urn:microsoft.com/office/officeart/2005/8/layout/process5"/>
    <dgm:cxn modelId="{97E6484F-74A7-4323-97CC-F1F0182C91FF}" type="presParOf" srcId="{4254288B-0F9B-41CD-ADE7-2DEDB40991D8}" destId="{4ECA8165-1321-4EEA-B4CE-573DE4A88659}" srcOrd="1" destOrd="0" presId="urn:microsoft.com/office/officeart/2005/8/layout/process5"/>
    <dgm:cxn modelId="{89F9E7A1-D8A1-438C-8C9D-A4AFAACC9850}" type="presParOf" srcId="{4ECA8165-1321-4EEA-B4CE-573DE4A88659}" destId="{F22D885F-3827-45A4-AECA-4AE176FA9561}" srcOrd="0" destOrd="0" presId="urn:microsoft.com/office/officeart/2005/8/layout/process5"/>
    <dgm:cxn modelId="{79D5E045-4674-4EAC-886E-B43BC89C8275}" type="presParOf" srcId="{4254288B-0F9B-41CD-ADE7-2DEDB40991D8}" destId="{99DB4F5F-5864-429F-8AD0-30BE3A49A10D}" srcOrd="2" destOrd="0" presId="urn:microsoft.com/office/officeart/2005/8/layout/process5"/>
    <dgm:cxn modelId="{1BBC9943-AFA3-4E29-9EB9-7776E69FB8D2}" type="presParOf" srcId="{4254288B-0F9B-41CD-ADE7-2DEDB40991D8}" destId="{A659E25A-C249-4AAF-944A-DB84512AF1C9}" srcOrd="3" destOrd="0" presId="urn:microsoft.com/office/officeart/2005/8/layout/process5"/>
    <dgm:cxn modelId="{C83CFA5E-4762-45A3-B9DC-D0340870F9D1}" type="presParOf" srcId="{A659E25A-C249-4AAF-944A-DB84512AF1C9}" destId="{183B7934-33DF-4F91-BBCA-3869DA1D61B0}" srcOrd="0" destOrd="0" presId="urn:microsoft.com/office/officeart/2005/8/layout/process5"/>
    <dgm:cxn modelId="{C98B7565-F574-4E72-9E80-B93A5D467E62}" type="presParOf" srcId="{4254288B-0F9B-41CD-ADE7-2DEDB40991D8}" destId="{7C78E1D6-BA86-4BD0-A68D-8BD43A0B9183}" srcOrd="4" destOrd="0" presId="urn:microsoft.com/office/officeart/2005/8/layout/process5"/>
    <dgm:cxn modelId="{104C081D-0156-4F37-AB0C-D86A5A11D828}" type="presParOf" srcId="{4254288B-0F9B-41CD-ADE7-2DEDB40991D8}" destId="{AD58CA20-1863-4E4E-A99B-7385E927D0E8}" srcOrd="5" destOrd="0" presId="urn:microsoft.com/office/officeart/2005/8/layout/process5"/>
    <dgm:cxn modelId="{400AC8F0-67B4-40D8-8B25-EC11CF1999EF}" type="presParOf" srcId="{AD58CA20-1863-4E4E-A99B-7385E927D0E8}" destId="{29E71C20-6E00-4CB3-8AA4-ECF595861906}" srcOrd="0" destOrd="0" presId="urn:microsoft.com/office/officeart/2005/8/layout/process5"/>
    <dgm:cxn modelId="{6C920454-3C3D-4002-AF11-8BE19ED6F40E}" type="presParOf" srcId="{4254288B-0F9B-41CD-ADE7-2DEDB40991D8}" destId="{E651F93C-6AFF-4D8F-8160-68C4DD5A15DE}" srcOrd="6" destOrd="0" presId="urn:microsoft.com/office/officeart/2005/8/layout/process5"/>
    <dgm:cxn modelId="{099419B4-86EA-4898-AAF5-09F28A643D9A}" type="presParOf" srcId="{4254288B-0F9B-41CD-ADE7-2DEDB40991D8}" destId="{2277A02B-BF80-4ED5-BC6E-BE92C3C910BA}" srcOrd="7" destOrd="0" presId="urn:microsoft.com/office/officeart/2005/8/layout/process5"/>
    <dgm:cxn modelId="{175E4E4B-CA86-44FC-9243-CB1FA245323E}" type="presParOf" srcId="{2277A02B-BF80-4ED5-BC6E-BE92C3C910BA}" destId="{1A272F93-2E19-43DF-B6A6-67F9212A8225}" srcOrd="0" destOrd="0" presId="urn:microsoft.com/office/officeart/2005/8/layout/process5"/>
    <dgm:cxn modelId="{D57A0045-E135-4D01-9691-DC02B0EB706D}" type="presParOf" srcId="{4254288B-0F9B-41CD-ADE7-2DEDB40991D8}" destId="{C67BEBE5-A595-40AF-9D82-F57EAB78EA1E}" srcOrd="8" destOrd="0" presId="urn:microsoft.com/office/officeart/2005/8/layout/process5"/>
    <dgm:cxn modelId="{963D78B0-1E92-4D09-83D2-2E6A88AA3270}" type="presParOf" srcId="{4254288B-0F9B-41CD-ADE7-2DEDB40991D8}" destId="{0A174CAE-641B-44D4-86D2-11117B453E39}" srcOrd="9" destOrd="0" presId="urn:microsoft.com/office/officeart/2005/8/layout/process5"/>
    <dgm:cxn modelId="{69D7ECA4-D111-4E6D-B008-975406641040}" type="presParOf" srcId="{0A174CAE-641B-44D4-86D2-11117B453E39}" destId="{1D7558CC-A826-4D3F-B3AD-F4EC124B8E81}" srcOrd="0" destOrd="0" presId="urn:microsoft.com/office/officeart/2005/8/layout/process5"/>
    <dgm:cxn modelId="{E6240061-EF67-413B-8C35-2AF82759B39E}" type="presParOf" srcId="{4254288B-0F9B-41CD-ADE7-2DEDB40991D8}" destId="{1E9CF677-4E96-4DDD-A9A4-108116CABFC5}" srcOrd="10" destOrd="0" presId="urn:microsoft.com/office/officeart/2005/8/layout/process5"/>
    <dgm:cxn modelId="{806A43A3-F01A-4F8F-9DF1-F3176E49A436}" type="presParOf" srcId="{4254288B-0F9B-41CD-ADE7-2DEDB40991D8}" destId="{2E42469F-EF4F-4B15-AA4D-A24DD4BB8252}" srcOrd="11" destOrd="0" presId="urn:microsoft.com/office/officeart/2005/8/layout/process5"/>
    <dgm:cxn modelId="{05F0D418-ADBF-453A-93EC-27718AEEFEAF}" type="presParOf" srcId="{2E42469F-EF4F-4B15-AA4D-A24DD4BB8252}" destId="{27C20AF3-5856-4C8C-B38B-950102112780}" srcOrd="0" destOrd="0" presId="urn:microsoft.com/office/officeart/2005/8/layout/process5"/>
    <dgm:cxn modelId="{E7E59316-2BC1-4DAE-BC29-3722A032F99F}" type="presParOf" srcId="{4254288B-0F9B-41CD-ADE7-2DEDB40991D8}" destId="{265B31A0-D5F0-4EF4-B61B-CB08EAC4C35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57FA7-DF28-4392-A83B-2DC368CD3B3A}">
      <dsp:nvSpPr>
        <dsp:cNvPr id="0" name=""/>
        <dsp:cNvSpPr/>
      </dsp:nvSpPr>
      <dsp:spPr>
        <a:xfrm>
          <a:off x="1127292" y="504"/>
          <a:ext cx="2083714" cy="1250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1. Exploratory Data Analysis (EDA):  U</a:t>
          </a:r>
          <a:r>
            <a:rPr lang="en-US" sz="900" kern="1200" dirty="0"/>
            <a:t>nveil valuable insights about customer behaviors. EDA will involve data visualization, summary statistics, and identifying patterns in the data.</a:t>
          </a:r>
        </a:p>
      </dsp:txBody>
      <dsp:txXfrm>
        <a:off x="1163910" y="37122"/>
        <a:ext cx="2010478" cy="1176992"/>
      </dsp:txXfrm>
    </dsp:sp>
    <dsp:sp modelId="{4ECA8165-1321-4EEA-B4CE-573DE4A88659}">
      <dsp:nvSpPr>
        <dsp:cNvPr id="0" name=""/>
        <dsp:cNvSpPr/>
      </dsp:nvSpPr>
      <dsp:spPr>
        <a:xfrm>
          <a:off x="3394373" y="367238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94373" y="470590"/>
        <a:ext cx="309223" cy="310057"/>
      </dsp:txXfrm>
    </dsp:sp>
    <dsp:sp modelId="{99DB4F5F-5864-429F-8AD0-30BE3A49A10D}">
      <dsp:nvSpPr>
        <dsp:cNvPr id="0" name=""/>
        <dsp:cNvSpPr/>
      </dsp:nvSpPr>
      <dsp:spPr>
        <a:xfrm>
          <a:off x="4044492" y="504"/>
          <a:ext cx="2083714" cy="1250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2. Feature Engineering: </a:t>
          </a:r>
          <a:r>
            <a:rPr lang="en-US" sz="900" kern="1200" dirty="0"/>
            <a:t>create new features or transform existing ones that can provide additional insights or improve model performance. Feature engineering might involve aggregating information, creating interaction terms, or applying domain-specific knowledge.</a:t>
          </a:r>
          <a:r>
            <a:rPr lang="en-US" sz="900" b="1" kern="1200" dirty="0"/>
            <a:t> </a:t>
          </a:r>
          <a:endParaRPr lang="en-US" sz="900" kern="1200" dirty="0"/>
        </a:p>
      </dsp:txBody>
      <dsp:txXfrm>
        <a:off x="4081110" y="37122"/>
        <a:ext cx="2010478" cy="1176992"/>
      </dsp:txXfrm>
    </dsp:sp>
    <dsp:sp modelId="{A659E25A-C249-4AAF-944A-DB84512AF1C9}">
      <dsp:nvSpPr>
        <dsp:cNvPr id="0" name=""/>
        <dsp:cNvSpPr/>
      </dsp:nvSpPr>
      <dsp:spPr>
        <a:xfrm>
          <a:off x="6311574" y="367238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11574" y="470590"/>
        <a:ext cx="309223" cy="310057"/>
      </dsp:txXfrm>
    </dsp:sp>
    <dsp:sp modelId="{7C78E1D6-BA86-4BD0-A68D-8BD43A0B9183}">
      <dsp:nvSpPr>
        <dsp:cNvPr id="0" name=""/>
        <dsp:cNvSpPr/>
      </dsp:nvSpPr>
      <dsp:spPr>
        <a:xfrm>
          <a:off x="6961693" y="504"/>
          <a:ext cx="2083714" cy="1250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3. Data Preprocessing: </a:t>
          </a:r>
          <a:r>
            <a:rPr lang="en-US" sz="900" kern="1200" dirty="0"/>
            <a:t>Prepare the data for model training. This includes handling missing values, encoding categorical variables, and scaling or normalizing features as needed.</a:t>
          </a:r>
        </a:p>
      </dsp:txBody>
      <dsp:txXfrm>
        <a:off x="6998311" y="37122"/>
        <a:ext cx="2010478" cy="1176992"/>
      </dsp:txXfrm>
    </dsp:sp>
    <dsp:sp modelId="{AD58CA20-1863-4E4E-A99B-7385E927D0E8}">
      <dsp:nvSpPr>
        <dsp:cNvPr id="0" name=""/>
        <dsp:cNvSpPr/>
      </dsp:nvSpPr>
      <dsp:spPr>
        <a:xfrm rot="5400000">
          <a:off x="7782676" y="1396593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7848521" y="1434100"/>
        <a:ext cx="310057" cy="309223"/>
      </dsp:txXfrm>
    </dsp:sp>
    <dsp:sp modelId="{E651F93C-6AFF-4D8F-8160-68C4DD5A15DE}">
      <dsp:nvSpPr>
        <dsp:cNvPr id="0" name=""/>
        <dsp:cNvSpPr/>
      </dsp:nvSpPr>
      <dsp:spPr>
        <a:xfrm>
          <a:off x="6961693" y="2084219"/>
          <a:ext cx="2083714" cy="12502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4. Machine Learning Model Development: </a:t>
          </a:r>
          <a:r>
            <a:rPr lang="en-US" sz="900" kern="1200" dirty="0"/>
            <a:t>Train various machine learning models for classification, such as logistic regression, decision trees, random forests, Boosting Algorithms. Experiment with different algorithms to find the best-performing model.</a:t>
          </a:r>
        </a:p>
      </dsp:txBody>
      <dsp:txXfrm>
        <a:off x="6998311" y="2120837"/>
        <a:ext cx="2010478" cy="1176992"/>
      </dsp:txXfrm>
    </dsp:sp>
    <dsp:sp modelId="{2277A02B-BF80-4ED5-BC6E-BE92C3C910BA}">
      <dsp:nvSpPr>
        <dsp:cNvPr id="0" name=""/>
        <dsp:cNvSpPr/>
      </dsp:nvSpPr>
      <dsp:spPr>
        <a:xfrm rot="10800000">
          <a:off x="6336578" y="2450952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6469102" y="2554304"/>
        <a:ext cx="309223" cy="310057"/>
      </dsp:txXfrm>
    </dsp:sp>
    <dsp:sp modelId="{C67BEBE5-A595-40AF-9D82-F57EAB78EA1E}">
      <dsp:nvSpPr>
        <dsp:cNvPr id="0" name=""/>
        <dsp:cNvSpPr/>
      </dsp:nvSpPr>
      <dsp:spPr>
        <a:xfrm>
          <a:off x="4044492" y="2084219"/>
          <a:ext cx="2083714" cy="12502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5. Model Evaluation</a:t>
          </a:r>
          <a:r>
            <a:rPr lang="en-US" sz="900" kern="1200"/>
            <a:t>: Assess the performance of your models using appropriate evaluation metrics like accuracy, precision, recall, F1-score, confusion matrix and ROC AUC. Identify the model that provides the most accurate predictions of customer churn.</a:t>
          </a:r>
          <a:endParaRPr lang="en-US" sz="900" kern="1200" dirty="0"/>
        </a:p>
      </dsp:txBody>
      <dsp:txXfrm>
        <a:off x="4081110" y="2120837"/>
        <a:ext cx="2010478" cy="1176992"/>
      </dsp:txXfrm>
    </dsp:sp>
    <dsp:sp modelId="{0A174CAE-641B-44D4-86D2-11117B453E39}">
      <dsp:nvSpPr>
        <dsp:cNvPr id="0" name=""/>
        <dsp:cNvSpPr/>
      </dsp:nvSpPr>
      <dsp:spPr>
        <a:xfrm rot="10800000">
          <a:off x="3419378" y="2450952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551902" y="2554304"/>
        <a:ext cx="309223" cy="310057"/>
      </dsp:txXfrm>
    </dsp:sp>
    <dsp:sp modelId="{1E9CF677-4E96-4DDD-A9A4-108116CABFC5}">
      <dsp:nvSpPr>
        <dsp:cNvPr id="0" name=""/>
        <dsp:cNvSpPr/>
      </dsp:nvSpPr>
      <dsp:spPr>
        <a:xfrm>
          <a:off x="1127292" y="2084219"/>
          <a:ext cx="2083714" cy="125022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6. Predicting Churn: </a:t>
          </a:r>
          <a:r>
            <a:rPr lang="en-US" sz="900" kern="1200"/>
            <a:t>Once you've built and validated your model, use it to predict customer churn. Understand the importance of feature importance scores in interpreting the model’s predictions</a:t>
          </a:r>
        </a:p>
      </dsp:txBody>
      <dsp:txXfrm>
        <a:off x="1163910" y="2120837"/>
        <a:ext cx="2010478" cy="1176992"/>
      </dsp:txXfrm>
    </dsp:sp>
    <dsp:sp modelId="{2E42469F-EF4F-4B15-AA4D-A24DD4BB8252}">
      <dsp:nvSpPr>
        <dsp:cNvPr id="0" name=""/>
        <dsp:cNvSpPr/>
      </dsp:nvSpPr>
      <dsp:spPr>
        <a:xfrm rot="5400000">
          <a:off x="1948275" y="3480307"/>
          <a:ext cx="441747" cy="516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2014120" y="3517814"/>
        <a:ext cx="310057" cy="309223"/>
      </dsp:txXfrm>
    </dsp:sp>
    <dsp:sp modelId="{265B31A0-D5F0-4EF4-B61B-CB08EAC4C35E}">
      <dsp:nvSpPr>
        <dsp:cNvPr id="0" name=""/>
        <dsp:cNvSpPr/>
      </dsp:nvSpPr>
      <dsp:spPr>
        <a:xfrm>
          <a:off x="1127292" y="4167933"/>
          <a:ext cx="2083714" cy="1250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7. Recommendations: </a:t>
          </a:r>
          <a:r>
            <a:rPr lang="en-US" sz="900" kern="1200" dirty="0"/>
            <a:t>Based on your findings, provide actionable recommendations to the business. These recommendations should help reduce churn and improve customer retention strategies.</a:t>
          </a:r>
        </a:p>
      </dsp:txBody>
      <dsp:txXfrm>
        <a:off x="1163910" y="4204551"/>
        <a:ext cx="2010478" cy="117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148AD-826D-47FB-8353-3E0BB732ED2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A23C8-0623-41B6-8422-BF129616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4054-AB7C-4158-9C64-A8D74816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16785-E172-4888-8B70-0CEC8B84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79CA-95EB-4956-ADCC-6DFBA357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4D38-6AB2-4011-A6F0-4FA74F0265A7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5B98-431A-4266-A40C-61AC0B68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88B3-4471-4ED4-A2AC-1BA85A35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CC67-8103-4AEF-977B-450CBEB0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78CF5-8D72-4A78-B734-983FABF7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6D25-AD78-440B-80E0-526E429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965C-9E4B-4286-9077-371C2D8B2214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0BB9-666E-488C-A7DC-F68FD2FC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049D-DE8B-41A8-8F64-202A4CF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1A417-97EA-4E40-9E11-9D9D5233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1C231-187B-4194-9C60-B755953B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C8C6-BF7B-4852-957C-2A410128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5090-7FB6-4CA0-990B-B72EBB0B12EA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ADD7-DCC2-42DF-8861-0C6157E2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D4C2-2455-40B6-B825-87FE93F2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CB6A-9C82-497C-BE91-AC28AAEB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0C5-0EF0-4318-B1F3-D5389164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C00-F20D-460E-A76A-833EA3A8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E67F-EAC0-4560-B596-626D772277E3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F58C-286B-464C-9090-99F5B0C4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1ABF-FCA0-426B-83F7-02FB3170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8706-514D-4196-883B-006D924D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34A91-8AC6-4C87-B94D-B84F2CA82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1632-1A85-4838-9E69-224FB67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E509-F132-44DC-A623-CBC203FA1982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0B20-9229-4174-9CF2-AEA825EB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680D-6BBF-4B58-9AF9-3BA76CAE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41AB-7D98-4CE6-9BEB-56C7DB9E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5FD0-4E33-42BE-869E-8C710B11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898B7-622F-4929-8D43-C75AC653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972E1-A7DD-430D-AC3F-BF303218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1C3B-5FD8-437F-942D-B3C8682101F2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D329-CB2C-40F3-BC3B-DB31762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8AB5-6A89-4A03-AAE2-AEF6EA9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D714-6DA5-40D6-AA21-3F0B069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FE1B-8343-4A6E-9020-7DFBB0CD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5F667-F9C1-4E68-AD2B-C1E8B239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262D5-529F-46F5-9837-32FB2EAF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ECCF0-C2F1-4789-8D73-7355837D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5683B-7CE3-4520-B872-AFA44C5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D1F4-4E9F-4502-95B4-09CD6EC15AA1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57BA-3A64-4DDC-ABF3-8E970B2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8613B-FF99-4C17-8202-DB47AEBC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C4A8-C996-44E2-BDCD-E4E2FADC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752F-6AC5-4F20-B2F8-6F188122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A8BE-BA6C-496C-BD75-A8A4587E02D8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A427E-8B1B-4FDF-AD48-3E5C9081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FF2A-E8DB-4829-A27B-B97656A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1D14-83D2-4097-B99A-95CC2B50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F683-E1C0-4DEA-A7E6-B83276FFC20C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F661A-3EAF-4C09-BEE2-A0D94E1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759B-AC7F-44E9-96BC-F07C8FD7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6A8-C21F-4154-8B04-23E7D4A6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F450-F056-405A-86BE-A7CCD4E5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A4924-AE8B-4AAC-8D17-97EE2963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4334-CA74-4A70-97B4-53E8AFA4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213D-64E5-4936-8CF4-FCAE3BED724F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3559-740A-4FFE-B66F-B90033F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783F-0936-4B3F-84FE-8E1E8115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54AE-AA82-4CA8-BBFC-D96701D3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2C30-71B1-4B80-BDFE-7FAAE3C3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B61BF-F4F6-4970-BA13-7D7EAF0DB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CF13E-3053-4E4B-BB7D-667B8DF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8B67-6974-4A00-9336-FDD6F6055C68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0F84-8467-4B79-A66E-415FBBED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9174-EDED-48EC-AD6D-17C9C7D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B4477-F6E5-4645-9E35-96763427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E103-B435-4EF9-BC28-489F4C37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7475-1969-41E7-ABB8-6B0B6756A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24B2-AF4D-4FEE-B1FD-7431110B7C95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DA2E-A0F2-4AA7-8E9C-57558C2E5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VARSHA THAKUR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C49A-3CF9-4880-B338-E679A3F3A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82F5-6CFD-41F1-B516-B93DC056D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88A1-3109-47D6-A874-C1CCCEBF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75" y="1876079"/>
            <a:ext cx="6382025" cy="74012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Mentorness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DE5A8-EFAC-4D7F-91BA-12845AB3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426" y="3149600"/>
            <a:ext cx="9353273" cy="222139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Machine Learning Intern</a:t>
            </a: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b="1" dirty="0">
                <a:latin typeface="Arial Black" panose="020B0A04020102020204" pitchFamily="34" charset="0"/>
              </a:rPr>
              <a:t>Task1: Customer Churn Prediction Project </a:t>
            </a:r>
          </a:p>
          <a:p>
            <a:endParaRPr lang="en-US" sz="3200" dirty="0"/>
          </a:p>
          <a:p>
            <a:r>
              <a:rPr lang="en-US" sz="3200" dirty="0"/>
              <a:t>Approach outline and key findings</a:t>
            </a:r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  <a:p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93D5-765F-46CC-9A27-8574497D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66" y="379420"/>
            <a:ext cx="3790122" cy="12230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4122-E848-4B05-90C0-9C3ACAEB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0699" y="6391755"/>
            <a:ext cx="1467679" cy="365125"/>
          </a:xfrm>
        </p:spPr>
        <p:txBody>
          <a:bodyPr/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26654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228419" y="825410"/>
            <a:ext cx="1168581" cy="5600789"/>
          </a:xfrm>
          <a:prstGeom prst="roundRect">
            <a:avLst>
              <a:gd name="adj" fmla="val 10000"/>
            </a:avLst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4000" b="1" dirty="0"/>
              <a:t>Recommendations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B47A6-466D-4C3E-BFA4-73153B48E1A4}"/>
              </a:ext>
            </a:extLst>
          </p:cNvPr>
          <p:cNvSpPr txBox="1"/>
          <p:nvPr/>
        </p:nvSpPr>
        <p:spPr>
          <a:xfrm>
            <a:off x="2027584" y="159447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Electronic check medium are the highest churners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Contract Type - Monthly customers are more likely to churn because of no contract terms, as they are free to go customers.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 Online security, No Tech Support category are high churners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Non senior Citizens are high churners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4299E-E44D-440A-8192-30E03743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142336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768DB-41D2-4D4B-A955-A6EACB5D4B23}"/>
              </a:ext>
            </a:extLst>
          </p:cNvPr>
          <p:cNvSpPr txBox="1"/>
          <p:nvPr/>
        </p:nvSpPr>
        <p:spPr>
          <a:xfrm>
            <a:off x="1802295" y="2689471"/>
            <a:ext cx="78585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AE6F4-36A6-4035-9DDF-1423377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26088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4CD-3E6C-49C5-9AEB-25CBA736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2078" cy="801066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815-31CD-4836-A864-3E514B3E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788"/>
            <a:ext cx="10515600" cy="3643312"/>
          </a:xfrm>
        </p:spPr>
        <p:txBody>
          <a:bodyPr/>
          <a:lstStyle/>
          <a:p>
            <a:pPr algn="just"/>
            <a:r>
              <a:rPr lang="en-US" dirty="0"/>
              <a:t>Understanding customer behaviors, identifying key factors contributing to churn, and predicting when customers are likely to churn. Hence, reducing revenue loss and enhancing customer retention strategies.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In this project, we will dive into the world of classification tasks and gain hands-on experience in data analysis, preprocessing, and machine learning model development.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03AC-5A73-483E-A2C2-944706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2835" y="6310311"/>
            <a:ext cx="1610139" cy="36512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37435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9624-1D26-4999-8B6E-B2404A5F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2322" cy="496266"/>
          </a:xfrm>
        </p:spPr>
        <p:txBody>
          <a:bodyPr>
            <a:normAutofit fontScale="90000"/>
          </a:bodyPr>
          <a:lstStyle/>
          <a:p>
            <a:r>
              <a:rPr lang="en-US" dirty="0"/>
              <a:t>Key Steps to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A747-07BA-4C91-B096-4A59B6EF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Exploratory Data Analysis (EDA): </a:t>
            </a:r>
            <a:r>
              <a:rPr lang="en-US" dirty="0"/>
              <a:t>Dive into the dataset, conduct comprehensive EDA, and unveil valuable insights about customer behaviors. EDA will involve data visualization, summary statistics, and identifying patterns in the data.</a:t>
            </a:r>
          </a:p>
          <a:p>
            <a:r>
              <a:rPr lang="en-US" b="1" dirty="0"/>
              <a:t>2. Feature Engineering: </a:t>
            </a:r>
            <a:r>
              <a:rPr lang="en-US" dirty="0"/>
              <a:t>If requires create new features or transform existing ones that can provide additional insights or improve model performance. Feature engineering might involve aggregating information, creating interaction terms, or applying domain-specific knowledge.</a:t>
            </a:r>
          </a:p>
          <a:p>
            <a:r>
              <a:rPr lang="en-US" b="1" dirty="0"/>
              <a:t>3. Data Preprocessing: </a:t>
            </a:r>
            <a:r>
              <a:rPr lang="en-US" dirty="0"/>
              <a:t>Prepare the data for model training. This includes handling missing values, encoding categorical variables, and scaling or normalizing features as needed.</a:t>
            </a:r>
          </a:p>
          <a:p>
            <a:r>
              <a:rPr lang="en-US" b="1" dirty="0"/>
              <a:t>4. Machine Learning Model Development: </a:t>
            </a:r>
            <a:r>
              <a:rPr lang="en-US" dirty="0"/>
              <a:t>Train various machine learning models for classification, such as logistic regression, decision trees, random forests, Boosting Algorithms. Experiment with different algorithms to find the best-performing model.</a:t>
            </a:r>
          </a:p>
          <a:p>
            <a:r>
              <a:rPr lang="en-US" b="1" dirty="0"/>
              <a:t>5. Model Evaluation</a:t>
            </a:r>
            <a:r>
              <a:rPr lang="en-US" dirty="0"/>
              <a:t>: Assess the performance of your models using appropriate evaluation metrics like accuracy, precision, recall, F1-score, confusion matrix and ROC AUC. Identify the model that provides the most accurate predictions of customer churn.</a:t>
            </a:r>
          </a:p>
          <a:p>
            <a:r>
              <a:rPr lang="en-US" b="1" dirty="0"/>
              <a:t>6. Predicting Churn: </a:t>
            </a:r>
            <a:r>
              <a:rPr lang="en-US" dirty="0"/>
              <a:t>Once you've built and validated your model, use it to predict customer churn. Understand the importance of feature importance scores in interpreting the model’s predictions.</a:t>
            </a:r>
          </a:p>
          <a:p>
            <a:r>
              <a:rPr lang="en-US" b="1" dirty="0"/>
              <a:t>7. Recommendations: </a:t>
            </a:r>
            <a:r>
              <a:rPr lang="en-US" dirty="0"/>
              <a:t>Based on your findings, provide actionable recommendations to the business. These recommendations should help reduce churn and improve customer retention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B10D-D314-46A1-B2F3-7E130A53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108954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ED7EC8-CBD4-4E84-B5BA-8F1643CEA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1452"/>
              </p:ext>
            </p:extLst>
          </p:nvPr>
        </p:nvGraphicFramePr>
        <p:xfrm>
          <a:off x="419100" y="922866"/>
          <a:ext cx="10172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00CDC8-B0E7-4E66-9A6C-1C46CF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137459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EF76A6-E19B-4525-AE35-E2A5680FEF4A}"/>
              </a:ext>
            </a:extLst>
          </p:cNvPr>
          <p:cNvSpPr/>
          <p:nvPr/>
        </p:nvSpPr>
        <p:spPr>
          <a:xfrm>
            <a:off x="144963" y="406400"/>
            <a:ext cx="1282881" cy="604520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2800" b="1" dirty="0"/>
              <a:t>Exploratory Data Analysis (EDA)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0198-F0DC-4C19-AA85-6DCAEE9A8CB7}"/>
              </a:ext>
            </a:extLst>
          </p:cNvPr>
          <p:cNvSpPr txBox="1"/>
          <p:nvPr/>
        </p:nvSpPr>
        <p:spPr>
          <a:xfrm>
            <a:off x="1990642" y="2115887"/>
            <a:ext cx="8210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performed basic summary statistics and tried to know about the dataset:</a:t>
            </a:r>
          </a:p>
          <a:p>
            <a:r>
              <a:rPr lang="en-US" dirty="0"/>
              <a:t>Key insights we get: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Shape= (7043,21)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Column= ['</a:t>
            </a:r>
            <a:r>
              <a:rPr lang="en-US" dirty="0" err="1"/>
              <a:t>customerID</a:t>
            </a:r>
            <a:r>
              <a:rPr lang="en-US" dirty="0"/>
              <a:t>', 'gender', '</a:t>
            </a:r>
            <a:r>
              <a:rPr lang="en-US" dirty="0" err="1"/>
              <a:t>SeniorCitizen</a:t>
            </a:r>
            <a:r>
              <a:rPr lang="en-US" dirty="0"/>
              <a:t>', 'Partner', 'Dependents’, 'tenure', '</a:t>
            </a:r>
            <a:r>
              <a:rPr lang="en-US" dirty="0" err="1"/>
              <a:t>PhoneService</a:t>
            </a:r>
            <a:r>
              <a:rPr lang="en-US" dirty="0"/>
              <a:t>’, '</a:t>
            </a:r>
            <a:r>
              <a:rPr lang="en-US" dirty="0" err="1"/>
              <a:t>MultipleLines</a:t>
            </a:r>
            <a:r>
              <a:rPr lang="en-US" dirty="0"/>
              <a:t>', '</a:t>
            </a:r>
            <a:r>
              <a:rPr lang="en-US" dirty="0" err="1"/>
              <a:t>InternetService</a:t>
            </a:r>
            <a:r>
              <a:rPr lang="en-US" dirty="0"/>
              <a:t>',  '</a:t>
            </a:r>
            <a:r>
              <a:rPr lang="en-US" dirty="0" err="1"/>
              <a:t>OnlineSecurity</a:t>
            </a:r>
            <a:r>
              <a:rPr lang="en-US" dirty="0"/>
              <a:t>', '</a:t>
            </a:r>
            <a:r>
              <a:rPr lang="en-US" dirty="0" err="1"/>
              <a:t>OnlineBackup</a:t>
            </a:r>
            <a:r>
              <a:rPr lang="en-US" dirty="0"/>
              <a:t>', '</a:t>
            </a:r>
            <a:r>
              <a:rPr lang="en-US" dirty="0" err="1"/>
              <a:t>DeviceProtection</a:t>
            </a:r>
            <a:r>
              <a:rPr lang="en-US" dirty="0"/>
              <a:t>'  '</a:t>
            </a:r>
            <a:r>
              <a:rPr lang="en-US" dirty="0" err="1"/>
              <a:t>TechSupport</a:t>
            </a:r>
            <a:r>
              <a:rPr lang="en-US" dirty="0"/>
              <a:t>', '</a:t>
            </a:r>
            <a:r>
              <a:rPr lang="en-US" dirty="0" err="1"/>
              <a:t>StreamingTV</a:t>
            </a:r>
            <a:r>
              <a:rPr lang="en-US" dirty="0"/>
              <a:t>', '</a:t>
            </a:r>
            <a:r>
              <a:rPr lang="en-US" dirty="0" err="1"/>
              <a:t>StreamingMovies</a:t>
            </a:r>
            <a:r>
              <a:rPr lang="en-US" dirty="0"/>
              <a:t>', 'Contract', '</a:t>
            </a:r>
            <a:r>
              <a:rPr lang="en-US" dirty="0" err="1"/>
              <a:t>PaperlessBilling</a:t>
            </a:r>
            <a:r>
              <a:rPr lang="en-US" dirty="0"/>
              <a:t>', '</a:t>
            </a:r>
            <a:r>
              <a:rPr lang="en-US" dirty="0" err="1"/>
              <a:t>PaymentMethod</a:t>
            </a:r>
            <a:r>
              <a:rPr lang="en-US" dirty="0"/>
              <a:t>', '</a:t>
            </a:r>
            <a:r>
              <a:rPr lang="en-US" dirty="0" err="1"/>
              <a:t>MonthlyCharges</a:t>
            </a:r>
            <a:r>
              <a:rPr lang="en-US" dirty="0"/>
              <a:t>', '</a:t>
            </a:r>
            <a:r>
              <a:rPr lang="en-US" dirty="0" err="1"/>
              <a:t>TotalCharges</a:t>
            </a:r>
            <a:r>
              <a:rPr lang="en-US" dirty="0"/>
              <a:t>', 'Churn']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521747-173D-4B81-A0EF-DDF33C86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19261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F7E2F4-73C4-42EA-94E8-9D8758F77454}"/>
              </a:ext>
            </a:extLst>
          </p:cNvPr>
          <p:cNvSpPr/>
          <p:nvPr/>
        </p:nvSpPr>
        <p:spPr>
          <a:xfrm>
            <a:off x="1607456" y="342900"/>
            <a:ext cx="1041581" cy="6172200"/>
          </a:xfrm>
          <a:prstGeom prst="roundRect">
            <a:avLst>
              <a:gd name="adj" fmla="val 1000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algn="ctr"/>
            <a:r>
              <a:rPr lang="en-US" sz="2800" b="1" dirty="0">
                <a:solidFill>
                  <a:schemeClr val="lt1"/>
                </a:solidFill>
              </a:rPr>
              <a:t> 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8F62-7251-4F1C-B42E-EB70917692AC}"/>
              </a:ext>
            </a:extLst>
          </p:cNvPr>
          <p:cNvSpPr txBox="1"/>
          <p:nvPr/>
        </p:nvSpPr>
        <p:spPr>
          <a:xfrm>
            <a:off x="2977109" y="1304404"/>
            <a:ext cx="668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 Divide customers into bins based on tenure e.g.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for tenure &lt; 12 months assign a tenure group if 1-12,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for tenure between 1 to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Yrs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tenure group of 13-24; so on...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79365-9D15-49FA-BB15-5136B0861836}"/>
              </a:ext>
            </a:extLst>
          </p:cNvPr>
          <p:cNvSpPr txBox="1"/>
          <p:nvPr/>
        </p:nvSpPr>
        <p:spPr>
          <a:xfrm>
            <a:off x="4086312" y="2598942"/>
            <a:ext cx="223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tenure_group</a:t>
            </a:r>
            <a:endParaRPr lang="en-US" b="1" u="sng" dirty="0"/>
          </a:p>
          <a:p>
            <a:pPr algn="ctr"/>
            <a:r>
              <a:rPr lang="en-US" dirty="0"/>
              <a:t>1 - 12     2175</a:t>
            </a:r>
          </a:p>
          <a:p>
            <a:pPr algn="ctr"/>
            <a:r>
              <a:rPr lang="en-US" dirty="0"/>
              <a:t>61 - 72    1407</a:t>
            </a:r>
          </a:p>
          <a:p>
            <a:pPr algn="ctr"/>
            <a:r>
              <a:rPr lang="en-US" dirty="0"/>
              <a:t>13 - 24    1024</a:t>
            </a:r>
          </a:p>
          <a:p>
            <a:pPr algn="ctr"/>
            <a:r>
              <a:rPr lang="en-US" dirty="0"/>
              <a:t>25 - 36     832</a:t>
            </a:r>
          </a:p>
          <a:p>
            <a:pPr algn="ctr"/>
            <a:r>
              <a:rPr lang="en-US" dirty="0"/>
              <a:t>49 - 60     832</a:t>
            </a:r>
          </a:p>
          <a:p>
            <a:pPr algn="ctr"/>
            <a:r>
              <a:rPr lang="en-US" dirty="0"/>
              <a:t>37 - 48     762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65111-49EF-4AF0-AC93-F4B60D3B6134}"/>
              </a:ext>
            </a:extLst>
          </p:cNvPr>
          <p:cNvSpPr/>
          <p:nvPr/>
        </p:nvSpPr>
        <p:spPr>
          <a:xfrm>
            <a:off x="326703" y="342900"/>
            <a:ext cx="952681" cy="6172200"/>
          </a:xfrm>
          <a:prstGeom prst="roundRect">
            <a:avLst>
              <a:gd name="adj" fmla="val 17362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algn="ctr"/>
            <a:r>
              <a:rPr lang="en-US" sz="2800" b="1" dirty="0"/>
              <a:t>Data Preprocessing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1D0C-D76B-442A-8336-3C51661E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42578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279219" y="552450"/>
            <a:ext cx="1333681" cy="5753100"/>
          </a:xfrm>
          <a:prstGeom prst="roundRect">
            <a:avLst>
              <a:gd name="adj" fmla="val 10000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2800" b="1" dirty="0"/>
              <a:t>Machine Learning Model Development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7A940E-EC2E-4748-B17B-85FCDBFF8DCA}"/>
              </a:ext>
            </a:extLst>
          </p:cNvPr>
          <p:cNvGrpSpPr/>
          <p:nvPr/>
        </p:nvGrpSpPr>
        <p:grpSpPr>
          <a:xfrm>
            <a:off x="2103018" y="1891458"/>
            <a:ext cx="3763784" cy="2118131"/>
            <a:chOff x="2778318" y="1486460"/>
            <a:chExt cx="4872825" cy="1770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D3A3C-D3F5-4208-8442-764C9299AF72}"/>
                </a:ext>
              </a:extLst>
            </p:cNvPr>
            <p:cNvSpPr/>
            <p:nvPr/>
          </p:nvSpPr>
          <p:spPr>
            <a:xfrm>
              <a:off x="2778318" y="1486460"/>
              <a:ext cx="4872825" cy="1770635"/>
            </a:xfrm>
            <a:custGeom>
              <a:avLst/>
              <a:gdLst>
                <a:gd name="connsiteX0" fmla="*/ 0 w 4872825"/>
                <a:gd name="connsiteY0" fmla="*/ 0 h 1770635"/>
                <a:gd name="connsiteX1" fmla="*/ 590153 w 4872825"/>
                <a:gd name="connsiteY1" fmla="*/ 0 h 1770635"/>
                <a:gd name="connsiteX2" fmla="*/ 1229035 w 4872825"/>
                <a:gd name="connsiteY2" fmla="*/ 0 h 1770635"/>
                <a:gd name="connsiteX3" fmla="*/ 1721731 w 4872825"/>
                <a:gd name="connsiteY3" fmla="*/ 0 h 1770635"/>
                <a:gd name="connsiteX4" fmla="*/ 2311885 w 4872825"/>
                <a:gd name="connsiteY4" fmla="*/ 0 h 1770635"/>
                <a:gd name="connsiteX5" fmla="*/ 2755853 w 4872825"/>
                <a:gd name="connsiteY5" fmla="*/ 0 h 1770635"/>
                <a:gd name="connsiteX6" fmla="*/ 3248550 w 4872825"/>
                <a:gd name="connsiteY6" fmla="*/ 0 h 1770635"/>
                <a:gd name="connsiteX7" fmla="*/ 3643790 w 4872825"/>
                <a:gd name="connsiteY7" fmla="*/ 0 h 1770635"/>
                <a:gd name="connsiteX8" fmla="*/ 4087759 w 4872825"/>
                <a:gd name="connsiteY8" fmla="*/ 0 h 1770635"/>
                <a:gd name="connsiteX9" fmla="*/ 4872825 w 4872825"/>
                <a:gd name="connsiteY9" fmla="*/ 0 h 1770635"/>
                <a:gd name="connsiteX10" fmla="*/ 4872825 w 4872825"/>
                <a:gd name="connsiteY10" fmla="*/ 607918 h 1770635"/>
                <a:gd name="connsiteX11" fmla="*/ 4872825 w 4872825"/>
                <a:gd name="connsiteY11" fmla="*/ 1162717 h 1770635"/>
                <a:gd name="connsiteX12" fmla="*/ 4872825 w 4872825"/>
                <a:gd name="connsiteY12" fmla="*/ 1770635 h 1770635"/>
                <a:gd name="connsiteX13" fmla="*/ 4233944 w 4872825"/>
                <a:gd name="connsiteY13" fmla="*/ 1770635 h 1770635"/>
                <a:gd name="connsiteX14" fmla="*/ 3643790 w 4872825"/>
                <a:gd name="connsiteY14" fmla="*/ 1770635 h 1770635"/>
                <a:gd name="connsiteX15" fmla="*/ 3004909 w 4872825"/>
                <a:gd name="connsiteY15" fmla="*/ 1770635 h 1770635"/>
                <a:gd name="connsiteX16" fmla="*/ 2366027 w 4872825"/>
                <a:gd name="connsiteY16" fmla="*/ 1770635 h 1770635"/>
                <a:gd name="connsiteX17" fmla="*/ 1824602 w 4872825"/>
                <a:gd name="connsiteY17" fmla="*/ 1770635 h 1770635"/>
                <a:gd name="connsiteX18" fmla="*/ 1429362 w 4872825"/>
                <a:gd name="connsiteY18" fmla="*/ 1770635 h 1770635"/>
                <a:gd name="connsiteX19" fmla="*/ 1034122 w 4872825"/>
                <a:gd name="connsiteY19" fmla="*/ 1770635 h 1770635"/>
                <a:gd name="connsiteX20" fmla="*/ 590153 w 4872825"/>
                <a:gd name="connsiteY20" fmla="*/ 1770635 h 1770635"/>
                <a:gd name="connsiteX21" fmla="*/ 0 w 4872825"/>
                <a:gd name="connsiteY21" fmla="*/ 1770635 h 1770635"/>
                <a:gd name="connsiteX22" fmla="*/ 0 w 4872825"/>
                <a:gd name="connsiteY22" fmla="*/ 1162717 h 1770635"/>
                <a:gd name="connsiteX23" fmla="*/ 0 w 4872825"/>
                <a:gd name="connsiteY23" fmla="*/ 625624 h 1770635"/>
                <a:gd name="connsiteX24" fmla="*/ 0 w 4872825"/>
                <a:gd name="connsiteY24" fmla="*/ 0 h 177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2825" h="1770635" fill="none" extrusionOk="0">
                  <a:moveTo>
                    <a:pt x="0" y="0"/>
                  </a:moveTo>
                  <a:cubicBezTo>
                    <a:pt x="136296" y="-50906"/>
                    <a:pt x="425470" y="21770"/>
                    <a:pt x="590153" y="0"/>
                  </a:cubicBezTo>
                  <a:cubicBezTo>
                    <a:pt x="754836" y="-21770"/>
                    <a:pt x="1063210" y="19279"/>
                    <a:pt x="1229035" y="0"/>
                  </a:cubicBezTo>
                  <a:cubicBezTo>
                    <a:pt x="1394860" y="-19279"/>
                    <a:pt x="1477013" y="5016"/>
                    <a:pt x="1721731" y="0"/>
                  </a:cubicBezTo>
                  <a:cubicBezTo>
                    <a:pt x="1966449" y="-5016"/>
                    <a:pt x="2042018" y="388"/>
                    <a:pt x="2311885" y="0"/>
                  </a:cubicBezTo>
                  <a:cubicBezTo>
                    <a:pt x="2581752" y="-388"/>
                    <a:pt x="2573040" y="24664"/>
                    <a:pt x="2755853" y="0"/>
                  </a:cubicBezTo>
                  <a:cubicBezTo>
                    <a:pt x="2938666" y="-24664"/>
                    <a:pt x="3112585" y="24848"/>
                    <a:pt x="3248550" y="0"/>
                  </a:cubicBezTo>
                  <a:cubicBezTo>
                    <a:pt x="3384515" y="-24848"/>
                    <a:pt x="3509052" y="39558"/>
                    <a:pt x="3643790" y="0"/>
                  </a:cubicBezTo>
                  <a:cubicBezTo>
                    <a:pt x="3778528" y="-39558"/>
                    <a:pt x="3929778" y="2570"/>
                    <a:pt x="4087759" y="0"/>
                  </a:cubicBezTo>
                  <a:cubicBezTo>
                    <a:pt x="4245740" y="-2570"/>
                    <a:pt x="4647953" y="71956"/>
                    <a:pt x="4872825" y="0"/>
                  </a:cubicBezTo>
                  <a:cubicBezTo>
                    <a:pt x="4887890" y="175716"/>
                    <a:pt x="4821553" y="453079"/>
                    <a:pt x="4872825" y="607918"/>
                  </a:cubicBezTo>
                  <a:cubicBezTo>
                    <a:pt x="4924097" y="762757"/>
                    <a:pt x="4867583" y="940581"/>
                    <a:pt x="4872825" y="1162717"/>
                  </a:cubicBezTo>
                  <a:cubicBezTo>
                    <a:pt x="4878067" y="1384853"/>
                    <a:pt x="4869724" y="1478931"/>
                    <a:pt x="4872825" y="1770635"/>
                  </a:cubicBezTo>
                  <a:cubicBezTo>
                    <a:pt x="4617881" y="1834948"/>
                    <a:pt x="4488789" y="1723598"/>
                    <a:pt x="4233944" y="1770635"/>
                  </a:cubicBezTo>
                  <a:cubicBezTo>
                    <a:pt x="3979099" y="1817672"/>
                    <a:pt x="3774586" y="1749820"/>
                    <a:pt x="3643790" y="1770635"/>
                  </a:cubicBezTo>
                  <a:cubicBezTo>
                    <a:pt x="3512994" y="1791450"/>
                    <a:pt x="3245619" y="1763313"/>
                    <a:pt x="3004909" y="1770635"/>
                  </a:cubicBezTo>
                  <a:cubicBezTo>
                    <a:pt x="2764199" y="1777957"/>
                    <a:pt x="2514667" y="1748872"/>
                    <a:pt x="2366027" y="1770635"/>
                  </a:cubicBezTo>
                  <a:cubicBezTo>
                    <a:pt x="2217387" y="1792398"/>
                    <a:pt x="2063961" y="1738382"/>
                    <a:pt x="1824602" y="1770635"/>
                  </a:cubicBezTo>
                  <a:cubicBezTo>
                    <a:pt x="1585244" y="1802888"/>
                    <a:pt x="1562478" y="1736890"/>
                    <a:pt x="1429362" y="1770635"/>
                  </a:cubicBezTo>
                  <a:cubicBezTo>
                    <a:pt x="1296246" y="1804380"/>
                    <a:pt x="1177824" y="1747656"/>
                    <a:pt x="1034122" y="1770635"/>
                  </a:cubicBezTo>
                  <a:cubicBezTo>
                    <a:pt x="890420" y="1793614"/>
                    <a:pt x="711521" y="1732403"/>
                    <a:pt x="590153" y="1770635"/>
                  </a:cubicBezTo>
                  <a:cubicBezTo>
                    <a:pt x="468785" y="1808867"/>
                    <a:pt x="143477" y="1764368"/>
                    <a:pt x="0" y="1770635"/>
                  </a:cubicBezTo>
                  <a:cubicBezTo>
                    <a:pt x="-40881" y="1494112"/>
                    <a:pt x="34243" y="1320378"/>
                    <a:pt x="0" y="1162717"/>
                  </a:cubicBezTo>
                  <a:cubicBezTo>
                    <a:pt x="-34243" y="1005056"/>
                    <a:pt x="32929" y="794292"/>
                    <a:pt x="0" y="625624"/>
                  </a:cubicBezTo>
                  <a:cubicBezTo>
                    <a:pt x="-32929" y="456956"/>
                    <a:pt x="54675" y="233201"/>
                    <a:pt x="0" y="0"/>
                  </a:cubicBezTo>
                  <a:close/>
                </a:path>
                <a:path w="4872825" h="1770635" stroke="0" extrusionOk="0">
                  <a:moveTo>
                    <a:pt x="0" y="0"/>
                  </a:moveTo>
                  <a:cubicBezTo>
                    <a:pt x="190829" y="-34815"/>
                    <a:pt x="259639" y="8597"/>
                    <a:pt x="395240" y="0"/>
                  </a:cubicBezTo>
                  <a:cubicBezTo>
                    <a:pt x="530841" y="-8597"/>
                    <a:pt x="748788" y="33725"/>
                    <a:pt x="985393" y="0"/>
                  </a:cubicBezTo>
                  <a:cubicBezTo>
                    <a:pt x="1221998" y="-33725"/>
                    <a:pt x="1370241" y="17992"/>
                    <a:pt x="1575547" y="0"/>
                  </a:cubicBezTo>
                  <a:cubicBezTo>
                    <a:pt x="1780853" y="-17992"/>
                    <a:pt x="1798836" y="14948"/>
                    <a:pt x="1970787" y="0"/>
                  </a:cubicBezTo>
                  <a:cubicBezTo>
                    <a:pt x="2142738" y="-14948"/>
                    <a:pt x="2386115" y="35346"/>
                    <a:pt x="2609668" y="0"/>
                  </a:cubicBezTo>
                  <a:cubicBezTo>
                    <a:pt x="2833221" y="-35346"/>
                    <a:pt x="2906548" y="68285"/>
                    <a:pt x="3199822" y="0"/>
                  </a:cubicBezTo>
                  <a:cubicBezTo>
                    <a:pt x="3493096" y="-68285"/>
                    <a:pt x="3552177" y="21268"/>
                    <a:pt x="3692518" y="0"/>
                  </a:cubicBezTo>
                  <a:cubicBezTo>
                    <a:pt x="3832859" y="-21268"/>
                    <a:pt x="4195170" y="56386"/>
                    <a:pt x="4331400" y="0"/>
                  </a:cubicBezTo>
                  <a:cubicBezTo>
                    <a:pt x="4467630" y="-56386"/>
                    <a:pt x="4697898" y="29165"/>
                    <a:pt x="4872825" y="0"/>
                  </a:cubicBezTo>
                  <a:cubicBezTo>
                    <a:pt x="4926259" y="253248"/>
                    <a:pt x="4822806" y="343645"/>
                    <a:pt x="4872825" y="572505"/>
                  </a:cubicBezTo>
                  <a:cubicBezTo>
                    <a:pt x="4922844" y="801366"/>
                    <a:pt x="4853438" y="1017988"/>
                    <a:pt x="4872825" y="1162717"/>
                  </a:cubicBezTo>
                  <a:cubicBezTo>
                    <a:pt x="4892212" y="1307446"/>
                    <a:pt x="4852044" y="1584744"/>
                    <a:pt x="4872825" y="1770635"/>
                  </a:cubicBezTo>
                  <a:cubicBezTo>
                    <a:pt x="4701157" y="1772857"/>
                    <a:pt x="4495254" y="1752190"/>
                    <a:pt x="4233944" y="1770635"/>
                  </a:cubicBezTo>
                  <a:cubicBezTo>
                    <a:pt x="3972634" y="1789080"/>
                    <a:pt x="3915931" y="1721974"/>
                    <a:pt x="3643790" y="1770635"/>
                  </a:cubicBezTo>
                  <a:cubicBezTo>
                    <a:pt x="3371649" y="1819296"/>
                    <a:pt x="3319752" y="1713142"/>
                    <a:pt x="3102365" y="1770635"/>
                  </a:cubicBezTo>
                  <a:cubicBezTo>
                    <a:pt x="2884979" y="1828128"/>
                    <a:pt x="2710390" y="1718419"/>
                    <a:pt x="2463484" y="1770635"/>
                  </a:cubicBezTo>
                  <a:cubicBezTo>
                    <a:pt x="2216578" y="1822851"/>
                    <a:pt x="1996938" y="1738859"/>
                    <a:pt x="1873331" y="1770635"/>
                  </a:cubicBezTo>
                  <a:cubicBezTo>
                    <a:pt x="1749724" y="1802411"/>
                    <a:pt x="1644446" y="1746668"/>
                    <a:pt x="1478090" y="1770635"/>
                  </a:cubicBezTo>
                  <a:cubicBezTo>
                    <a:pt x="1311734" y="1794602"/>
                    <a:pt x="1083704" y="1715650"/>
                    <a:pt x="936665" y="1770635"/>
                  </a:cubicBezTo>
                  <a:cubicBezTo>
                    <a:pt x="789627" y="1825620"/>
                    <a:pt x="735879" y="1725277"/>
                    <a:pt x="541425" y="1770635"/>
                  </a:cubicBezTo>
                  <a:cubicBezTo>
                    <a:pt x="346971" y="1815993"/>
                    <a:pt x="112976" y="1722583"/>
                    <a:pt x="0" y="1770635"/>
                  </a:cubicBezTo>
                  <a:cubicBezTo>
                    <a:pt x="-47029" y="1508048"/>
                    <a:pt x="43800" y="1333271"/>
                    <a:pt x="0" y="1145011"/>
                  </a:cubicBezTo>
                  <a:cubicBezTo>
                    <a:pt x="-43800" y="956751"/>
                    <a:pt x="46957" y="751890"/>
                    <a:pt x="0" y="590212"/>
                  </a:cubicBezTo>
                  <a:cubicBezTo>
                    <a:pt x="-46957" y="428534"/>
                    <a:pt x="28769" y="187096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14857365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0900C5-F847-4649-BD09-1682B70208E1}"/>
                </a:ext>
              </a:extLst>
            </p:cNvPr>
            <p:cNvSpPr txBox="1"/>
            <p:nvPr/>
          </p:nvSpPr>
          <p:spPr>
            <a:xfrm>
              <a:off x="2946267" y="1655270"/>
              <a:ext cx="4536928" cy="1477328"/>
            </a:xfrm>
            <a:custGeom>
              <a:avLst/>
              <a:gdLst>
                <a:gd name="connsiteX0" fmla="*/ 0 w 4536928"/>
                <a:gd name="connsiteY0" fmla="*/ 0 h 1477328"/>
                <a:gd name="connsiteX1" fmla="*/ 657855 w 4536928"/>
                <a:gd name="connsiteY1" fmla="*/ 0 h 1477328"/>
                <a:gd name="connsiteX2" fmla="*/ 1315709 w 4536928"/>
                <a:gd name="connsiteY2" fmla="*/ 0 h 1477328"/>
                <a:gd name="connsiteX3" fmla="*/ 1928194 w 4536928"/>
                <a:gd name="connsiteY3" fmla="*/ 0 h 1477328"/>
                <a:gd name="connsiteX4" fmla="*/ 2495310 w 4536928"/>
                <a:gd name="connsiteY4" fmla="*/ 0 h 1477328"/>
                <a:gd name="connsiteX5" fmla="*/ 2971688 w 4536928"/>
                <a:gd name="connsiteY5" fmla="*/ 0 h 1477328"/>
                <a:gd name="connsiteX6" fmla="*/ 3448065 w 4536928"/>
                <a:gd name="connsiteY6" fmla="*/ 0 h 1477328"/>
                <a:gd name="connsiteX7" fmla="*/ 3924443 w 4536928"/>
                <a:gd name="connsiteY7" fmla="*/ 0 h 1477328"/>
                <a:gd name="connsiteX8" fmla="*/ 4536928 w 4536928"/>
                <a:gd name="connsiteY8" fmla="*/ 0 h 1477328"/>
                <a:gd name="connsiteX9" fmla="*/ 4536928 w 4536928"/>
                <a:gd name="connsiteY9" fmla="*/ 521989 h 1477328"/>
                <a:gd name="connsiteX10" fmla="*/ 4536928 w 4536928"/>
                <a:gd name="connsiteY10" fmla="*/ 970112 h 1477328"/>
                <a:gd name="connsiteX11" fmla="*/ 4536928 w 4536928"/>
                <a:gd name="connsiteY11" fmla="*/ 1477328 h 1477328"/>
                <a:gd name="connsiteX12" fmla="*/ 4105920 w 4536928"/>
                <a:gd name="connsiteY12" fmla="*/ 1477328 h 1477328"/>
                <a:gd name="connsiteX13" fmla="*/ 3448065 w 4536928"/>
                <a:gd name="connsiteY13" fmla="*/ 1477328 h 1477328"/>
                <a:gd name="connsiteX14" fmla="*/ 2790211 w 4536928"/>
                <a:gd name="connsiteY14" fmla="*/ 1477328 h 1477328"/>
                <a:gd name="connsiteX15" fmla="*/ 2177725 w 4536928"/>
                <a:gd name="connsiteY15" fmla="*/ 1477328 h 1477328"/>
                <a:gd name="connsiteX16" fmla="*/ 1655979 w 4536928"/>
                <a:gd name="connsiteY16" fmla="*/ 1477328 h 1477328"/>
                <a:gd name="connsiteX17" fmla="*/ 1043493 w 4536928"/>
                <a:gd name="connsiteY17" fmla="*/ 1477328 h 1477328"/>
                <a:gd name="connsiteX18" fmla="*/ 0 w 4536928"/>
                <a:gd name="connsiteY18" fmla="*/ 1477328 h 1477328"/>
                <a:gd name="connsiteX19" fmla="*/ 0 w 4536928"/>
                <a:gd name="connsiteY19" fmla="*/ 999659 h 1477328"/>
                <a:gd name="connsiteX20" fmla="*/ 0 w 4536928"/>
                <a:gd name="connsiteY20" fmla="*/ 507216 h 1477328"/>
                <a:gd name="connsiteX21" fmla="*/ 0 w 4536928"/>
                <a:gd name="connsiteY21" fmla="*/ 0 h 147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6928" h="1477328" extrusionOk="0">
                  <a:moveTo>
                    <a:pt x="0" y="0"/>
                  </a:moveTo>
                  <a:cubicBezTo>
                    <a:pt x="155699" y="-35542"/>
                    <a:pt x="358138" y="10949"/>
                    <a:pt x="657855" y="0"/>
                  </a:cubicBezTo>
                  <a:cubicBezTo>
                    <a:pt x="957572" y="-10949"/>
                    <a:pt x="1138719" y="36723"/>
                    <a:pt x="1315709" y="0"/>
                  </a:cubicBezTo>
                  <a:cubicBezTo>
                    <a:pt x="1492699" y="-36723"/>
                    <a:pt x="1676111" y="27546"/>
                    <a:pt x="1928194" y="0"/>
                  </a:cubicBezTo>
                  <a:cubicBezTo>
                    <a:pt x="2180277" y="-27546"/>
                    <a:pt x="2234797" y="43363"/>
                    <a:pt x="2495310" y="0"/>
                  </a:cubicBezTo>
                  <a:cubicBezTo>
                    <a:pt x="2755823" y="-43363"/>
                    <a:pt x="2826384" y="24924"/>
                    <a:pt x="2971688" y="0"/>
                  </a:cubicBezTo>
                  <a:cubicBezTo>
                    <a:pt x="3116992" y="-24924"/>
                    <a:pt x="3302919" y="24057"/>
                    <a:pt x="3448065" y="0"/>
                  </a:cubicBezTo>
                  <a:cubicBezTo>
                    <a:pt x="3593211" y="-24057"/>
                    <a:pt x="3751303" y="12684"/>
                    <a:pt x="3924443" y="0"/>
                  </a:cubicBezTo>
                  <a:cubicBezTo>
                    <a:pt x="4097583" y="-12684"/>
                    <a:pt x="4236486" y="70085"/>
                    <a:pt x="4536928" y="0"/>
                  </a:cubicBezTo>
                  <a:cubicBezTo>
                    <a:pt x="4564154" y="169192"/>
                    <a:pt x="4534538" y="313537"/>
                    <a:pt x="4536928" y="521989"/>
                  </a:cubicBezTo>
                  <a:cubicBezTo>
                    <a:pt x="4539318" y="730441"/>
                    <a:pt x="4529041" y="760787"/>
                    <a:pt x="4536928" y="970112"/>
                  </a:cubicBezTo>
                  <a:cubicBezTo>
                    <a:pt x="4544815" y="1179437"/>
                    <a:pt x="4495710" y="1359184"/>
                    <a:pt x="4536928" y="1477328"/>
                  </a:cubicBezTo>
                  <a:cubicBezTo>
                    <a:pt x="4411189" y="1489221"/>
                    <a:pt x="4201491" y="1440732"/>
                    <a:pt x="4105920" y="1477328"/>
                  </a:cubicBezTo>
                  <a:cubicBezTo>
                    <a:pt x="4010349" y="1513924"/>
                    <a:pt x="3708106" y="1415453"/>
                    <a:pt x="3448065" y="1477328"/>
                  </a:cubicBezTo>
                  <a:cubicBezTo>
                    <a:pt x="3188024" y="1539203"/>
                    <a:pt x="3005432" y="1466499"/>
                    <a:pt x="2790211" y="1477328"/>
                  </a:cubicBezTo>
                  <a:cubicBezTo>
                    <a:pt x="2574990" y="1488157"/>
                    <a:pt x="2452472" y="1449422"/>
                    <a:pt x="2177725" y="1477328"/>
                  </a:cubicBezTo>
                  <a:cubicBezTo>
                    <a:pt x="1902978" y="1505234"/>
                    <a:pt x="1767066" y="1440497"/>
                    <a:pt x="1655979" y="1477328"/>
                  </a:cubicBezTo>
                  <a:cubicBezTo>
                    <a:pt x="1544892" y="1514159"/>
                    <a:pt x="1181556" y="1440516"/>
                    <a:pt x="1043493" y="1477328"/>
                  </a:cubicBezTo>
                  <a:cubicBezTo>
                    <a:pt x="905430" y="1514140"/>
                    <a:pt x="223820" y="1414236"/>
                    <a:pt x="0" y="1477328"/>
                  </a:cubicBezTo>
                  <a:cubicBezTo>
                    <a:pt x="-28742" y="1357666"/>
                    <a:pt x="5154" y="1157427"/>
                    <a:pt x="0" y="999659"/>
                  </a:cubicBezTo>
                  <a:cubicBezTo>
                    <a:pt x="-5154" y="841891"/>
                    <a:pt x="24734" y="746115"/>
                    <a:pt x="0" y="507216"/>
                  </a:cubicBezTo>
                  <a:cubicBezTo>
                    <a:pt x="-24734" y="268317"/>
                    <a:pt x="32268" y="12784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692693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Different algorithms tried on dataset: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Decision Tree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Random Forest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SMOTEEN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PCA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42F63-37D3-4A8C-8CC6-CBA401EF8FD7}"/>
              </a:ext>
            </a:extLst>
          </p:cNvPr>
          <p:cNvGrpSpPr/>
          <p:nvPr/>
        </p:nvGrpSpPr>
        <p:grpSpPr>
          <a:xfrm>
            <a:off x="8502003" y="2287915"/>
            <a:ext cx="3410778" cy="1378226"/>
            <a:chOff x="3392557" y="3684104"/>
            <a:chExt cx="3410778" cy="1378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B6856B-9318-46D2-B10A-C625A70E53FF}"/>
                </a:ext>
              </a:extLst>
            </p:cNvPr>
            <p:cNvSpPr/>
            <p:nvPr/>
          </p:nvSpPr>
          <p:spPr>
            <a:xfrm>
              <a:off x="3392557" y="3684104"/>
              <a:ext cx="3246782" cy="137822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2005F-4D8F-4182-B60E-34CA27446B68}"/>
                </a:ext>
              </a:extLst>
            </p:cNvPr>
            <p:cNvSpPr txBox="1"/>
            <p:nvPr/>
          </p:nvSpPr>
          <p:spPr>
            <a:xfrm>
              <a:off x="3900115" y="3905734"/>
              <a:ext cx="29032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fit model: Random              Forest Classifier with SMOTEEN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0104499-55F0-4D42-BE21-AA39B42DEE21}"/>
              </a:ext>
            </a:extLst>
          </p:cNvPr>
          <p:cNvSpPr/>
          <p:nvPr/>
        </p:nvSpPr>
        <p:spPr>
          <a:xfrm>
            <a:off x="6112701" y="2559584"/>
            <a:ext cx="2143403" cy="781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E6EC7-6EA8-4A75-B669-0D2413AD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54877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203019" y="609600"/>
            <a:ext cx="1041581" cy="5854700"/>
          </a:xfrm>
          <a:prstGeom prst="roundRect">
            <a:avLst>
              <a:gd name="adj" fmla="val 10000"/>
            </a:avLst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4000" b="1" dirty="0"/>
              <a:t> Model Evaluation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A69D6-EFA8-48F4-ADCF-F8373A5FBF1B}"/>
              </a:ext>
            </a:extLst>
          </p:cNvPr>
          <p:cNvSpPr txBox="1"/>
          <p:nvPr/>
        </p:nvSpPr>
        <p:spPr>
          <a:xfrm>
            <a:off x="1802296" y="1859340"/>
            <a:ext cx="917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Used Confusion Matrix to evaluate the performance of various models and selected the best performed model based on 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7659D-A17C-4362-95BB-274D0729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67702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F4D99E-1748-4E6C-A976-D944BDC319C1}"/>
              </a:ext>
            </a:extLst>
          </p:cNvPr>
          <p:cNvSpPr/>
          <p:nvPr/>
        </p:nvSpPr>
        <p:spPr>
          <a:xfrm>
            <a:off x="190319" y="812710"/>
            <a:ext cx="927281" cy="5588089"/>
          </a:xfrm>
          <a:prstGeom prst="roundRect">
            <a:avLst>
              <a:gd name="adj" fmla="val 10000"/>
            </a:avLst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vert270" anchor="ctr"/>
          <a:lstStyle/>
          <a:p>
            <a:pPr lvl="0" algn="ctr"/>
            <a:r>
              <a:rPr lang="en-US" sz="4000" b="1" dirty="0"/>
              <a:t>Predicting Churn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FAFCB-4773-43FA-90C2-791B25323DA0}"/>
              </a:ext>
            </a:extLst>
          </p:cNvPr>
          <p:cNvSpPr txBox="1"/>
          <p:nvPr/>
        </p:nvSpPr>
        <p:spPr>
          <a:xfrm>
            <a:off x="1537252" y="1974574"/>
            <a:ext cx="100451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Used FLASK framework for deployment of the model on local host to predict whether the customer is going to churn or not based on the inputs provided.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2BBF3-6E11-4AB5-8F41-3EABE2F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VARSHA THAKUR</a:t>
            </a:r>
          </a:p>
        </p:txBody>
      </p:sp>
    </p:spTree>
    <p:extLst>
      <p:ext uri="{BB962C8B-B14F-4D97-AF65-F5344CB8AC3E}">
        <p14:creationId xmlns:p14="http://schemas.microsoft.com/office/powerpoint/2010/main" val="419809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877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Office Theme</vt:lpstr>
      <vt:lpstr>Mentorness</vt:lpstr>
      <vt:lpstr>Problem Statement:</vt:lpstr>
      <vt:lpstr>Key Steps to follow: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</dc:title>
  <dc:creator>hp</dc:creator>
  <cp:lastModifiedBy>hp</cp:lastModifiedBy>
  <cp:revision>21</cp:revision>
  <dcterms:created xsi:type="dcterms:W3CDTF">2023-11-19T11:52:01Z</dcterms:created>
  <dcterms:modified xsi:type="dcterms:W3CDTF">2023-11-20T11:27:54Z</dcterms:modified>
</cp:coreProperties>
</file>