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6" r:id="rId19"/>
    <p:sldId id="277" r:id="rId20"/>
    <p:sldId id="274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9B3BA-6EDC-4D99-BDED-EDCA4376673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23C8FC-600C-451E-9697-9EF75BB710F3}">
      <dgm:prSet phldrT="[Text]"/>
      <dgm:spPr/>
      <dgm:t>
        <a:bodyPr/>
        <a:lstStyle/>
        <a:p>
          <a:r>
            <a:rPr lang="en-US" dirty="0" smtClean="0"/>
            <a:t>Convolution layer</a:t>
          </a:r>
          <a:endParaRPr lang="en-US" dirty="0"/>
        </a:p>
      </dgm:t>
    </dgm:pt>
    <dgm:pt modelId="{C33716F9-E40D-4E19-9F01-D8B03D8F74C5}" type="parTrans" cxnId="{0FF2CE6B-F856-49C3-BE7A-990F574010A6}">
      <dgm:prSet/>
      <dgm:spPr/>
      <dgm:t>
        <a:bodyPr/>
        <a:lstStyle/>
        <a:p>
          <a:endParaRPr lang="en-US"/>
        </a:p>
      </dgm:t>
    </dgm:pt>
    <dgm:pt modelId="{3404B1A4-1F08-4019-94D8-0F2EE81C6F1D}" type="sibTrans" cxnId="{0FF2CE6B-F856-49C3-BE7A-990F574010A6}">
      <dgm:prSet/>
      <dgm:spPr/>
      <dgm:t>
        <a:bodyPr/>
        <a:lstStyle/>
        <a:p>
          <a:endParaRPr lang="en-US"/>
        </a:p>
      </dgm:t>
    </dgm:pt>
    <dgm:pt modelId="{610BE1C0-FDAC-40B1-897D-A44761190B51}">
      <dgm:prSet phldrT="[Text]"/>
      <dgm:spPr/>
      <dgm:t>
        <a:bodyPr/>
        <a:lstStyle/>
        <a:p>
          <a:r>
            <a:rPr lang="en-US" dirty="0" smtClean="0"/>
            <a:t>Pooling layer</a:t>
          </a:r>
          <a:endParaRPr lang="en-US" dirty="0"/>
        </a:p>
      </dgm:t>
    </dgm:pt>
    <dgm:pt modelId="{6A18D64C-A60B-4074-ADF0-144A7B9A5F5A}" type="parTrans" cxnId="{64FBEBC5-BA6B-428B-AE37-707D5B79AFF6}">
      <dgm:prSet/>
      <dgm:spPr/>
      <dgm:t>
        <a:bodyPr/>
        <a:lstStyle/>
        <a:p>
          <a:endParaRPr lang="en-US"/>
        </a:p>
      </dgm:t>
    </dgm:pt>
    <dgm:pt modelId="{8C131889-E489-47F4-AFD8-E7CDA8A19025}" type="sibTrans" cxnId="{64FBEBC5-BA6B-428B-AE37-707D5B79AFF6}">
      <dgm:prSet/>
      <dgm:spPr/>
      <dgm:t>
        <a:bodyPr/>
        <a:lstStyle/>
        <a:p>
          <a:endParaRPr lang="en-US"/>
        </a:p>
      </dgm:t>
    </dgm:pt>
    <dgm:pt modelId="{304FE591-FF5B-4482-8659-AD83BBF678AF}">
      <dgm:prSet phldrT="[Text]"/>
      <dgm:spPr/>
      <dgm:t>
        <a:bodyPr/>
        <a:lstStyle/>
        <a:p>
          <a:r>
            <a:rPr lang="en-US" dirty="0" smtClean="0"/>
            <a:t>Fully connected layer</a:t>
          </a:r>
          <a:endParaRPr lang="en-US" dirty="0"/>
        </a:p>
      </dgm:t>
    </dgm:pt>
    <dgm:pt modelId="{238249E2-C6FA-4768-9132-6307344D518D}" type="parTrans" cxnId="{F98EED88-06F1-4BD0-BDC3-45F19566F23F}">
      <dgm:prSet/>
      <dgm:spPr/>
      <dgm:t>
        <a:bodyPr/>
        <a:lstStyle/>
        <a:p>
          <a:endParaRPr lang="en-US"/>
        </a:p>
      </dgm:t>
    </dgm:pt>
    <dgm:pt modelId="{F631FFA9-FC0E-44AA-A91D-15FB63A69CF7}" type="sibTrans" cxnId="{F98EED88-06F1-4BD0-BDC3-45F19566F23F}">
      <dgm:prSet/>
      <dgm:spPr/>
      <dgm:t>
        <a:bodyPr/>
        <a:lstStyle/>
        <a:p>
          <a:endParaRPr lang="en-US"/>
        </a:p>
      </dgm:t>
    </dgm:pt>
    <dgm:pt modelId="{395B9E01-9F0B-41C7-A1E4-9076703EE43A}">
      <dgm:prSet/>
      <dgm:spPr/>
      <dgm:t>
        <a:bodyPr/>
        <a:lstStyle/>
        <a:p>
          <a:r>
            <a:rPr lang="en-US" dirty="0" smtClean="0"/>
            <a:t>To learn feature representation of input</a:t>
          </a:r>
          <a:endParaRPr lang="en-US" dirty="0"/>
        </a:p>
      </dgm:t>
    </dgm:pt>
    <dgm:pt modelId="{F4AD1691-CA95-4A28-8D96-53AD992121C5}" type="parTrans" cxnId="{F3D2D6B1-FF72-40E9-977A-8D521679217E}">
      <dgm:prSet/>
      <dgm:spPr/>
      <dgm:t>
        <a:bodyPr/>
        <a:lstStyle/>
        <a:p>
          <a:endParaRPr lang="en-US"/>
        </a:p>
      </dgm:t>
    </dgm:pt>
    <dgm:pt modelId="{AB4C4972-D009-47CB-A0A5-77917F0CF1A3}" type="sibTrans" cxnId="{F3D2D6B1-FF72-40E9-977A-8D521679217E}">
      <dgm:prSet/>
      <dgm:spPr/>
      <dgm:t>
        <a:bodyPr/>
        <a:lstStyle/>
        <a:p>
          <a:endParaRPr lang="en-US"/>
        </a:p>
      </dgm:t>
    </dgm:pt>
    <dgm:pt modelId="{D2C522F8-6ABE-4181-B595-A4284545693A}">
      <dgm:prSet/>
      <dgm:spPr/>
      <dgm:t>
        <a:bodyPr/>
        <a:lstStyle/>
        <a:p>
          <a:r>
            <a:rPr lang="en-US" dirty="0" smtClean="0"/>
            <a:t>To achieve spatial invariance by decreasing resolution</a:t>
          </a:r>
          <a:endParaRPr lang="en-US" dirty="0"/>
        </a:p>
      </dgm:t>
    </dgm:pt>
    <dgm:pt modelId="{DE62F1C9-389D-493E-867C-535F0A40CB35}" type="parTrans" cxnId="{3AC13CFD-1E1F-4645-BE83-22B61A164EF8}">
      <dgm:prSet/>
      <dgm:spPr/>
      <dgm:t>
        <a:bodyPr/>
        <a:lstStyle/>
        <a:p>
          <a:endParaRPr lang="en-US"/>
        </a:p>
      </dgm:t>
    </dgm:pt>
    <dgm:pt modelId="{1F17F8A6-15A2-4D18-820C-6498C46D9947}" type="sibTrans" cxnId="{3AC13CFD-1E1F-4645-BE83-22B61A164EF8}">
      <dgm:prSet/>
      <dgm:spPr/>
      <dgm:t>
        <a:bodyPr/>
        <a:lstStyle/>
        <a:p>
          <a:endParaRPr lang="en-US"/>
        </a:p>
      </dgm:t>
    </dgm:pt>
    <dgm:pt modelId="{735FA41E-6A13-49E1-A3D5-C6D1281D74AA}">
      <dgm:prSet/>
      <dgm:spPr/>
      <dgm:t>
        <a:bodyPr/>
        <a:lstStyle/>
        <a:p>
          <a:r>
            <a:rPr lang="en-US" dirty="0" smtClean="0"/>
            <a:t>To perform high level reasoning</a:t>
          </a:r>
          <a:endParaRPr lang="en-US" dirty="0"/>
        </a:p>
      </dgm:t>
    </dgm:pt>
    <dgm:pt modelId="{C045644A-1D69-4D0D-B91E-DA2E02F29B1F}" type="parTrans" cxnId="{2DBEA7D8-827B-4844-B762-89AEC2BBC358}">
      <dgm:prSet/>
      <dgm:spPr/>
      <dgm:t>
        <a:bodyPr/>
        <a:lstStyle/>
        <a:p>
          <a:endParaRPr lang="en-US"/>
        </a:p>
      </dgm:t>
    </dgm:pt>
    <dgm:pt modelId="{E56ECA52-C478-4435-9ADF-E61531C52555}" type="sibTrans" cxnId="{2DBEA7D8-827B-4844-B762-89AEC2BBC358}">
      <dgm:prSet/>
      <dgm:spPr/>
      <dgm:t>
        <a:bodyPr/>
        <a:lstStyle/>
        <a:p>
          <a:endParaRPr lang="en-US"/>
        </a:p>
      </dgm:t>
    </dgm:pt>
    <dgm:pt modelId="{62AA7F3E-9954-45D1-A94A-A6EE21083BB3}" type="pres">
      <dgm:prSet presAssocID="{4099B3BA-6EDC-4D99-BDED-EDCA4376673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FD52E-53AF-4339-9449-B884F5B35CF3}" type="pres">
      <dgm:prSet presAssocID="{3323C8FC-600C-451E-9697-9EF75BB710F3}" presName="parentLin" presStyleCnt="0"/>
      <dgm:spPr/>
    </dgm:pt>
    <dgm:pt modelId="{74B37222-832D-4C4A-B35C-00C456ADFF29}" type="pres">
      <dgm:prSet presAssocID="{3323C8FC-600C-451E-9697-9EF75BB710F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B08C095-3903-4DA2-9712-8CB08BF95A42}" type="pres">
      <dgm:prSet presAssocID="{3323C8FC-600C-451E-9697-9EF75BB710F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1B8B3A-1E1A-48D7-839F-306687466126}" type="pres">
      <dgm:prSet presAssocID="{3323C8FC-600C-451E-9697-9EF75BB710F3}" presName="negativeSpace" presStyleCnt="0"/>
      <dgm:spPr/>
    </dgm:pt>
    <dgm:pt modelId="{637C27E0-39D2-4C13-8EF5-B9EF12AA8C83}" type="pres">
      <dgm:prSet presAssocID="{3323C8FC-600C-451E-9697-9EF75BB710F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B2BAC-BA33-4BC5-9B49-3235E173EFBB}" type="pres">
      <dgm:prSet presAssocID="{3404B1A4-1F08-4019-94D8-0F2EE81C6F1D}" presName="spaceBetweenRectangles" presStyleCnt="0"/>
      <dgm:spPr/>
    </dgm:pt>
    <dgm:pt modelId="{5997A415-5322-4F2A-9C16-466AA70FADE3}" type="pres">
      <dgm:prSet presAssocID="{610BE1C0-FDAC-40B1-897D-A44761190B51}" presName="parentLin" presStyleCnt="0"/>
      <dgm:spPr/>
    </dgm:pt>
    <dgm:pt modelId="{ED3BD707-36C5-4BDB-8A58-33BBC111A490}" type="pres">
      <dgm:prSet presAssocID="{610BE1C0-FDAC-40B1-897D-A44761190B5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5C2C162-DDA1-48F7-8F50-8DF495BA0BD5}" type="pres">
      <dgm:prSet presAssocID="{610BE1C0-FDAC-40B1-897D-A44761190B5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717121-929D-40BD-B085-970F76E2BA3B}" type="pres">
      <dgm:prSet presAssocID="{610BE1C0-FDAC-40B1-897D-A44761190B51}" presName="negativeSpace" presStyleCnt="0"/>
      <dgm:spPr/>
    </dgm:pt>
    <dgm:pt modelId="{B09539A8-F58E-439C-B9C8-C9FD0BE2B8A9}" type="pres">
      <dgm:prSet presAssocID="{610BE1C0-FDAC-40B1-897D-A44761190B5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0B6C4-01B7-4440-B172-1044C28BA871}" type="pres">
      <dgm:prSet presAssocID="{8C131889-E489-47F4-AFD8-E7CDA8A19025}" presName="spaceBetweenRectangles" presStyleCnt="0"/>
      <dgm:spPr/>
    </dgm:pt>
    <dgm:pt modelId="{18223168-DCCE-401D-9613-3385F6D5BE24}" type="pres">
      <dgm:prSet presAssocID="{304FE591-FF5B-4482-8659-AD83BBF678AF}" presName="parentLin" presStyleCnt="0"/>
      <dgm:spPr/>
    </dgm:pt>
    <dgm:pt modelId="{86BD4C71-9506-4C96-AC26-FDCAAA74FD40}" type="pres">
      <dgm:prSet presAssocID="{304FE591-FF5B-4482-8659-AD83BBF678A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DF96DA8-6F3E-4B21-A02A-39E0E3722CC2}" type="pres">
      <dgm:prSet presAssocID="{304FE591-FF5B-4482-8659-AD83BBF678A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37878-1692-4E65-A509-373130682F4B}" type="pres">
      <dgm:prSet presAssocID="{304FE591-FF5B-4482-8659-AD83BBF678AF}" presName="negativeSpace" presStyleCnt="0"/>
      <dgm:spPr/>
    </dgm:pt>
    <dgm:pt modelId="{2D0802EA-1A9B-4CBF-B93D-D4D455506C33}" type="pres">
      <dgm:prSet presAssocID="{304FE591-FF5B-4482-8659-AD83BBF678A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3A1F7B-3C49-49A2-A774-E4C462D40AEB}" type="presOf" srcId="{610BE1C0-FDAC-40B1-897D-A44761190B51}" destId="{55C2C162-DDA1-48F7-8F50-8DF495BA0BD5}" srcOrd="1" destOrd="0" presId="urn:microsoft.com/office/officeart/2005/8/layout/list1"/>
    <dgm:cxn modelId="{EB9C10F5-9F26-4999-9602-F1A8479A0C53}" type="presOf" srcId="{735FA41E-6A13-49E1-A3D5-C6D1281D74AA}" destId="{2D0802EA-1A9B-4CBF-B93D-D4D455506C33}" srcOrd="0" destOrd="0" presId="urn:microsoft.com/office/officeart/2005/8/layout/list1"/>
    <dgm:cxn modelId="{C40CF09F-97E9-428E-A3DB-FB9EC8B4C76F}" type="presOf" srcId="{3323C8FC-600C-451E-9697-9EF75BB710F3}" destId="{FB08C095-3903-4DA2-9712-8CB08BF95A42}" srcOrd="1" destOrd="0" presId="urn:microsoft.com/office/officeart/2005/8/layout/list1"/>
    <dgm:cxn modelId="{3AC13CFD-1E1F-4645-BE83-22B61A164EF8}" srcId="{610BE1C0-FDAC-40B1-897D-A44761190B51}" destId="{D2C522F8-6ABE-4181-B595-A4284545693A}" srcOrd="0" destOrd="0" parTransId="{DE62F1C9-389D-493E-867C-535F0A40CB35}" sibTransId="{1F17F8A6-15A2-4D18-820C-6498C46D9947}"/>
    <dgm:cxn modelId="{0B8BF80F-5CCA-4E6D-A6B8-69415656178C}" type="presOf" srcId="{4099B3BA-6EDC-4D99-BDED-EDCA43766734}" destId="{62AA7F3E-9954-45D1-A94A-A6EE21083BB3}" srcOrd="0" destOrd="0" presId="urn:microsoft.com/office/officeart/2005/8/layout/list1"/>
    <dgm:cxn modelId="{64FBEBC5-BA6B-428B-AE37-707D5B79AFF6}" srcId="{4099B3BA-6EDC-4D99-BDED-EDCA43766734}" destId="{610BE1C0-FDAC-40B1-897D-A44761190B51}" srcOrd="1" destOrd="0" parTransId="{6A18D64C-A60B-4074-ADF0-144A7B9A5F5A}" sibTransId="{8C131889-E489-47F4-AFD8-E7CDA8A19025}"/>
    <dgm:cxn modelId="{0EDF4C3C-43D7-4406-8C10-FC0421A56B74}" type="presOf" srcId="{D2C522F8-6ABE-4181-B595-A4284545693A}" destId="{B09539A8-F58E-439C-B9C8-C9FD0BE2B8A9}" srcOrd="0" destOrd="0" presId="urn:microsoft.com/office/officeart/2005/8/layout/list1"/>
    <dgm:cxn modelId="{8FDD0539-5ECB-444D-A845-F598F2E4A73A}" type="presOf" srcId="{395B9E01-9F0B-41C7-A1E4-9076703EE43A}" destId="{637C27E0-39D2-4C13-8EF5-B9EF12AA8C83}" srcOrd="0" destOrd="0" presId="urn:microsoft.com/office/officeart/2005/8/layout/list1"/>
    <dgm:cxn modelId="{F3D2D6B1-FF72-40E9-977A-8D521679217E}" srcId="{3323C8FC-600C-451E-9697-9EF75BB710F3}" destId="{395B9E01-9F0B-41C7-A1E4-9076703EE43A}" srcOrd="0" destOrd="0" parTransId="{F4AD1691-CA95-4A28-8D96-53AD992121C5}" sibTransId="{AB4C4972-D009-47CB-A0A5-77917F0CF1A3}"/>
    <dgm:cxn modelId="{A27E9DC3-DD45-4E8F-92B7-199F6592ED84}" type="presOf" srcId="{610BE1C0-FDAC-40B1-897D-A44761190B51}" destId="{ED3BD707-36C5-4BDB-8A58-33BBC111A490}" srcOrd="0" destOrd="0" presId="urn:microsoft.com/office/officeart/2005/8/layout/list1"/>
    <dgm:cxn modelId="{F98EED88-06F1-4BD0-BDC3-45F19566F23F}" srcId="{4099B3BA-6EDC-4D99-BDED-EDCA43766734}" destId="{304FE591-FF5B-4482-8659-AD83BBF678AF}" srcOrd="2" destOrd="0" parTransId="{238249E2-C6FA-4768-9132-6307344D518D}" sibTransId="{F631FFA9-FC0E-44AA-A91D-15FB63A69CF7}"/>
    <dgm:cxn modelId="{B8E2669F-12DF-4DEA-88DA-3B9D4702A53D}" type="presOf" srcId="{3323C8FC-600C-451E-9697-9EF75BB710F3}" destId="{74B37222-832D-4C4A-B35C-00C456ADFF29}" srcOrd="0" destOrd="0" presId="urn:microsoft.com/office/officeart/2005/8/layout/list1"/>
    <dgm:cxn modelId="{506B9EA8-930D-4B10-AE66-F61F3FAD835B}" type="presOf" srcId="{304FE591-FF5B-4482-8659-AD83BBF678AF}" destId="{ADF96DA8-6F3E-4B21-A02A-39E0E3722CC2}" srcOrd="1" destOrd="0" presId="urn:microsoft.com/office/officeart/2005/8/layout/list1"/>
    <dgm:cxn modelId="{0FF2CE6B-F856-49C3-BE7A-990F574010A6}" srcId="{4099B3BA-6EDC-4D99-BDED-EDCA43766734}" destId="{3323C8FC-600C-451E-9697-9EF75BB710F3}" srcOrd="0" destOrd="0" parTransId="{C33716F9-E40D-4E19-9F01-D8B03D8F74C5}" sibTransId="{3404B1A4-1F08-4019-94D8-0F2EE81C6F1D}"/>
    <dgm:cxn modelId="{4BE3FCBB-2EFC-4024-8F2F-1A535E33BCDB}" type="presOf" srcId="{304FE591-FF5B-4482-8659-AD83BBF678AF}" destId="{86BD4C71-9506-4C96-AC26-FDCAAA74FD40}" srcOrd="0" destOrd="0" presId="urn:microsoft.com/office/officeart/2005/8/layout/list1"/>
    <dgm:cxn modelId="{2DBEA7D8-827B-4844-B762-89AEC2BBC358}" srcId="{304FE591-FF5B-4482-8659-AD83BBF678AF}" destId="{735FA41E-6A13-49E1-A3D5-C6D1281D74AA}" srcOrd="0" destOrd="0" parTransId="{C045644A-1D69-4D0D-B91E-DA2E02F29B1F}" sibTransId="{E56ECA52-C478-4435-9ADF-E61531C52555}"/>
    <dgm:cxn modelId="{CFDC1349-A81B-499B-89D6-5591A68E46B4}" type="presParOf" srcId="{62AA7F3E-9954-45D1-A94A-A6EE21083BB3}" destId="{E75FD52E-53AF-4339-9449-B884F5B35CF3}" srcOrd="0" destOrd="0" presId="urn:microsoft.com/office/officeart/2005/8/layout/list1"/>
    <dgm:cxn modelId="{5449C7BD-0EF2-4356-974C-B4BE3FD44D90}" type="presParOf" srcId="{E75FD52E-53AF-4339-9449-B884F5B35CF3}" destId="{74B37222-832D-4C4A-B35C-00C456ADFF29}" srcOrd="0" destOrd="0" presId="urn:microsoft.com/office/officeart/2005/8/layout/list1"/>
    <dgm:cxn modelId="{BCB019F4-BC82-4A8D-94B5-DA482798B433}" type="presParOf" srcId="{E75FD52E-53AF-4339-9449-B884F5B35CF3}" destId="{FB08C095-3903-4DA2-9712-8CB08BF95A42}" srcOrd="1" destOrd="0" presId="urn:microsoft.com/office/officeart/2005/8/layout/list1"/>
    <dgm:cxn modelId="{3FAB4610-38C1-4750-834B-A9F0B7C80A61}" type="presParOf" srcId="{62AA7F3E-9954-45D1-A94A-A6EE21083BB3}" destId="{4C1B8B3A-1E1A-48D7-839F-306687466126}" srcOrd="1" destOrd="0" presId="urn:microsoft.com/office/officeart/2005/8/layout/list1"/>
    <dgm:cxn modelId="{C196E635-09A2-4EA3-A4A7-21C1E0E67D78}" type="presParOf" srcId="{62AA7F3E-9954-45D1-A94A-A6EE21083BB3}" destId="{637C27E0-39D2-4C13-8EF5-B9EF12AA8C83}" srcOrd="2" destOrd="0" presId="urn:microsoft.com/office/officeart/2005/8/layout/list1"/>
    <dgm:cxn modelId="{4CCA4B03-9956-4736-9136-8551121D6F23}" type="presParOf" srcId="{62AA7F3E-9954-45D1-A94A-A6EE21083BB3}" destId="{BEDB2BAC-BA33-4BC5-9B49-3235E173EFBB}" srcOrd="3" destOrd="0" presId="urn:microsoft.com/office/officeart/2005/8/layout/list1"/>
    <dgm:cxn modelId="{8289D49D-1638-4275-9CAB-F14EC6A9B52B}" type="presParOf" srcId="{62AA7F3E-9954-45D1-A94A-A6EE21083BB3}" destId="{5997A415-5322-4F2A-9C16-466AA70FADE3}" srcOrd="4" destOrd="0" presId="urn:microsoft.com/office/officeart/2005/8/layout/list1"/>
    <dgm:cxn modelId="{CE03B837-C3AA-4582-A551-89518E6DBEAA}" type="presParOf" srcId="{5997A415-5322-4F2A-9C16-466AA70FADE3}" destId="{ED3BD707-36C5-4BDB-8A58-33BBC111A490}" srcOrd="0" destOrd="0" presId="urn:microsoft.com/office/officeart/2005/8/layout/list1"/>
    <dgm:cxn modelId="{3A6B26ED-5870-41FF-B2D9-ED06C626A2DF}" type="presParOf" srcId="{5997A415-5322-4F2A-9C16-466AA70FADE3}" destId="{55C2C162-DDA1-48F7-8F50-8DF495BA0BD5}" srcOrd="1" destOrd="0" presId="urn:microsoft.com/office/officeart/2005/8/layout/list1"/>
    <dgm:cxn modelId="{C71019A9-3FF4-41B8-9443-02E8FD6396B4}" type="presParOf" srcId="{62AA7F3E-9954-45D1-A94A-A6EE21083BB3}" destId="{FE717121-929D-40BD-B085-970F76E2BA3B}" srcOrd="5" destOrd="0" presId="urn:microsoft.com/office/officeart/2005/8/layout/list1"/>
    <dgm:cxn modelId="{F077E0E0-1001-44CD-B359-55F60AD3EEBA}" type="presParOf" srcId="{62AA7F3E-9954-45D1-A94A-A6EE21083BB3}" destId="{B09539A8-F58E-439C-B9C8-C9FD0BE2B8A9}" srcOrd="6" destOrd="0" presId="urn:microsoft.com/office/officeart/2005/8/layout/list1"/>
    <dgm:cxn modelId="{2AB38D7F-C6D7-4564-AD7A-D4AB62DD23F2}" type="presParOf" srcId="{62AA7F3E-9954-45D1-A94A-A6EE21083BB3}" destId="{14C0B6C4-01B7-4440-B172-1044C28BA871}" srcOrd="7" destOrd="0" presId="urn:microsoft.com/office/officeart/2005/8/layout/list1"/>
    <dgm:cxn modelId="{22CB694B-0BB6-4A3D-A80F-A18FE42035E6}" type="presParOf" srcId="{62AA7F3E-9954-45D1-A94A-A6EE21083BB3}" destId="{18223168-DCCE-401D-9613-3385F6D5BE24}" srcOrd="8" destOrd="0" presId="urn:microsoft.com/office/officeart/2005/8/layout/list1"/>
    <dgm:cxn modelId="{CC699273-09D1-4855-B308-B41720904B7A}" type="presParOf" srcId="{18223168-DCCE-401D-9613-3385F6D5BE24}" destId="{86BD4C71-9506-4C96-AC26-FDCAAA74FD40}" srcOrd="0" destOrd="0" presId="urn:microsoft.com/office/officeart/2005/8/layout/list1"/>
    <dgm:cxn modelId="{904E1128-B61C-4C7A-8A52-1E665AC47619}" type="presParOf" srcId="{18223168-DCCE-401D-9613-3385F6D5BE24}" destId="{ADF96DA8-6F3E-4B21-A02A-39E0E3722CC2}" srcOrd="1" destOrd="0" presId="urn:microsoft.com/office/officeart/2005/8/layout/list1"/>
    <dgm:cxn modelId="{81743028-FAE9-4C32-A8C7-E45BB3C0C4E9}" type="presParOf" srcId="{62AA7F3E-9954-45D1-A94A-A6EE21083BB3}" destId="{EE537878-1692-4E65-A509-373130682F4B}" srcOrd="9" destOrd="0" presId="urn:microsoft.com/office/officeart/2005/8/layout/list1"/>
    <dgm:cxn modelId="{8B5342D0-8415-4ABD-B604-DEF9E8B6350F}" type="presParOf" srcId="{62AA7F3E-9954-45D1-A94A-A6EE21083BB3}" destId="{2D0802EA-1A9B-4CBF-B93D-D4D455506C33}" srcOrd="10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9E82-C38E-4E97-A9E4-31084CBC401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93D3-3C12-44C6-8C63-8EDCEA6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9E82-C38E-4E97-A9E4-31084CBC401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93D3-3C12-44C6-8C63-8EDCEA6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9E82-C38E-4E97-A9E4-31084CBC401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93D3-3C12-44C6-8C63-8EDCEA6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9E82-C38E-4E97-A9E4-31084CBC401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93D3-3C12-44C6-8C63-8EDCEA6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9E82-C38E-4E97-A9E4-31084CBC401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93D3-3C12-44C6-8C63-8EDCEA6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9E82-C38E-4E97-A9E4-31084CBC401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93D3-3C12-44C6-8C63-8EDCEA6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9E82-C38E-4E97-A9E4-31084CBC401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93D3-3C12-44C6-8C63-8EDCEA6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9E82-C38E-4E97-A9E4-31084CBC401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93D3-3C12-44C6-8C63-8EDCEA6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9E82-C38E-4E97-A9E4-31084CBC401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93D3-3C12-44C6-8C63-8EDCEA6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9E82-C38E-4E97-A9E4-31084CBC401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93D3-3C12-44C6-8C63-8EDCEA6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9E82-C38E-4E97-A9E4-31084CBC401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93D3-3C12-44C6-8C63-8EDCEA6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F9E82-C38E-4E97-A9E4-31084CBC401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93D3-3C12-44C6-8C63-8EDCEA6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chioka.in/wp-content/uploads/2013/12/l1-norm-formula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www.chioka.in/wp-content/uploads/2013/12/l2-norm-formula.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9144000" cy="838200"/>
          </a:xfrm>
        </p:spPr>
        <p:txBody>
          <a:bodyPr>
            <a:noAutofit/>
          </a:bodyPr>
          <a:lstStyle/>
          <a:p>
            <a:r>
              <a:rPr lang="en-US" sz="3200" b="1" dirty="0"/>
              <a:t>RECENT ADVANCES IN CONVOLUTIONAL NEURAL NETWORKS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4008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Abhishek</a:t>
            </a:r>
            <a:r>
              <a:rPr lang="en-US" sz="2800" dirty="0" smtClean="0">
                <a:solidFill>
                  <a:schemeClr val="tx1"/>
                </a:solidFill>
              </a:rPr>
              <a:t> Kumar </a:t>
            </a:r>
            <a:r>
              <a:rPr lang="en-US" sz="2800" dirty="0" err="1" smtClean="0">
                <a:solidFill>
                  <a:schemeClr val="tx1"/>
                </a:solidFill>
              </a:rPr>
              <a:t>Thakur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Materials Science &amp; Engineering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LENOVO\Desktop\STAT_517\Curves\basef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300806"/>
            <a:ext cx="4114800" cy="39569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743200"/>
          </a:xfrm>
        </p:spPr>
        <p:txBody>
          <a:bodyPr/>
          <a:lstStyle/>
          <a:p>
            <a:pPr lvl="0">
              <a:buNone/>
            </a:pPr>
            <a:r>
              <a:rPr lang="en-US" b="1" dirty="0"/>
              <a:t>Leaky </a:t>
            </a:r>
            <a:r>
              <a:rPr lang="en-US" b="1" dirty="0" err="1" smtClean="0"/>
              <a:t>ReLU</a:t>
            </a:r>
            <a:r>
              <a:rPr lang="en-US" b="1" dirty="0" smtClean="0"/>
              <a:t> (</a:t>
            </a:r>
            <a:r>
              <a:rPr lang="en-US" b="1" dirty="0" err="1" smtClean="0"/>
              <a:t>LReLU</a:t>
            </a:r>
            <a:r>
              <a:rPr lang="en-US" b="1" dirty="0" smtClean="0"/>
              <a:t>)</a:t>
            </a:r>
            <a:endParaRPr lang="en-US" b="1" dirty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Compared </a:t>
            </a:r>
            <a:r>
              <a:rPr lang="en-US" sz="2000" dirty="0"/>
              <a:t>to </a:t>
            </a:r>
            <a:r>
              <a:rPr lang="en-US" sz="2000" dirty="0" err="1"/>
              <a:t>ReLU</a:t>
            </a:r>
            <a:r>
              <a:rPr lang="en-US" sz="2000" dirty="0"/>
              <a:t>, leaky </a:t>
            </a:r>
            <a:r>
              <a:rPr lang="en-US" sz="2000" dirty="0" err="1"/>
              <a:t>ReLU</a:t>
            </a:r>
            <a:r>
              <a:rPr lang="en-US" sz="2000" dirty="0"/>
              <a:t> compresses the negative part rather than mapping it to </a:t>
            </a:r>
            <a:r>
              <a:rPr lang="en-US" sz="2000" dirty="0" smtClean="0"/>
              <a:t>constant </a:t>
            </a:r>
            <a:r>
              <a:rPr lang="en-US" sz="2000" dirty="0"/>
              <a:t>zero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Improvements in Activation function</a:t>
            </a:r>
            <a:endParaRPr lang="en-US" sz="36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3352800" y="2590800"/>
          <a:ext cx="1828800" cy="834286"/>
        </p:xfrm>
        <a:graphic>
          <a:graphicData uri="http://schemas.openxmlformats.org/presentationml/2006/ole">
            <p:oleObj spid="_x0000_s4097" name="Equation" r:id="rId3" imgW="1054100" imgH="482600" progId="Equation.3">
              <p:embed/>
            </p:oleObj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962400"/>
            <a:ext cx="82296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/>
              <a:t>Parametric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ReLU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PReLU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2000" dirty="0" smtClean="0"/>
              <a:t>        This adaptively learns the parameters of the rectifiers in order to improve</a:t>
            </a:r>
            <a:br>
              <a:rPr lang="en-US" sz="2000" dirty="0" smtClean="0"/>
            </a:br>
            <a:r>
              <a:rPr lang="en-US" sz="2000" dirty="0" smtClean="0"/>
              <a:t>        accuracy.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429000" y="5105400"/>
          <a:ext cx="1828800" cy="805098"/>
        </p:xfrm>
        <a:graphic>
          <a:graphicData uri="http://schemas.openxmlformats.org/presentationml/2006/ole">
            <p:oleObj spid="_x0000_s4099" name="Equation" r:id="rId4" imgW="1091726" imgH="482391" progId="Equation.3">
              <p:embed/>
            </p:oleObj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819400" y="6019800"/>
            <a:ext cx="403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where,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kumimoji="0" lang="en-US" sz="16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learned parameter of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16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channel.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819400" y="3429000"/>
            <a:ext cx="441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where,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predefined parameter in range 0 to 1.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609600"/>
            <a:ext cx="449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403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Figure 2: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LReLU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PReLU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Improvements in Activation function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33400" y="1219200"/>
            <a:ext cx="8001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US" sz="3200" b="1" dirty="0" smtClean="0"/>
              <a:t>Randomized </a:t>
            </a:r>
            <a:r>
              <a:rPr lang="en-US" sz="3200" b="1" dirty="0" err="1" smtClean="0"/>
              <a:t>ReLU</a:t>
            </a:r>
            <a:r>
              <a:rPr lang="en-US" sz="3200" b="1" dirty="0" smtClean="0"/>
              <a:t> (</a:t>
            </a:r>
            <a:r>
              <a:rPr lang="en-US" sz="3200" b="1" dirty="0" err="1"/>
              <a:t>R</a:t>
            </a:r>
            <a:r>
              <a:rPr lang="en-US" sz="3200" b="1" dirty="0" err="1" smtClean="0"/>
              <a:t>ReLU</a:t>
            </a:r>
            <a:r>
              <a:rPr lang="en-US" sz="3200" b="1" dirty="0" smtClean="0"/>
              <a:t>)</a:t>
            </a:r>
          </a:p>
          <a:p>
            <a:r>
              <a:rPr lang="en-US" sz="2000" dirty="0"/>
              <a:t>The parameters of the negative part are randomly sampled from a uniform distribution in learning and then fixed in testing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where</a:t>
            </a:r>
            <a:r>
              <a:rPr lang="en-US" sz="2000" dirty="0"/>
              <a:t>, </a:t>
            </a:r>
            <a:r>
              <a:rPr lang="en-US" sz="2000" i="1" dirty="0" err="1" smtClean="0"/>
              <a:t>Z</a:t>
            </a:r>
            <a:r>
              <a:rPr lang="en-US" sz="1400" i="1" dirty="0" err="1" smtClean="0"/>
              <a:t>i</a:t>
            </a:r>
            <a:r>
              <a:rPr lang="en-US" sz="2000" dirty="0" smtClean="0"/>
              <a:t> is </a:t>
            </a:r>
            <a:r>
              <a:rPr lang="en-US" sz="2000" dirty="0"/>
              <a:t>the </a:t>
            </a:r>
            <a:r>
              <a:rPr lang="en-US" sz="2000" i="1" dirty="0" err="1"/>
              <a:t>i</a:t>
            </a:r>
            <a:r>
              <a:rPr lang="en-US" sz="2000" i="1" baseline="30000" dirty="0" err="1"/>
              <a:t>th</a:t>
            </a:r>
            <a:r>
              <a:rPr lang="en-US" sz="2000" dirty="0"/>
              <a:t> channel in the </a:t>
            </a:r>
            <a:r>
              <a:rPr lang="en-US" sz="2000" i="1" dirty="0" err="1"/>
              <a:t>j</a:t>
            </a:r>
            <a:r>
              <a:rPr lang="en-US" sz="2000" i="1" baseline="30000" dirty="0" err="1"/>
              <a:t>th</a:t>
            </a:r>
            <a:r>
              <a:rPr lang="en-US" sz="2000" dirty="0"/>
              <a:t> example</a:t>
            </a:r>
            <a:r>
              <a:rPr lang="en-US" sz="2000" dirty="0" smtClean="0"/>
              <a:t>, </a:t>
            </a:r>
            <a:r>
              <a:rPr lang="en-US" sz="2000" dirty="0"/>
              <a:t>is the corresponding sampled parameter</a:t>
            </a:r>
            <a:r>
              <a:rPr lang="en-US" sz="2000" dirty="0" smtClean="0"/>
              <a:t>, </a:t>
            </a:r>
            <a:r>
              <a:rPr lang="en-US" sz="2000" dirty="0"/>
              <a:t>is the corresponding output.</a:t>
            </a:r>
          </a:p>
          <a:p>
            <a:pPr lvl="0">
              <a:buNone/>
            </a:pPr>
            <a:endParaRPr lang="en-US" sz="3200" b="1" dirty="0" smtClean="0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3200400" y="2438400"/>
          <a:ext cx="2941984" cy="1066800"/>
        </p:xfrm>
        <a:graphic>
          <a:graphicData uri="http://schemas.openxmlformats.org/presentationml/2006/ole">
            <p:oleObj spid="_x0000_s23562" name="Equation" r:id="rId3" imgW="1409700" imgH="508000" progId="Equation.3">
              <p:embed/>
            </p:oleObj>
          </a:graphicData>
        </a:graphic>
      </p:graphicFrame>
      <p:pic>
        <p:nvPicPr>
          <p:cNvPr id="17" name="Picture 1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870960"/>
            <a:ext cx="3630048" cy="298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Improvements in Activation function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33400" y="1143000"/>
            <a:ext cx="8305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US" sz="3200" b="1" dirty="0" smtClean="0"/>
              <a:t>Exponential Linear Unit (ELU)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It </a:t>
            </a:r>
            <a:r>
              <a:rPr lang="en-US" sz="2000" dirty="0"/>
              <a:t>enables faster learning of deep networks and leads to higher classification accuracy. It employs a saturation function to handle the negative parts.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609600" y="2819400"/>
          <a:ext cx="3352800" cy="1029010"/>
        </p:xfrm>
        <a:graphic>
          <a:graphicData uri="http://schemas.openxmlformats.org/presentationml/2006/ole">
            <p:oleObj spid="_x0000_s24577" name="Equation" r:id="rId3" imgW="1562100" imgH="482600" progId="Equation.3">
              <p:embed/>
            </p:oleObj>
          </a:graphicData>
        </a:graphic>
      </p:graphicFrame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2819400"/>
            <a:ext cx="4114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L1 loss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It </a:t>
            </a:r>
            <a:r>
              <a:rPr lang="en-US" sz="2000" dirty="0"/>
              <a:t>is basically minimizing the sum of the absolute differences (S) between the target value (Yi) and the </a:t>
            </a:r>
            <a:r>
              <a:rPr lang="en-US" sz="2000" b="1" dirty="0"/>
              <a:t>estimated values (f(xi</a:t>
            </a:r>
            <a:r>
              <a:rPr lang="en-US" sz="2000" b="1" dirty="0" smtClean="0"/>
              <a:t>)).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L2 loss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dirty="0" smtClean="0"/>
              <a:t>It is basically minimizing the sum of the square of the differences </a:t>
            </a:r>
            <a:r>
              <a:rPr lang="en-US" sz="2000" b="1" dirty="0" smtClean="0"/>
              <a:t>(S)</a:t>
            </a:r>
            <a:r>
              <a:rPr lang="en-US" sz="2000" dirty="0" smtClean="0"/>
              <a:t> between the target value (</a:t>
            </a:r>
            <a:r>
              <a:rPr lang="en-US" sz="2000" b="1" dirty="0" smtClean="0"/>
              <a:t>Y</a:t>
            </a:r>
            <a:r>
              <a:rPr lang="en-US" sz="2000" b="1" baseline="-25000" dirty="0" smtClean="0"/>
              <a:t>i</a:t>
            </a:r>
            <a:r>
              <a:rPr lang="en-US" sz="2000" dirty="0" smtClean="0"/>
              <a:t>) and the estimated values (</a:t>
            </a:r>
            <a:r>
              <a:rPr lang="en-US" sz="2000" b="1" dirty="0" smtClean="0"/>
              <a:t>f(x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):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Improvements in Loss function</a:t>
            </a:r>
            <a:endParaRPr lang="en-US" sz="3600" dirty="0"/>
          </a:p>
        </p:txBody>
      </p:sp>
      <p:pic>
        <p:nvPicPr>
          <p:cNvPr id="25602" name="Picture 2" descr="l1-norm formula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3409950"/>
            <a:ext cx="1619250" cy="476250"/>
          </a:xfrm>
          <a:prstGeom prst="rect">
            <a:avLst/>
          </a:prstGeom>
          <a:noFill/>
        </p:spPr>
      </p:pic>
      <p:pic>
        <p:nvPicPr>
          <p:cNvPr id="25604" name="Picture 4" descr="l2-norm formula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0" y="5486400"/>
            <a:ext cx="2085975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smtClean="0"/>
              <a:t>Loss</a:t>
            </a:r>
          </a:p>
          <a:p>
            <a:pPr lvl="0"/>
            <a:endParaRPr lang="en-US" dirty="0"/>
          </a:p>
          <a:p>
            <a:r>
              <a:rPr lang="en-US" dirty="0" smtClean="0"/>
              <a:t>Hinge Loss</a:t>
            </a:r>
          </a:p>
          <a:p>
            <a:endParaRPr lang="en-US" dirty="0"/>
          </a:p>
          <a:p>
            <a:pPr lvl="0"/>
            <a:r>
              <a:rPr lang="en-US" dirty="0" smtClean="0"/>
              <a:t>Contrastive </a:t>
            </a:r>
            <a:r>
              <a:rPr lang="en-US" dirty="0"/>
              <a:t>Loss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Improvements in Loss function</a:t>
            </a:r>
            <a:endParaRPr lang="en-US" sz="36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2667000" y="2133600"/>
          <a:ext cx="4035572" cy="838200"/>
        </p:xfrm>
        <a:graphic>
          <a:graphicData uri="http://schemas.openxmlformats.org/presentationml/2006/ole">
            <p:oleObj spid="_x0000_s26625" name="Equation" r:id="rId3" imgW="2311400" imgH="482600" progId="Equation.3">
              <p:embed/>
            </p:oleObj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514600" y="3200400"/>
          <a:ext cx="4724400" cy="838858"/>
        </p:xfrm>
        <a:graphic>
          <a:graphicData uri="http://schemas.openxmlformats.org/presentationml/2006/ole">
            <p:oleObj spid="_x0000_s26627" name="Equation" r:id="rId4" imgW="2578100" imgH="457200" progId="Equation.3">
              <p:embed/>
            </p:oleObj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590801" y="4876801"/>
          <a:ext cx="3581399" cy="424812"/>
        </p:xfrm>
        <a:graphic>
          <a:graphicData uri="http://schemas.openxmlformats.org/presentationml/2006/ole">
            <p:oleObj spid="_x0000_s26629" name="Equation" r:id="rId5" imgW="193040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Fast Fourier Transforms (FFT’s)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/>
              <a:t>The </a:t>
            </a:r>
            <a:r>
              <a:rPr lang="en-US" sz="2600" dirty="0" err="1"/>
              <a:t>fourier</a:t>
            </a:r>
            <a:r>
              <a:rPr lang="en-US" sz="2600" dirty="0"/>
              <a:t> transformation of filters can be reused in a mini-batch operation. The </a:t>
            </a:r>
            <a:r>
              <a:rPr lang="en-US" sz="2600" dirty="0" err="1"/>
              <a:t>fourier</a:t>
            </a:r>
            <a:r>
              <a:rPr lang="en-US" sz="2600" dirty="0"/>
              <a:t> transforms of output gradients can be reused when </a:t>
            </a:r>
            <a:r>
              <a:rPr lang="en-US" sz="2600" dirty="0" err="1"/>
              <a:t>backpropagating</a:t>
            </a:r>
            <a:r>
              <a:rPr lang="en-US" sz="2600" dirty="0"/>
              <a:t> to both filters and input images</a:t>
            </a:r>
            <a:r>
              <a:rPr lang="en-US" sz="2600" dirty="0" smtClean="0"/>
              <a:t>.</a:t>
            </a:r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Matrix Factorization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/>
              <a:t>Given </a:t>
            </a:r>
            <a:r>
              <a:rPr lang="en-US" sz="2600" dirty="0"/>
              <a:t>an (m × n) matrix ‘A’ of rank ‘r’, there exists a factorization A = B × C, where ‘B’ is an (m × r) full column rank matrix &amp; ‘C’ is an (r × n) full row rank matrix. Thus we can replace A by B × C. This results in 30 – 50% speedup in training process &amp; little loss in accuracy</a:t>
            </a:r>
            <a:r>
              <a:rPr lang="en-US" sz="2600" dirty="0" smtClean="0"/>
              <a:t>.</a:t>
            </a:r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Vector Quantization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/>
              <a:t>This </a:t>
            </a:r>
            <a:r>
              <a:rPr lang="en-US" sz="2600" dirty="0"/>
              <a:t>is used to compress dense layers to make CNN models smaller. Generally a large set is mapped into a smaller set.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Improvements in Fast processing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Image Classification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Application of CNN’s</a:t>
            </a:r>
            <a:endParaRPr lang="en-US" sz="3600" dirty="0"/>
          </a:p>
        </p:txBody>
      </p:sp>
      <p:pic>
        <p:nvPicPr>
          <p:cNvPr id="34818" name="Picture 2" descr="C:\Users\LENOVO\Desktop\STAT_517\Curves\screen-shot-2016-08-07-at-4-59-29-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8367843" cy="19939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33400" y="47244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CNN has been used for image classification for a long time and has better classification accuracy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CNN builds a tree-like structure to learn fine-grained features for subcategory recognition.  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Object Tracking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Application of CNN’s</a:t>
            </a:r>
            <a:endParaRPr lang="en-US" sz="3600" dirty="0"/>
          </a:p>
        </p:txBody>
      </p:sp>
      <p:pic>
        <p:nvPicPr>
          <p:cNvPr id="35842" name="Picture 2" descr="C:\Users\LENOVO\Desktop\STAT_517\Curves\hq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828800"/>
            <a:ext cx="4419600" cy="33147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4864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CNN is designed as a tracker with shift – variant architecture and trained inclemently during tracking with new examples online. 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Pose Estimation</a:t>
            </a:r>
          </a:p>
          <a:p>
            <a:pPr lvl="0"/>
            <a:r>
              <a:rPr lang="en-US" dirty="0" smtClean="0"/>
              <a:t>Text Detection &amp; Recognition</a:t>
            </a:r>
          </a:p>
          <a:p>
            <a:pPr lvl="0"/>
            <a:r>
              <a:rPr lang="en-US" dirty="0" smtClean="0"/>
              <a:t>Visual Saliency Discretion</a:t>
            </a:r>
          </a:p>
          <a:p>
            <a:pPr lvl="0"/>
            <a:r>
              <a:rPr lang="en-US" dirty="0" smtClean="0"/>
              <a:t>Action Recognition</a:t>
            </a:r>
          </a:p>
          <a:p>
            <a:pPr lvl="0"/>
            <a:r>
              <a:rPr lang="en-US" dirty="0" smtClean="0"/>
              <a:t>Scene </a:t>
            </a:r>
            <a:r>
              <a:rPr lang="en-US" dirty="0" err="1" smtClean="0"/>
              <a:t>Labelling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Other application of CNN’s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Convolutional</a:t>
            </a:r>
            <a:r>
              <a:rPr lang="en-US" sz="2800" dirty="0" smtClean="0"/>
              <a:t> neural nets</a:t>
            </a:r>
          </a:p>
          <a:p>
            <a:r>
              <a:rPr lang="en-US" sz="2800" dirty="0" smtClean="0"/>
              <a:t>How CNN works</a:t>
            </a:r>
          </a:p>
          <a:p>
            <a:r>
              <a:rPr lang="en-US" sz="2800" dirty="0" smtClean="0"/>
              <a:t>Basic components of CNN</a:t>
            </a:r>
          </a:p>
          <a:p>
            <a:r>
              <a:rPr lang="en-US" sz="2800" dirty="0" smtClean="0"/>
              <a:t>Improvements in CNN</a:t>
            </a:r>
          </a:p>
          <a:p>
            <a:pPr lvl="1"/>
            <a:r>
              <a:rPr lang="en-US" sz="2400" dirty="0" smtClean="0"/>
              <a:t>Improvements in </a:t>
            </a:r>
            <a:r>
              <a:rPr lang="en-US" sz="2400" dirty="0" err="1" smtClean="0"/>
              <a:t>convolutional</a:t>
            </a:r>
            <a:r>
              <a:rPr lang="en-US" sz="2400" dirty="0" smtClean="0"/>
              <a:t> layer</a:t>
            </a:r>
          </a:p>
          <a:p>
            <a:pPr lvl="1"/>
            <a:r>
              <a:rPr lang="en-US" sz="2400" dirty="0" smtClean="0"/>
              <a:t>Improvements in activation function</a:t>
            </a:r>
          </a:p>
          <a:p>
            <a:pPr lvl="1"/>
            <a:r>
              <a:rPr lang="en-US" sz="2400" dirty="0" smtClean="0"/>
              <a:t>Improvements in loss function</a:t>
            </a:r>
          </a:p>
          <a:p>
            <a:pPr lvl="1"/>
            <a:r>
              <a:rPr lang="en-US" sz="2400" dirty="0" smtClean="0"/>
              <a:t>Improvements in fast processing</a:t>
            </a:r>
          </a:p>
          <a:p>
            <a:r>
              <a:rPr lang="en-US" sz="2800" dirty="0" smtClean="0"/>
              <a:t>Applications of CNN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[1] Y. </a:t>
            </a:r>
            <a:r>
              <a:rPr lang="en-US" dirty="0" err="1" smtClean="0"/>
              <a:t>LeCun</a:t>
            </a:r>
            <a:r>
              <a:rPr lang="en-US" dirty="0" smtClean="0"/>
              <a:t>, L. </a:t>
            </a:r>
            <a:r>
              <a:rPr lang="en-US" dirty="0" err="1" smtClean="0"/>
              <a:t>Bottou</a:t>
            </a:r>
            <a:r>
              <a:rPr lang="en-US" dirty="0" smtClean="0"/>
              <a:t>, Y. </a:t>
            </a:r>
            <a:r>
              <a:rPr lang="en-US" dirty="0" err="1" smtClean="0"/>
              <a:t>Bengio</a:t>
            </a:r>
            <a:r>
              <a:rPr lang="en-US" dirty="0" smtClean="0"/>
              <a:t>, and P. </a:t>
            </a:r>
            <a:r>
              <a:rPr lang="en-US" dirty="0" err="1" smtClean="0"/>
              <a:t>Haffner</a:t>
            </a:r>
            <a:r>
              <a:rPr lang="en-US" dirty="0" smtClean="0"/>
              <a:t>, “Gradient-based learning applied to document recognition,” Proceedings of the IEEE, vol. 86, no. 11, pp. 2278–2324, 1998.</a:t>
            </a:r>
          </a:p>
          <a:p>
            <a:endParaRPr lang="en-US" dirty="0" smtClean="0"/>
          </a:p>
          <a:p>
            <a:r>
              <a:rPr lang="en-US" dirty="0" smtClean="0"/>
              <a:t>[2] B. B. Le </a:t>
            </a:r>
            <a:r>
              <a:rPr lang="en-US" dirty="0" err="1" smtClean="0"/>
              <a:t>Cun</a:t>
            </a:r>
            <a:r>
              <a:rPr lang="en-US" dirty="0" smtClean="0"/>
              <a:t>, J. S. </a:t>
            </a:r>
            <a:r>
              <a:rPr lang="en-US" dirty="0" err="1" smtClean="0"/>
              <a:t>Denker</a:t>
            </a:r>
            <a:r>
              <a:rPr lang="en-US" dirty="0" smtClean="0"/>
              <a:t>, D. Henderson, R. E. Howard, W. Hubbard, and L. D. </a:t>
            </a:r>
            <a:r>
              <a:rPr lang="en-US" dirty="0" err="1" smtClean="0"/>
              <a:t>Jackel</a:t>
            </a:r>
            <a:r>
              <a:rPr lang="en-US" dirty="0" smtClean="0"/>
              <a:t>, “Handwritten digit recognition with a </a:t>
            </a:r>
            <a:r>
              <a:rPr lang="en-US" dirty="0" err="1" smtClean="0"/>
              <a:t>backpropagation</a:t>
            </a:r>
            <a:r>
              <a:rPr lang="en-US" dirty="0" smtClean="0"/>
              <a:t> network,” in Advances in neural information processing systems. </a:t>
            </a:r>
            <a:r>
              <a:rPr lang="en-US" dirty="0" err="1" smtClean="0"/>
              <a:t>Citeseer</a:t>
            </a:r>
            <a:r>
              <a:rPr lang="en-US" dirty="0" smtClean="0"/>
              <a:t>, 1990.</a:t>
            </a:r>
          </a:p>
          <a:p>
            <a:endParaRPr lang="en-US" dirty="0" smtClean="0"/>
          </a:p>
          <a:p>
            <a:r>
              <a:rPr lang="en-US" dirty="0" smtClean="0"/>
              <a:t>[3] A. </a:t>
            </a:r>
            <a:r>
              <a:rPr lang="en-US" dirty="0" err="1" smtClean="0"/>
              <a:t>Krizhevsky</a:t>
            </a:r>
            <a:r>
              <a:rPr lang="en-US" dirty="0" smtClean="0"/>
              <a:t>, I. </a:t>
            </a:r>
            <a:r>
              <a:rPr lang="en-US" dirty="0" err="1" smtClean="0"/>
              <a:t>Sutskever</a:t>
            </a:r>
            <a:r>
              <a:rPr lang="en-US" dirty="0" smtClean="0"/>
              <a:t>, and G. E. Hinton, “</a:t>
            </a:r>
            <a:r>
              <a:rPr lang="en-US" dirty="0" err="1" smtClean="0"/>
              <a:t>Imagenet</a:t>
            </a:r>
            <a:r>
              <a:rPr lang="en-US" dirty="0" smtClean="0"/>
              <a:t> classification with deep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networks,” in Advances in neural information processing systems, 2012, pp. 1097–1105.</a:t>
            </a:r>
          </a:p>
          <a:p>
            <a:endParaRPr lang="en-US" dirty="0" smtClean="0"/>
          </a:p>
          <a:p>
            <a:r>
              <a:rPr lang="en-US" dirty="0" smtClean="0"/>
              <a:t>[4] M. D. </a:t>
            </a:r>
            <a:r>
              <a:rPr lang="en-US" dirty="0" err="1" smtClean="0"/>
              <a:t>Zeiler</a:t>
            </a:r>
            <a:r>
              <a:rPr lang="en-US" dirty="0" smtClean="0"/>
              <a:t> and R. Fergus, “Visualizing and understanding </a:t>
            </a:r>
            <a:r>
              <a:rPr lang="en-US" dirty="0" err="1" smtClean="0"/>
              <a:t>convolutional</a:t>
            </a:r>
            <a:r>
              <a:rPr lang="en-US" dirty="0" smtClean="0"/>
              <a:t> networks,” in ECCV, 2014.</a:t>
            </a:r>
          </a:p>
          <a:p>
            <a:endParaRPr lang="en-US" dirty="0" smtClean="0"/>
          </a:p>
          <a:p>
            <a:r>
              <a:rPr lang="en-US" dirty="0" smtClean="0"/>
              <a:t>[5] C. </a:t>
            </a:r>
            <a:r>
              <a:rPr lang="en-US" dirty="0" err="1" smtClean="0"/>
              <a:t>Szegedy</a:t>
            </a:r>
            <a:r>
              <a:rPr lang="en-US" dirty="0" smtClean="0"/>
              <a:t>, W. Liu, Y. </a:t>
            </a:r>
            <a:r>
              <a:rPr lang="en-US" dirty="0" err="1" smtClean="0"/>
              <a:t>Jia</a:t>
            </a:r>
            <a:r>
              <a:rPr lang="en-US" dirty="0" smtClean="0"/>
              <a:t>, P. </a:t>
            </a:r>
            <a:r>
              <a:rPr lang="en-US" dirty="0" err="1" smtClean="0"/>
              <a:t>Sermanet</a:t>
            </a:r>
            <a:r>
              <a:rPr lang="en-US" dirty="0" smtClean="0"/>
              <a:t>, S. Reed, D. </a:t>
            </a:r>
            <a:r>
              <a:rPr lang="en-US" dirty="0" err="1" smtClean="0"/>
              <a:t>Anguelov</a:t>
            </a:r>
            <a:r>
              <a:rPr lang="en-US" dirty="0" smtClean="0"/>
              <a:t>, D. </a:t>
            </a:r>
            <a:r>
              <a:rPr lang="en-US" dirty="0" err="1" smtClean="0"/>
              <a:t>Erhan</a:t>
            </a:r>
            <a:r>
              <a:rPr lang="en-US" dirty="0" smtClean="0"/>
              <a:t>, V. </a:t>
            </a:r>
            <a:r>
              <a:rPr lang="en-US" dirty="0" err="1" smtClean="0"/>
              <a:t>Vanhoucke</a:t>
            </a:r>
            <a:r>
              <a:rPr lang="en-US" dirty="0" smtClean="0"/>
              <a:t>, and A. </a:t>
            </a:r>
            <a:r>
              <a:rPr lang="en-US" dirty="0" err="1" smtClean="0"/>
              <a:t>Rabinovich</a:t>
            </a:r>
            <a:r>
              <a:rPr lang="en-US" dirty="0" smtClean="0"/>
              <a:t>, “Going deeper with convolutions,” </a:t>
            </a:r>
            <a:r>
              <a:rPr lang="en-US" dirty="0" err="1" smtClean="0"/>
              <a:t>CoRR</a:t>
            </a:r>
            <a:r>
              <a:rPr lang="en-US" dirty="0" smtClean="0"/>
              <a:t>, vol. abs/1409.4842, 2014.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References</a:t>
            </a:r>
            <a:endParaRPr lang="en-US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THANKS</a:t>
            </a:r>
            <a:endParaRPr lang="en-US"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CONVOLUTION NEURAL NETS (CNN)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CNN is first introduced by </a:t>
            </a:r>
            <a:r>
              <a:rPr lang="en-US" sz="2400" dirty="0" err="1"/>
              <a:t>Yann</a:t>
            </a:r>
            <a:r>
              <a:rPr lang="en-US" sz="2400" dirty="0"/>
              <a:t> </a:t>
            </a:r>
            <a:r>
              <a:rPr lang="en-US" sz="2400" dirty="0" err="1"/>
              <a:t>LeCun</a:t>
            </a:r>
            <a:r>
              <a:rPr lang="en-US" sz="2400" dirty="0"/>
              <a:t> et.al in 1998 and improved by B. B. </a:t>
            </a:r>
            <a:r>
              <a:rPr lang="en-US" sz="2400" dirty="0" err="1"/>
              <a:t>LeCun</a:t>
            </a:r>
            <a:r>
              <a:rPr lang="en-US" sz="2400" dirty="0"/>
              <a:t> in </a:t>
            </a:r>
            <a:r>
              <a:rPr lang="en-US" sz="2400" dirty="0" smtClean="0"/>
              <a:t>1990.</a:t>
            </a:r>
          </a:p>
          <a:p>
            <a:r>
              <a:rPr lang="en-US" sz="2400" dirty="0" smtClean="0"/>
              <a:t>Used widely for image recognition and classification.</a:t>
            </a:r>
          </a:p>
          <a:p>
            <a:r>
              <a:rPr lang="en-US" sz="2400" dirty="0" smtClean="0"/>
              <a:t>Primary purpose is to extract features from input image.</a:t>
            </a:r>
          </a:p>
          <a:p>
            <a:r>
              <a:rPr lang="en-US" sz="2400" dirty="0" smtClean="0"/>
              <a:t>4 major operations: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Convolution</a:t>
            </a:r>
          </a:p>
          <a:p>
            <a:pPr lvl="1"/>
            <a:r>
              <a:rPr lang="en-US" sz="2000" dirty="0" smtClean="0"/>
              <a:t> Non-linearity (</a:t>
            </a:r>
            <a:r>
              <a:rPr lang="en-US" sz="2000" dirty="0" err="1" smtClean="0"/>
              <a:t>ReLU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Pooling (sampling)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Classification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How CNN works ?</a:t>
            </a:r>
            <a:endParaRPr lang="en-US" sz="3600" dirty="0"/>
          </a:p>
        </p:txBody>
      </p:sp>
      <p:pic>
        <p:nvPicPr>
          <p:cNvPr id="2050" name="Picture 2" descr="C:\Users\LENOVO\Desktop\STAT_517\Curves\screen-shot-2016-07-24-at-11-25-13-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1612900" cy="1460500"/>
          </a:xfrm>
          <a:prstGeom prst="rect">
            <a:avLst/>
          </a:prstGeom>
          <a:noFill/>
        </p:spPr>
      </p:pic>
      <p:pic>
        <p:nvPicPr>
          <p:cNvPr id="2051" name="Picture 3" descr="C:\Users\LENOVO\Desktop\STAT_517\Curves\screen-shot-2016-07-24-at-11-25-24-p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165350"/>
            <a:ext cx="939800" cy="8064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24000" y="2983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2983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</a:t>
            </a:r>
          </a:p>
        </p:txBody>
      </p:sp>
      <p:pic>
        <p:nvPicPr>
          <p:cNvPr id="2052" name="Picture 4" descr="C:\Users\LENOVO\Desktop\STAT_517\Curves\Untitl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3886200"/>
            <a:ext cx="3757613" cy="2773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How CNN works ?</a:t>
            </a:r>
            <a:endParaRPr lang="en-US" sz="3600" dirty="0"/>
          </a:p>
        </p:txBody>
      </p:sp>
      <p:pic>
        <p:nvPicPr>
          <p:cNvPr id="3074" name="Picture 2" descr="C:\Users\LENOVO\Desktop\STAT_517\Curves\1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505200"/>
            <a:ext cx="850900" cy="838200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6850" y="990600"/>
            <a:ext cx="4756150" cy="560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Basic components of CNN</a:t>
            </a:r>
            <a:endParaRPr lang="en-US" sz="36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676400" y="1727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b="1" dirty="0" smtClean="0"/>
              <a:t>IMPROVEMENTS IN CNN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Network in Network (NIN)</a:t>
            </a:r>
          </a:p>
          <a:p>
            <a:pPr marL="514350" indent="-514350" algn="just">
              <a:buNone/>
            </a:pPr>
            <a:r>
              <a:rPr lang="en-US" dirty="0" smtClean="0"/>
              <a:t>	</a:t>
            </a:r>
            <a:r>
              <a:rPr lang="en-US" sz="2400" dirty="0" smtClean="0"/>
              <a:t>This is proposed by Lin et.al in 2013. This replaces the linear filter of the </a:t>
            </a:r>
            <a:r>
              <a:rPr lang="en-US" sz="2400" dirty="0" err="1" smtClean="0"/>
              <a:t>convolutional</a:t>
            </a:r>
            <a:r>
              <a:rPr lang="en-US" sz="2400" dirty="0" smtClean="0"/>
              <a:t> layer by a micro network which is capable of extracting more abstract information. </a:t>
            </a:r>
            <a:endParaRPr lang="en-US" sz="2400" dirty="0"/>
          </a:p>
          <a:p>
            <a:pPr marL="514350" indent="-514350">
              <a:buAutoNum type="arabicPeriod" startAt="2"/>
            </a:pPr>
            <a:r>
              <a:rPr lang="en-US" dirty="0" smtClean="0"/>
              <a:t>Inception Module</a:t>
            </a:r>
          </a:p>
          <a:p>
            <a:pPr marL="514350" indent="-514350" algn="just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400" dirty="0" smtClean="0"/>
              <a:t>This </a:t>
            </a:r>
            <a:r>
              <a:rPr lang="en-US" sz="2400" dirty="0"/>
              <a:t>is introduced by </a:t>
            </a:r>
            <a:r>
              <a:rPr lang="en-US" sz="2400" dirty="0" err="1"/>
              <a:t>Szegedy</a:t>
            </a:r>
            <a:r>
              <a:rPr lang="en-US" sz="2400" dirty="0"/>
              <a:t> et.al in 2014. It is a logical culmination of NIN which uses a variable filter size to compare different visual patterns of different sizes and approximates the optimal structure.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Improvements in </a:t>
            </a:r>
            <a:r>
              <a:rPr lang="en-US" sz="3600" dirty="0" err="1" smtClean="0"/>
              <a:t>Convolutional</a:t>
            </a:r>
            <a:r>
              <a:rPr lang="en-US" sz="3600" dirty="0" smtClean="0"/>
              <a:t> layer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dirty="0" err="1"/>
              <a:t>ReLU</a:t>
            </a:r>
            <a:endParaRPr lang="en-US" b="1" dirty="0"/>
          </a:p>
          <a:p>
            <a:pPr>
              <a:buNone/>
            </a:pPr>
            <a:r>
              <a:rPr lang="en-US" sz="2400" dirty="0" smtClean="0"/>
              <a:t>     This </a:t>
            </a:r>
            <a:r>
              <a:rPr lang="en-US" sz="2400" dirty="0"/>
              <a:t>is acronym for Rectified Linear Unit. It is </a:t>
            </a:r>
            <a:r>
              <a:rPr lang="en-US" sz="2400" dirty="0" smtClean="0"/>
              <a:t>a non standard activation </a:t>
            </a:r>
            <a:r>
              <a:rPr lang="en-US" sz="2400" dirty="0"/>
              <a:t>function.</a:t>
            </a:r>
          </a:p>
          <a:p>
            <a:pPr algn="ctr">
              <a:buNone/>
            </a:pPr>
            <a:r>
              <a:rPr lang="en-US" sz="2400" dirty="0" err="1"/>
              <a:t>ReLU</a:t>
            </a:r>
            <a:r>
              <a:rPr lang="en-US" sz="2400" dirty="0"/>
              <a:t> =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= max(0, </a:t>
            </a:r>
            <a:r>
              <a:rPr lang="en-US" sz="2400" dirty="0" err="1"/>
              <a:t>Z</a:t>
            </a:r>
            <a:r>
              <a:rPr lang="en-US" sz="2400" baseline="-25000" dirty="0" err="1"/>
              <a:t>i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dirty="0" smtClean="0"/>
              <a:t>      where </a:t>
            </a:r>
            <a:r>
              <a:rPr lang="en-US" sz="2400" dirty="0" err="1"/>
              <a:t>Z</a:t>
            </a:r>
            <a:r>
              <a:rPr lang="en-US" sz="2400" baseline="-25000" dirty="0" err="1"/>
              <a:t>i</a:t>
            </a:r>
            <a:r>
              <a:rPr lang="en-US" sz="2400" dirty="0"/>
              <a:t> = Input of the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channel.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Improvements in Activation function</a:t>
            </a:r>
            <a:endParaRPr lang="en-US" sz="36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038600"/>
            <a:ext cx="3276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11921</TotalTime>
  <Words>669</Words>
  <Application>Microsoft Office PowerPoint</Application>
  <PresentationFormat>On-screen Show (4:3)</PresentationFormat>
  <Paragraphs>109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RECENT ADVANCES IN CONVOLUTIONAL NEURAL NETWORKS </vt:lpstr>
      <vt:lpstr>CONTENTS</vt:lpstr>
      <vt:lpstr>CONVOLUTION NEURAL NETS (CNN)</vt:lpstr>
      <vt:lpstr>How CNN works ?</vt:lpstr>
      <vt:lpstr>How CNN works ?</vt:lpstr>
      <vt:lpstr>Basic components of CNN</vt:lpstr>
      <vt:lpstr>IMPROVEMENTS IN CNN</vt:lpstr>
      <vt:lpstr>Improvements in Convolutional layer</vt:lpstr>
      <vt:lpstr>Improvements in Activation function</vt:lpstr>
      <vt:lpstr>Improvements in Activation function</vt:lpstr>
      <vt:lpstr>Slide 11</vt:lpstr>
      <vt:lpstr>Improvements in Activation function</vt:lpstr>
      <vt:lpstr>Improvements in Activation function</vt:lpstr>
      <vt:lpstr>Improvements in Loss function</vt:lpstr>
      <vt:lpstr>Improvements in Loss function</vt:lpstr>
      <vt:lpstr>Improvements in Fast processing</vt:lpstr>
      <vt:lpstr>Application of CNN’s</vt:lpstr>
      <vt:lpstr>Application of CNN’s</vt:lpstr>
      <vt:lpstr>Other application of CNN’s</vt:lpstr>
      <vt:lpstr>References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ADVANCES IN CONVOLUTIONAL NEURAL NETWORKS</dc:title>
  <dc:creator>Windows User</dc:creator>
  <cp:lastModifiedBy>Windows User</cp:lastModifiedBy>
  <cp:revision>321</cp:revision>
  <dcterms:created xsi:type="dcterms:W3CDTF">2018-09-24T00:01:46Z</dcterms:created>
  <dcterms:modified xsi:type="dcterms:W3CDTF">2018-11-13T18:22:54Z</dcterms:modified>
</cp:coreProperties>
</file>