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0" r:id="rId1"/>
  </p:sldMasterIdLst>
  <p:notesMasterIdLst>
    <p:notesMasterId r:id="rId33"/>
  </p:notesMasterIdLst>
  <p:sldIdLst>
    <p:sldId id="256" r:id="rId2"/>
    <p:sldId id="263" r:id="rId3"/>
    <p:sldId id="264" r:id="rId4"/>
    <p:sldId id="267" r:id="rId5"/>
    <p:sldId id="277" r:id="rId6"/>
    <p:sldId id="257" r:id="rId7"/>
    <p:sldId id="258" r:id="rId8"/>
    <p:sldId id="259" r:id="rId9"/>
    <p:sldId id="261" r:id="rId10"/>
    <p:sldId id="286" r:id="rId11"/>
    <p:sldId id="287" r:id="rId12"/>
    <p:sldId id="288" r:id="rId13"/>
    <p:sldId id="289" r:id="rId14"/>
    <p:sldId id="265" r:id="rId15"/>
    <p:sldId id="269" r:id="rId16"/>
    <p:sldId id="270" r:id="rId17"/>
    <p:sldId id="271" r:id="rId18"/>
    <p:sldId id="272" r:id="rId19"/>
    <p:sldId id="273" r:id="rId20"/>
    <p:sldId id="274" r:id="rId21"/>
    <p:sldId id="275" r:id="rId22"/>
    <p:sldId id="278" r:id="rId23"/>
    <p:sldId id="279" r:id="rId24"/>
    <p:sldId id="280" r:id="rId25"/>
    <p:sldId id="281" r:id="rId26"/>
    <p:sldId id="282" r:id="rId27"/>
    <p:sldId id="283" r:id="rId28"/>
    <p:sldId id="284" r:id="rId29"/>
    <p:sldId id="285" r:id="rId30"/>
    <p:sldId id="276" r:id="rId31"/>
    <p:sldId id="26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9B38F-BC8C-49FE-BE0E-28363F789B5F}" type="datetimeFigureOut">
              <a:rPr lang="en-US" smtClean="0"/>
              <a:t>11/22/2015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5AA043-9239-472A-956E-7B68105AAC78}" type="slidenum">
              <a:rPr lang="en-US" smtClean="0"/>
              <a:t>‹#›</a:t>
            </a:fld>
            <a:endParaRPr lang="en-US"/>
          </a:p>
        </p:txBody>
      </p:sp>
    </p:spTree>
    <p:extLst>
      <p:ext uri="{BB962C8B-B14F-4D97-AF65-F5344CB8AC3E}">
        <p14:creationId xmlns:p14="http://schemas.microsoft.com/office/powerpoint/2010/main" val="1838304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141" name="Shape 14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8342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4" name="Shape 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05636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83402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01733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153" name="Shape 15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74109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165" name="Shape 16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32178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177" name="Shape 17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41250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49479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52963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26561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710861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8" name="Shape 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36067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smtClean="0"/>
              <a:pPr/>
              <a:t>11/22/2015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40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16990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539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15601" y="593367"/>
            <a:ext cx="11360799" cy="763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7" name="Shape 17"/>
          <p:cNvSpPr txBox="1">
            <a:spLocks noGrp="1"/>
          </p:cNvSpPr>
          <p:nvPr>
            <p:ph type="body" idx="1"/>
          </p:nvPr>
        </p:nvSpPr>
        <p:spPr>
          <a:xfrm>
            <a:off x="415601" y="1536633"/>
            <a:ext cx="11360799" cy="45552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sldNum" idx="12"/>
          </p:nvPr>
        </p:nvSpPr>
        <p:spPr>
          <a:xfrm>
            <a:off x="11296610" y="6217621"/>
            <a:ext cx="731599"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461850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26091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75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45796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11/22/2015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21713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11/22/2015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87927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11/22/2015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435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82633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904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6DFF08F-DC6B-4601-B491-B0F83F6DD2DA}" type="datetimeFigureOut">
              <a:rPr lang="en-US" smtClean="0"/>
              <a:pPr/>
              <a:t>11/22/2015</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94693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2.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13.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funkload.nuxeo.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blog.flux7.com/blogs/benchmarks/using-sysbench-to-benchmark-mysql"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hyperlink" Target="https://dev.mysql.com/downloads/benchmarks.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lag.net/paramik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Distributed testing by </a:t>
            </a:r>
            <a:r>
              <a:rPr lang="en-US" sz="3200" dirty="0" err="1" smtClean="0"/>
              <a:t>funkload</a:t>
            </a:r>
            <a:endParaRPr lang="en-US" sz="3200" dirty="0"/>
          </a:p>
        </p:txBody>
      </p:sp>
      <p:sp>
        <p:nvSpPr>
          <p:cNvPr id="3" name="Subtitle 2"/>
          <p:cNvSpPr>
            <a:spLocks noGrp="1"/>
          </p:cNvSpPr>
          <p:nvPr>
            <p:ph type="subTitle" idx="1"/>
          </p:nvPr>
        </p:nvSpPr>
        <p:spPr/>
        <p:txBody>
          <a:bodyPr/>
          <a:lstStyle/>
          <a:p>
            <a:r>
              <a:rPr lang="en-US" dirty="0" smtClean="0"/>
              <a:t>Team 26</a:t>
            </a:r>
          </a:p>
          <a:p>
            <a:r>
              <a:rPr lang="en-US" dirty="0" smtClean="0"/>
              <a:t>Project 6</a:t>
            </a:r>
            <a:endParaRPr lang="en-US" dirty="0"/>
          </a:p>
        </p:txBody>
      </p:sp>
    </p:spTree>
    <p:extLst>
      <p:ext uri="{BB962C8B-B14F-4D97-AF65-F5344CB8AC3E}">
        <p14:creationId xmlns:p14="http://schemas.microsoft.com/office/powerpoint/2010/main" val="2693921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1024128" y="585216"/>
            <a:ext cx="9720000" cy="1499700"/>
          </a:xfrm>
          <a:prstGeom prst="rect">
            <a:avLst/>
          </a:prstGeom>
          <a:noFill/>
          <a:ln>
            <a:noFill/>
          </a:ln>
        </p:spPr>
        <p:txBody>
          <a:bodyPr lIns="91425" tIns="45700" rIns="91425" bIns="45700" anchor="ctr" anchorCtr="0">
            <a:noAutofit/>
          </a:bodyPr>
          <a:lstStyle/>
          <a:p>
            <a:pPr marL="0" marR="0" lvl="0" indent="0" algn="l" rtl="0">
              <a:lnSpc>
                <a:spcPct val="80000"/>
              </a:lnSpc>
              <a:spcBef>
                <a:spcPts val="0"/>
              </a:spcBef>
              <a:buClr>
                <a:srgbClr val="464132"/>
              </a:buClr>
              <a:buSzPct val="25000"/>
              <a:buFont typeface="Questrial"/>
              <a:buNone/>
            </a:pPr>
            <a:r>
              <a:rPr lang="en-US" sz="4400"/>
              <a:t>NGINX</a:t>
            </a:r>
            <a:r>
              <a:rPr lang="en-US" sz="4400" b="0" i="0" u="none" strike="noStrike" cap="none" baseline="0">
                <a:solidFill>
                  <a:srgbClr val="464132"/>
                </a:solidFill>
                <a:latin typeface="Questrial"/>
                <a:ea typeface="Questrial"/>
                <a:cs typeface="Questrial"/>
                <a:sym typeface="Questrial"/>
              </a:rPr>
              <a:t> SERVER TESTING RESULTS</a:t>
            </a:r>
          </a:p>
        </p:txBody>
      </p:sp>
      <p:pic>
        <p:nvPicPr>
          <p:cNvPr id="137" name="Shape 137"/>
          <p:cNvPicPr preferRelativeResize="0"/>
          <p:nvPr/>
        </p:nvPicPr>
        <p:blipFill>
          <a:blip r:embed="rId3">
            <a:alphaModFix/>
          </a:blip>
          <a:stretch>
            <a:fillRect/>
          </a:stretch>
        </p:blipFill>
        <p:spPr>
          <a:xfrm>
            <a:off x="969300" y="2581325"/>
            <a:ext cx="4908974" cy="3990224"/>
          </a:xfrm>
          <a:prstGeom prst="rect">
            <a:avLst/>
          </a:prstGeom>
          <a:noFill/>
          <a:ln>
            <a:noFill/>
          </a:ln>
        </p:spPr>
      </p:pic>
      <p:pic>
        <p:nvPicPr>
          <p:cNvPr id="138" name="Shape 138"/>
          <p:cNvPicPr preferRelativeResize="0"/>
          <p:nvPr/>
        </p:nvPicPr>
        <p:blipFill>
          <a:blip r:embed="rId4">
            <a:alphaModFix/>
          </a:blip>
          <a:stretch>
            <a:fillRect/>
          </a:stretch>
        </p:blipFill>
        <p:spPr>
          <a:xfrm>
            <a:off x="6176475" y="2419475"/>
            <a:ext cx="4123299" cy="4114799"/>
          </a:xfrm>
          <a:prstGeom prst="rect">
            <a:avLst/>
          </a:prstGeom>
          <a:noFill/>
          <a:ln>
            <a:noFill/>
          </a:ln>
        </p:spPr>
      </p:pic>
    </p:spTree>
    <p:extLst>
      <p:ext uri="{BB962C8B-B14F-4D97-AF65-F5344CB8AC3E}">
        <p14:creationId xmlns:p14="http://schemas.microsoft.com/office/powerpoint/2010/main" val="1535184974"/>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Shape 143"/>
          <p:cNvPicPr preferRelativeResize="0"/>
          <p:nvPr/>
        </p:nvPicPr>
        <p:blipFill>
          <a:blip r:embed="rId3">
            <a:alphaModFix/>
          </a:blip>
          <a:stretch>
            <a:fillRect/>
          </a:stretch>
        </p:blipFill>
        <p:spPr>
          <a:xfrm>
            <a:off x="773350" y="553750"/>
            <a:ext cx="2600275" cy="2717625"/>
          </a:xfrm>
          <a:prstGeom prst="rect">
            <a:avLst/>
          </a:prstGeom>
          <a:noFill/>
          <a:ln>
            <a:noFill/>
          </a:ln>
        </p:spPr>
      </p:pic>
      <p:pic>
        <p:nvPicPr>
          <p:cNvPr id="144" name="Shape 144"/>
          <p:cNvPicPr preferRelativeResize="0"/>
          <p:nvPr/>
        </p:nvPicPr>
        <p:blipFill>
          <a:blip r:embed="rId4">
            <a:alphaModFix/>
          </a:blip>
          <a:stretch>
            <a:fillRect/>
          </a:stretch>
        </p:blipFill>
        <p:spPr>
          <a:xfrm>
            <a:off x="3475875" y="502650"/>
            <a:ext cx="2751724" cy="2717625"/>
          </a:xfrm>
          <a:prstGeom prst="rect">
            <a:avLst/>
          </a:prstGeom>
          <a:noFill/>
          <a:ln>
            <a:noFill/>
          </a:ln>
        </p:spPr>
      </p:pic>
      <p:pic>
        <p:nvPicPr>
          <p:cNvPr id="145" name="Shape 145"/>
          <p:cNvPicPr preferRelativeResize="0"/>
          <p:nvPr/>
        </p:nvPicPr>
        <p:blipFill>
          <a:blip r:embed="rId5">
            <a:alphaModFix/>
          </a:blip>
          <a:stretch>
            <a:fillRect/>
          </a:stretch>
        </p:blipFill>
        <p:spPr>
          <a:xfrm>
            <a:off x="6375225" y="502650"/>
            <a:ext cx="2817049" cy="2717625"/>
          </a:xfrm>
          <a:prstGeom prst="rect">
            <a:avLst/>
          </a:prstGeom>
          <a:noFill/>
          <a:ln>
            <a:noFill/>
          </a:ln>
        </p:spPr>
      </p:pic>
      <p:pic>
        <p:nvPicPr>
          <p:cNvPr id="146" name="Shape 146"/>
          <p:cNvPicPr preferRelativeResize="0"/>
          <p:nvPr/>
        </p:nvPicPr>
        <p:blipFill>
          <a:blip r:embed="rId6">
            <a:alphaModFix/>
          </a:blip>
          <a:stretch>
            <a:fillRect/>
          </a:stretch>
        </p:blipFill>
        <p:spPr>
          <a:xfrm>
            <a:off x="9409050" y="553750"/>
            <a:ext cx="2600275" cy="2666525"/>
          </a:xfrm>
          <a:prstGeom prst="rect">
            <a:avLst/>
          </a:prstGeom>
          <a:noFill/>
          <a:ln>
            <a:noFill/>
          </a:ln>
        </p:spPr>
      </p:pic>
      <p:pic>
        <p:nvPicPr>
          <p:cNvPr id="147" name="Shape 147"/>
          <p:cNvPicPr preferRelativeResize="0"/>
          <p:nvPr/>
        </p:nvPicPr>
        <p:blipFill>
          <a:blip r:embed="rId7">
            <a:alphaModFix/>
          </a:blip>
          <a:stretch>
            <a:fillRect/>
          </a:stretch>
        </p:blipFill>
        <p:spPr>
          <a:xfrm>
            <a:off x="611500" y="3635611"/>
            <a:ext cx="2817049" cy="2850738"/>
          </a:xfrm>
          <a:prstGeom prst="rect">
            <a:avLst/>
          </a:prstGeom>
          <a:noFill/>
          <a:ln>
            <a:noFill/>
          </a:ln>
        </p:spPr>
      </p:pic>
      <p:pic>
        <p:nvPicPr>
          <p:cNvPr id="148" name="Shape 148"/>
          <p:cNvPicPr preferRelativeResize="0"/>
          <p:nvPr/>
        </p:nvPicPr>
        <p:blipFill>
          <a:blip r:embed="rId8">
            <a:alphaModFix/>
          </a:blip>
          <a:stretch>
            <a:fillRect/>
          </a:stretch>
        </p:blipFill>
        <p:spPr>
          <a:xfrm>
            <a:off x="3475875" y="3697375"/>
            <a:ext cx="2913574" cy="2901875"/>
          </a:xfrm>
          <a:prstGeom prst="rect">
            <a:avLst/>
          </a:prstGeom>
          <a:noFill/>
          <a:ln>
            <a:noFill/>
          </a:ln>
        </p:spPr>
      </p:pic>
      <p:pic>
        <p:nvPicPr>
          <p:cNvPr id="149" name="Shape 149"/>
          <p:cNvPicPr preferRelativeResize="0"/>
          <p:nvPr/>
        </p:nvPicPr>
        <p:blipFill>
          <a:blip r:embed="rId9">
            <a:alphaModFix/>
          </a:blip>
          <a:stretch>
            <a:fillRect/>
          </a:stretch>
        </p:blipFill>
        <p:spPr>
          <a:xfrm>
            <a:off x="6710325" y="3697375"/>
            <a:ext cx="2600275" cy="2901875"/>
          </a:xfrm>
          <a:prstGeom prst="rect">
            <a:avLst/>
          </a:prstGeom>
          <a:noFill/>
          <a:ln>
            <a:noFill/>
          </a:ln>
        </p:spPr>
      </p:pic>
      <p:pic>
        <p:nvPicPr>
          <p:cNvPr id="150" name="Shape 150"/>
          <p:cNvPicPr preferRelativeResize="0"/>
          <p:nvPr/>
        </p:nvPicPr>
        <p:blipFill>
          <a:blip r:embed="rId10">
            <a:alphaModFix/>
          </a:blip>
          <a:stretch>
            <a:fillRect/>
          </a:stretch>
        </p:blipFill>
        <p:spPr>
          <a:xfrm>
            <a:off x="9464900" y="3722950"/>
            <a:ext cx="2544425" cy="2901875"/>
          </a:xfrm>
          <a:prstGeom prst="rect">
            <a:avLst/>
          </a:prstGeom>
          <a:noFill/>
          <a:ln>
            <a:noFill/>
          </a:ln>
        </p:spPr>
      </p:pic>
    </p:spTree>
    <p:extLst>
      <p:ext uri="{BB962C8B-B14F-4D97-AF65-F5344CB8AC3E}">
        <p14:creationId xmlns:p14="http://schemas.microsoft.com/office/powerpoint/2010/main" val="1729416598"/>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Shape 155"/>
          <p:cNvPicPr preferRelativeResize="0"/>
          <p:nvPr/>
        </p:nvPicPr>
        <p:blipFill>
          <a:blip r:embed="rId3">
            <a:alphaModFix/>
          </a:blip>
          <a:stretch>
            <a:fillRect/>
          </a:stretch>
        </p:blipFill>
        <p:spPr>
          <a:xfrm>
            <a:off x="790425" y="363125"/>
            <a:ext cx="2753600" cy="2778349"/>
          </a:xfrm>
          <a:prstGeom prst="rect">
            <a:avLst/>
          </a:prstGeom>
          <a:noFill/>
          <a:ln>
            <a:noFill/>
          </a:ln>
        </p:spPr>
      </p:pic>
      <p:pic>
        <p:nvPicPr>
          <p:cNvPr id="156" name="Shape 156"/>
          <p:cNvPicPr preferRelativeResize="0"/>
          <p:nvPr/>
        </p:nvPicPr>
        <p:blipFill>
          <a:blip r:embed="rId4">
            <a:alphaModFix/>
          </a:blip>
          <a:stretch>
            <a:fillRect/>
          </a:stretch>
        </p:blipFill>
        <p:spPr>
          <a:xfrm>
            <a:off x="3637725" y="363125"/>
            <a:ext cx="2600275" cy="2712325"/>
          </a:xfrm>
          <a:prstGeom prst="rect">
            <a:avLst/>
          </a:prstGeom>
          <a:noFill/>
          <a:ln>
            <a:noFill/>
          </a:ln>
        </p:spPr>
      </p:pic>
      <p:pic>
        <p:nvPicPr>
          <p:cNvPr id="157" name="Shape 157"/>
          <p:cNvPicPr preferRelativeResize="0"/>
          <p:nvPr/>
        </p:nvPicPr>
        <p:blipFill>
          <a:blip r:embed="rId5">
            <a:alphaModFix/>
          </a:blip>
          <a:stretch>
            <a:fillRect/>
          </a:stretch>
        </p:blipFill>
        <p:spPr>
          <a:xfrm>
            <a:off x="6331700" y="297100"/>
            <a:ext cx="2913574" cy="2778349"/>
          </a:xfrm>
          <a:prstGeom prst="rect">
            <a:avLst/>
          </a:prstGeom>
          <a:noFill/>
          <a:ln>
            <a:noFill/>
          </a:ln>
        </p:spPr>
      </p:pic>
      <p:pic>
        <p:nvPicPr>
          <p:cNvPr id="158" name="Shape 158"/>
          <p:cNvPicPr preferRelativeResize="0"/>
          <p:nvPr/>
        </p:nvPicPr>
        <p:blipFill>
          <a:blip r:embed="rId6">
            <a:alphaModFix/>
          </a:blip>
          <a:stretch>
            <a:fillRect/>
          </a:stretch>
        </p:blipFill>
        <p:spPr>
          <a:xfrm>
            <a:off x="9408575" y="476137"/>
            <a:ext cx="2544425" cy="2486300"/>
          </a:xfrm>
          <a:prstGeom prst="rect">
            <a:avLst/>
          </a:prstGeom>
          <a:noFill/>
          <a:ln>
            <a:noFill/>
          </a:ln>
        </p:spPr>
      </p:pic>
      <p:pic>
        <p:nvPicPr>
          <p:cNvPr id="159" name="Shape 159"/>
          <p:cNvPicPr preferRelativeResize="0"/>
          <p:nvPr/>
        </p:nvPicPr>
        <p:blipFill>
          <a:blip r:embed="rId7">
            <a:alphaModFix/>
          </a:blip>
          <a:stretch>
            <a:fillRect/>
          </a:stretch>
        </p:blipFill>
        <p:spPr>
          <a:xfrm>
            <a:off x="559925" y="3705875"/>
            <a:ext cx="2984099" cy="2712325"/>
          </a:xfrm>
          <a:prstGeom prst="rect">
            <a:avLst/>
          </a:prstGeom>
          <a:noFill/>
          <a:ln>
            <a:noFill/>
          </a:ln>
        </p:spPr>
      </p:pic>
      <p:pic>
        <p:nvPicPr>
          <p:cNvPr id="160" name="Shape 160"/>
          <p:cNvPicPr preferRelativeResize="0"/>
          <p:nvPr/>
        </p:nvPicPr>
        <p:blipFill>
          <a:blip r:embed="rId8">
            <a:alphaModFix/>
          </a:blip>
          <a:stretch>
            <a:fillRect/>
          </a:stretch>
        </p:blipFill>
        <p:spPr>
          <a:xfrm>
            <a:off x="3637725" y="3672862"/>
            <a:ext cx="2753600" cy="2778349"/>
          </a:xfrm>
          <a:prstGeom prst="rect">
            <a:avLst/>
          </a:prstGeom>
          <a:noFill/>
          <a:ln>
            <a:noFill/>
          </a:ln>
        </p:spPr>
      </p:pic>
      <p:pic>
        <p:nvPicPr>
          <p:cNvPr id="161" name="Shape 161"/>
          <p:cNvPicPr preferRelativeResize="0"/>
          <p:nvPr/>
        </p:nvPicPr>
        <p:blipFill>
          <a:blip r:embed="rId9">
            <a:alphaModFix/>
          </a:blip>
          <a:stretch>
            <a:fillRect/>
          </a:stretch>
        </p:blipFill>
        <p:spPr>
          <a:xfrm>
            <a:off x="6391325" y="3636650"/>
            <a:ext cx="3214603" cy="2712325"/>
          </a:xfrm>
          <a:prstGeom prst="rect">
            <a:avLst/>
          </a:prstGeom>
          <a:noFill/>
          <a:ln>
            <a:noFill/>
          </a:ln>
        </p:spPr>
      </p:pic>
      <p:pic>
        <p:nvPicPr>
          <p:cNvPr id="162" name="Shape 162"/>
          <p:cNvPicPr preferRelativeResize="0"/>
          <p:nvPr/>
        </p:nvPicPr>
        <p:blipFill>
          <a:blip r:embed="rId10">
            <a:alphaModFix/>
          </a:blip>
          <a:stretch>
            <a:fillRect/>
          </a:stretch>
        </p:blipFill>
        <p:spPr>
          <a:xfrm>
            <a:off x="9647575" y="3705875"/>
            <a:ext cx="2544425" cy="2643100"/>
          </a:xfrm>
          <a:prstGeom prst="rect">
            <a:avLst/>
          </a:prstGeom>
          <a:noFill/>
          <a:ln>
            <a:noFill/>
          </a:ln>
        </p:spPr>
      </p:pic>
    </p:spTree>
    <p:extLst>
      <p:ext uri="{BB962C8B-B14F-4D97-AF65-F5344CB8AC3E}">
        <p14:creationId xmlns:p14="http://schemas.microsoft.com/office/powerpoint/2010/main" val="1842048481"/>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Shape 167"/>
          <p:cNvPicPr preferRelativeResize="0"/>
          <p:nvPr/>
        </p:nvPicPr>
        <p:blipFill>
          <a:blip r:embed="rId3">
            <a:alphaModFix/>
          </a:blip>
          <a:stretch>
            <a:fillRect/>
          </a:stretch>
        </p:blipFill>
        <p:spPr>
          <a:xfrm>
            <a:off x="378300" y="374850"/>
            <a:ext cx="2893049" cy="2496124"/>
          </a:xfrm>
          <a:prstGeom prst="rect">
            <a:avLst/>
          </a:prstGeom>
          <a:noFill/>
          <a:ln>
            <a:noFill/>
          </a:ln>
        </p:spPr>
      </p:pic>
      <p:pic>
        <p:nvPicPr>
          <p:cNvPr id="168" name="Shape 168"/>
          <p:cNvPicPr preferRelativeResize="0"/>
          <p:nvPr/>
        </p:nvPicPr>
        <p:blipFill>
          <a:blip r:embed="rId4">
            <a:alphaModFix/>
          </a:blip>
          <a:stretch>
            <a:fillRect/>
          </a:stretch>
        </p:blipFill>
        <p:spPr>
          <a:xfrm>
            <a:off x="3501387" y="430237"/>
            <a:ext cx="2729000" cy="2496124"/>
          </a:xfrm>
          <a:prstGeom prst="rect">
            <a:avLst/>
          </a:prstGeom>
          <a:noFill/>
          <a:ln>
            <a:noFill/>
          </a:ln>
        </p:spPr>
      </p:pic>
      <p:pic>
        <p:nvPicPr>
          <p:cNvPr id="169" name="Shape 169"/>
          <p:cNvPicPr preferRelativeResize="0"/>
          <p:nvPr/>
        </p:nvPicPr>
        <p:blipFill>
          <a:blip r:embed="rId5">
            <a:alphaModFix/>
          </a:blip>
          <a:stretch>
            <a:fillRect/>
          </a:stretch>
        </p:blipFill>
        <p:spPr>
          <a:xfrm>
            <a:off x="6436287" y="519712"/>
            <a:ext cx="2729000" cy="2385350"/>
          </a:xfrm>
          <a:prstGeom prst="rect">
            <a:avLst/>
          </a:prstGeom>
          <a:noFill/>
          <a:ln>
            <a:noFill/>
          </a:ln>
        </p:spPr>
      </p:pic>
      <p:pic>
        <p:nvPicPr>
          <p:cNvPr id="170" name="Shape 170"/>
          <p:cNvPicPr preferRelativeResize="0"/>
          <p:nvPr/>
        </p:nvPicPr>
        <p:blipFill>
          <a:blip r:embed="rId6">
            <a:alphaModFix/>
          </a:blip>
          <a:stretch>
            <a:fillRect/>
          </a:stretch>
        </p:blipFill>
        <p:spPr>
          <a:xfrm>
            <a:off x="9303000" y="553812"/>
            <a:ext cx="2778225" cy="2317175"/>
          </a:xfrm>
          <a:prstGeom prst="rect">
            <a:avLst/>
          </a:prstGeom>
          <a:noFill/>
          <a:ln>
            <a:noFill/>
          </a:ln>
        </p:spPr>
      </p:pic>
      <p:pic>
        <p:nvPicPr>
          <p:cNvPr id="171" name="Shape 171"/>
          <p:cNvPicPr preferRelativeResize="0"/>
          <p:nvPr/>
        </p:nvPicPr>
        <p:blipFill>
          <a:blip r:embed="rId7">
            <a:alphaModFix/>
          </a:blip>
          <a:stretch>
            <a:fillRect/>
          </a:stretch>
        </p:blipFill>
        <p:spPr>
          <a:xfrm>
            <a:off x="378300" y="3633955"/>
            <a:ext cx="3249350" cy="2741644"/>
          </a:xfrm>
          <a:prstGeom prst="rect">
            <a:avLst/>
          </a:prstGeom>
          <a:noFill/>
          <a:ln>
            <a:noFill/>
          </a:ln>
        </p:spPr>
      </p:pic>
      <p:pic>
        <p:nvPicPr>
          <p:cNvPr id="172" name="Shape 172"/>
          <p:cNvPicPr preferRelativeResize="0"/>
          <p:nvPr/>
        </p:nvPicPr>
        <p:blipFill>
          <a:blip r:embed="rId8">
            <a:alphaModFix/>
          </a:blip>
          <a:stretch>
            <a:fillRect/>
          </a:stretch>
        </p:blipFill>
        <p:spPr>
          <a:xfrm>
            <a:off x="3711125" y="3680050"/>
            <a:ext cx="2729000" cy="2741650"/>
          </a:xfrm>
          <a:prstGeom prst="rect">
            <a:avLst/>
          </a:prstGeom>
          <a:noFill/>
          <a:ln>
            <a:noFill/>
          </a:ln>
        </p:spPr>
      </p:pic>
      <p:pic>
        <p:nvPicPr>
          <p:cNvPr id="173" name="Shape 173"/>
          <p:cNvPicPr preferRelativeResize="0"/>
          <p:nvPr/>
        </p:nvPicPr>
        <p:blipFill>
          <a:blip r:embed="rId9">
            <a:alphaModFix/>
          </a:blip>
          <a:stretch>
            <a:fillRect/>
          </a:stretch>
        </p:blipFill>
        <p:spPr>
          <a:xfrm>
            <a:off x="6615225" y="3779925"/>
            <a:ext cx="2729000" cy="2541900"/>
          </a:xfrm>
          <a:prstGeom prst="rect">
            <a:avLst/>
          </a:prstGeom>
          <a:noFill/>
          <a:ln>
            <a:noFill/>
          </a:ln>
        </p:spPr>
      </p:pic>
      <p:pic>
        <p:nvPicPr>
          <p:cNvPr id="174" name="Shape 174"/>
          <p:cNvPicPr preferRelativeResize="0"/>
          <p:nvPr/>
        </p:nvPicPr>
        <p:blipFill>
          <a:blip r:embed="rId10">
            <a:alphaModFix/>
          </a:blip>
          <a:stretch>
            <a:fillRect/>
          </a:stretch>
        </p:blipFill>
        <p:spPr>
          <a:xfrm>
            <a:off x="9344225" y="3683375"/>
            <a:ext cx="2616800" cy="2541900"/>
          </a:xfrm>
          <a:prstGeom prst="rect">
            <a:avLst/>
          </a:prstGeom>
          <a:noFill/>
          <a:ln>
            <a:noFill/>
          </a:ln>
        </p:spPr>
      </p:pic>
    </p:spTree>
    <p:extLst>
      <p:ext uri="{BB962C8B-B14F-4D97-AF65-F5344CB8AC3E}">
        <p14:creationId xmlns:p14="http://schemas.microsoft.com/office/powerpoint/2010/main" val="3908248160"/>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smtClean="0"/>
              <a:t>keywords</a:t>
            </a:r>
            <a:endParaRPr lang="en-US" dirty="0"/>
          </a:p>
        </p:txBody>
      </p:sp>
      <p:sp>
        <p:nvSpPr>
          <p:cNvPr id="3" name="Content Placeholder 2"/>
          <p:cNvSpPr>
            <a:spLocks noGrp="1"/>
          </p:cNvSpPr>
          <p:nvPr>
            <p:ph idx="1"/>
          </p:nvPr>
        </p:nvSpPr>
        <p:spPr>
          <a:xfrm>
            <a:off x="603849" y="2088987"/>
            <a:ext cx="5072335" cy="4619938"/>
          </a:xfrm>
        </p:spPr>
        <p:txBody>
          <a:bodyPr>
            <a:noAutofit/>
          </a:bodyPr>
          <a:lstStyle/>
          <a:p>
            <a:r>
              <a:rPr lang="en-US" sz="1100" dirty="0"/>
              <a:t>CUs: Concurrent users or number of concurrent threads executing tests.</a:t>
            </a:r>
          </a:p>
          <a:p>
            <a:r>
              <a:rPr lang="en-US" sz="1100" dirty="0"/>
              <a:t>Request: a single GET/POST/redirect/XML-RPC request.</a:t>
            </a:r>
          </a:p>
          <a:p>
            <a:r>
              <a:rPr lang="en-US" sz="1100" dirty="0"/>
              <a:t>Page: a request with redirects and resource links (image, </a:t>
            </a:r>
            <a:r>
              <a:rPr lang="en-US" sz="1100" dirty="0" err="1"/>
              <a:t>css</a:t>
            </a:r>
            <a:r>
              <a:rPr lang="en-US" sz="1100" dirty="0"/>
              <a:t>, </a:t>
            </a:r>
            <a:r>
              <a:rPr lang="en-US" sz="1100" dirty="0" err="1"/>
              <a:t>js</a:t>
            </a:r>
            <a:r>
              <a:rPr lang="en-US" sz="1100" dirty="0"/>
              <a:t>) for an HTML page.</a:t>
            </a:r>
          </a:p>
          <a:p>
            <a:r>
              <a:rPr lang="en-US" sz="1100" dirty="0"/>
              <a:t>STPS: Successful tests per second.</a:t>
            </a:r>
          </a:p>
          <a:p>
            <a:r>
              <a:rPr lang="en-US" sz="1100" dirty="0"/>
              <a:t>SPPS: Successful pages per second.</a:t>
            </a:r>
          </a:p>
          <a:p>
            <a:r>
              <a:rPr lang="en-US" sz="1100" dirty="0"/>
              <a:t>RPS: Requests per second, successful or not.</a:t>
            </a:r>
          </a:p>
          <a:p>
            <a:r>
              <a:rPr lang="en-US" sz="1100" dirty="0" err="1"/>
              <a:t>maxSPPS</a:t>
            </a:r>
            <a:r>
              <a:rPr lang="en-US" sz="1100" dirty="0"/>
              <a:t>: Maximum SPPS during the cycle.</a:t>
            </a:r>
          </a:p>
          <a:p>
            <a:r>
              <a:rPr lang="en-US" sz="1100" dirty="0" err="1"/>
              <a:t>maxRPS</a:t>
            </a:r>
            <a:r>
              <a:rPr lang="en-US" sz="1100" dirty="0"/>
              <a:t>: Maximum RPS during the cycle.</a:t>
            </a:r>
          </a:p>
          <a:p>
            <a:r>
              <a:rPr lang="en-US" sz="1100" dirty="0"/>
              <a:t>MIN: Minimum response time for a page or request</a:t>
            </a:r>
            <a:r>
              <a:rPr lang="en-US" sz="1100" dirty="0" smtClean="0"/>
              <a:t>.</a:t>
            </a:r>
            <a:endParaRPr lang="en-US" sz="1100" dirty="0"/>
          </a:p>
        </p:txBody>
      </p:sp>
      <p:sp>
        <p:nvSpPr>
          <p:cNvPr id="4" name="TextBox 3"/>
          <p:cNvSpPr txBox="1"/>
          <p:nvPr/>
        </p:nvSpPr>
        <p:spPr>
          <a:xfrm>
            <a:off x="6107021" y="2014110"/>
            <a:ext cx="5849194" cy="3600986"/>
          </a:xfrm>
          <a:prstGeom prst="rect">
            <a:avLst/>
          </a:prstGeom>
          <a:noFill/>
        </p:spPr>
        <p:txBody>
          <a:bodyPr wrap="square" rtlCol="0">
            <a:spAutoFit/>
          </a:bodyPr>
          <a:lstStyle/>
          <a:p>
            <a:r>
              <a:rPr lang="en-US" sz="1200" dirty="0"/>
              <a:t>AVG: Average response time for a page or request.</a:t>
            </a:r>
          </a:p>
          <a:p>
            <a:endParaRPr lang="en-US" sz="1200" dirty="0" smtClean="0"/>
          </a:p>
          <a:p>
            <a:r>
              <a:rPr lang="en-US" sz="1200" dirty="0" smtClean="0"/>
              <a:t>MAX</a:t>
            </a:r>
            <a:r>
              <a:rPr lang="en-US" sz="1200" dirty="0"/>
              <a:t>: </a:t>
            </a:r>
            <a:r>
              <a:rPr lang="en-US" sz="1200" dirty="0" smtClean="0"/>
              <a:t>Maximum </a:t>
            </a:r>
            <a:r>
              <a:rPr lang="en-US" sz="1200" dirty="0"/>
              <a:t>response time for a page or request.</a:t>
            </a:r>
          </a:p>
          <a:p>
            <a:endParaRPr lang="en-US" sz="1200" dirty="0" smtClean="0"/>
          </a:p>
          <a:p>
            <a:r>
              <a:rPr lang="en-US" sz="1200" dirty="0" smtClean="0"/>
              <a:t>P10</a:t>
            </a:r>
            <a:r>
              <a:rPr lang="en-US" sz="1200" dirty="0"/>
              <a:t>: 10th percentile, response time where 10 percent of pages or requests are delivered.</a:t>
            </a:r>
          </a:p>
          <a:p>
            <a:endParaRPr lang="en-US" sz="1200" dirty="0" smtClean="0"/>
          </a:p>
          <a:p>
            <a:r>
              <a:rPr lang="en-US" sz="1200" dirty="0" smtClean="0"/>
              <a:t>MED</a:t>
            </a:r>
            <a:r>
              <a:rPr lang="en-US" sz="1200" dirty="0"/>
              <a:t>: Median or 50th percentile, response time where half of pages or requests are delivered.</a:t>
            </a:r>
          </a:p>
          <a:p>
            <a:endParaRPr lang="en-US" sz="1200" dirty="0" smtClean="0"/>
          </a:p>
          <a:p>
            <a:r>
              <a:rPr lang="en-US" sz="1200" dirty="0" smtClean="0"/>
              <a:t>P90</a:t>
            </a:r>
            <a:r>
              <a:rPr lang="en-US" sz="1200" dirty="0"/>
              <a:t>: 90th percentile, response time where 90 percent of pages or requests are delivered</a:t>
            </a:r>
            <a:r>
              <a:rPr lang="en-US" sz="1200" dirty="0" smtClean="0"/>
              <a:t>.</a:t>
            </a:r>
          </a:p>
          <a:p>
            <a:endParaRPr lang="en-US" sz="1200" dirty="0"/>
          </a:p>
          <a:p>
            <a:r>
              <a:rPr lang="en-US" sz="1200" dirty="0"/>
              <a:t>P95: 95th percentile, response time where 95 percent of pages or requests are delivered.</a:t>
            </a:r>
          </a:p>
          <a:p>
            <a:endParaRPr lang="en-US" sz="1200" dirty="0" smtClean="0"/>
          </a:p>
          <a:p>
            <a:endParaRPr lang="en-US" sz="3200" dirty="0"/>
          </a:p>
        </p:txBody>
      </p:sp>
    </p:spTree>
    <p:extLst>
      <p:ext uri="{BB962C8B-B14F-4D97-AF65-F5344CB8AC3E}">
        <p14:creationId xmlns:p14="http://schemas.microsoft.com/office/powerpoint/2010/main" val="26322213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ctrTitle"/>
          </p:nvPr>
        </p:nvSpPr>
        <p:spPr>
          <a:xfrm>
            <a:off x="316523" y="5108331"/>
            <a:ext cx="7043163" cy="1095701"/>
          </a:xfrm>
          <a:prstGeom prst="rect">
            <a:avLst/>
          </a:prstGeom>
        </p:spPr>
        <p:txBody>
          <a:bodyPr vert="horz" lIns="121900" tIns="121900" rIns="121900" bIns="121900" rtlCol="0" anchor="b" anchorCtr="0">
            <a:noAutofit/>
          </a:bodyPr>
          <a:lstStyle/>
          <a:p>
            <a:pPr>
              <a:spcBef>
                <a:spcPts val="0"/>
              </a:spcBef>
            </a:pPr>
            <a:r>
              <a:rPr lang="en" dirty="0" smtClean="0"/>
              <a:t>Mysql Benchmarking</a:t>
            </a:r>
            <a:endParaRPr lang="en" dirty="0"/>
          </a:p>
        </p:txBody>
      </p:sp>
      <p:sp>
        <p:nvSpPr>
          <p:cNvPr id="51" name="Shape 51"/>
          <p:cNvSpPr txBox="1">
            <a:spLocks noGrp="1"/>
          </p:cNvSpPr>
          <p:nvPr>
            <p:ph type="subTitle" idx="1"/>
          </p:nvPr>
        </p:nvSpPr>
        <p:spPr>
          <a:xfrm>
            <a:off x="8643666" y="5296614"/>
            <a:ext cx="3745208" cy="720833"/>
          </a:xfrm>
          <a:prstGeom prst="rect">
            <a:avLst/>
          </a:prstGeom>
        </p:spPr>
        <p:txBody>
          <a:bodyPr vert="horz" lIns="121900" tIns="121900" rIns="121900" bIns="121900" rtlCol="0" anchor="t" anchorCtr="0">
            <a:noAutofit/>
          </a:bodyPr>
          <a:lstStyle/>
          <a:p>
            <a:r>
              <a:rPr lang="en" dirty="0"/>
              <a:t>Using Sysbench OLTP</a:t>
            </a:r>
          </a:p>
        </p:txBody>
      </p:sp>
    </p:spTree>
    <p:extLst>
      <p:ext uri="{BB962C8B-B14F-4D97-AF65-F5344CB8AC3E}">
        <p14:creationId xmlns:p14="http://schemas.microsoft.com/office/powerpoint/2010/main" val="3865557024"/>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931656" y="902430"/>
            <a:ext cx="10637713" cy="763599"/>
          </a:xfrm>
          <a:prstGeom prst="rect">
            <a:avLst/>
          </a:prstGeom>
        </p:spPr>
        <p:txBody>
          <a:bodyPr vert="horz" lIns="121900" tIns="121900" rIns="121900" bIns="121900" rtlCol="0" anchor="t" anchorCtr="0">
            <a:noAutofit/>
          </a:bodyPr>
          <a:lstStyle/>
          <a:p>
            <a:r>
              <a:rPr lang="en" dirty="0"/>
              <a:t>Sysbench</a:t>
            </a:r>
          </a:p>
        </p:txBody>
      </p:sp>
      <p:sp>
        <p:nvSpPr>
          <p:cNvPr id="57" name="Shape 57"/>
          <p:cNvSpPr txBox="1">
            <a:spLocks noGrp="1"/>
          </p:cNvSpPr>
          <p:nvPr>
            <p:ph type="body" idx="1"/>
          </p:nvPr>
        </p:nvSpPr>
        <p:spPr>
          <a:xfrm>
            <a:off x="665767" y="1873063"/>
            <a:ext cx="11360799" cy="5060400"/>
          </a:xfrm>
          <a:prstGeom prst="rect">
            <a:avLst/>
          </a:prstGeom>
        </p:spPr>
        <p:txBody>
          <a:bodyPr vert="horz" lIns="121900" tIns="121900" rIns="121900" bIns="121900" rtlCol="0" anchor="t" anchorCtr="0">
            <a:noAutofit/>
          </a:bodyPr>
          <a:lstStyle/>
          <a:p>
            <a:pPr>
              <a:buFont typeface="Arial" panose="020B0604020202020204" pitchFamily="34" charset="0"/>
              <a:buChar char="•"/>
            </a:pPr>
            <a:r>
              <a:rPr lang="en" dirty="0"/>
              <a:t>SysBench is a modular, cross-platform and multi-threaded benchmark tool for evaluating OS parameters that are important for a system running a database under intensive load. </a:t>
            </a:r>
            <a:endParaRPr lang="en" dirty="0" smtClean="0"/>
          </a:p>
          <a:p>
            <a:pPr>
              <a:buFont typeface="Arial" panose="020B0604020202020204" pitchFamily="34" charset="0"/>
              <a:buChar char="•"/>
            </a:pPr>
            <a:endParaRPr lang="en" dirty="0" smtClean="0"/>
          </a:p>
          <a:p>
            <a:pPr>
              <a:buFont typeface="Arial" panose="020B0604020202020204" pitchFamily="34" charset="0"/>
              <a:buChar char="•"/>
            </a:pPr>
            <a:r>
              <a:rPr lang="en" dirty="0" smtClean="0"/>
              <a:t>The </a:t>
            </a:r>
            <a:r>
              <a:rPr lang="en" dirty="0"/>
              <a:t>idea of this benchmark suite is to quickly get an impression about system performance without setting up complex database benchmarks or even without installing a database at all. </a:t>
            </a:r>
            <a:endParaRPr lang="en" dirty="0" smtClean="0"/>
          </a:p>
          <a:p>
            <a:pPr>
              <a:buFont typeface="Arial" panose="020B0604020202020204" pitchFamily="34" charset="0"/>
              <a:buChar char="•"/>
            </a:pPr>
            <a:endParaRPr lang="en" dirty="0" smtClean="0"/>
          </a:p>
          <a:p>
            <a:pPr>
              <a:buFont typeface="Arial" panose="020B0604020202020204" pitchFamily="34" charset="0"/>
              <a:buChar char="•"/>
            </a:pPr>
            <a:r>
              <a:rPr lang="en" dirty="0" smtClean="0"/>
              <a:t>Current </a:t>
            </a:r>
            <a:r>
              <a:rPr lang="en" dirty="0"/>
              <a:t>features allow to test the following system parameters:</a:t>
            </a:r>
          </a:p>
          <a:p>
            <a:pPr marL="821429" lvl="1" indent="-342900">
              <a:buFont typeface="Wingdings" panose="05000000000000000000" pitchFamily="2" charset="2"/>
              <a:buChar char="v"/>
            </a:pPr>
            <a:r>
              <a:rPr lang="en" dirty="0"/>
              <a:t>File I/O performance</a:t>
            </a:r>
          </a:p>
          <a:p>
            <a:pPr marL="821429" lvl="1" indent="-342900">
              <a:buFont typeface="Wingdings" panose="05000000000000000000" pitchFamily="2" charset="2"/>
              <a:buChar char="v"/>
            </a:pPr>
            <a:r>
              <a:rPr lang="en" dirty="0"/>
              <a:t>Scheduler </a:t>
            </a:r>
            <a:r>
              <a:rPr lang="en" dirty="0" smtClean="0"/>
              <a:t>performance</a:t>
            </a:r>
            <a:endParaRPr lang="en" dirty="0"/>
          </a:p>
          <a:p>
            <a:pPr marL="821429" lvl="1" indent="-342900">
              <a:buFont typeface="Wingdings" panose="05000000000000000000" pitchFamily="2" charset="2"/>
              <a:buChar char="v"/>
            </a:pPr>
            <a:r>
              <a:rPr lang="en" dirty="0"/>
              <a:t>Memory allocation and transfer speed</a:t>
            </a:r>
          </a:p>
          <a:p>
            <a:pPr marL="821429" lvl="1" indent="-342900">
              <a:buFont typeface="Wingdings" panose="05000000000000000000" pitchFamily="2" charset="2"/>
              <a:buChar char="v"/>
            </a:pPr>
            <a:r>
              <a:rPr lang="en" dirty="0"/>
              <a:t>POSIX threads implementation performance</a:t>
            </a:r>
          </a:p>
          <a:p>
            <a:pPr marL="821429" lvl="1" indent="-342900">
              <a:buFont typeface="Wingdings" panose="05000000000000000000" pitchFamily="2" charset="2"/>
              <a:buChar char="v"/>
            </a:pPr>
            <a:r>
              <a:rPr lang="en" dirty="0"/>
              <a:t>Database server performance</a:t>
            </a:r>
          </a:p>
        </p:txBody>
      </p:sp>
    </p:spTree>
    <p:extLst>
      <p:ext uri="{BB962C8B-B14F-4D97-AF65-F5344CB8AC3E}">
        <p14:creationId xmlns:p14="http://schemas.microsoft.com/office/powerpoint/2010/main" val="378870688"/>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976318" y="912544"/>
            <a:ext cx="11360799" cy="763599"/>
          </a:xfrm>
          <a:prstGeom prst="rect">
            <a:avLst/>
          </a:prstGeom>
        </p:spPr>
        <p:txBody>
          <a:bodyPr vert="horz" lIns="121900" tIns="121900" rIns="121900" bIns="121900" rtlCol="0" anchor="t" anchorCtr="0">
            <a:noAutofit/>
          </a:bodyPr>
          <a:lstStyle/>
          <a:p>
            <a:r>
              <a:rPr lang="en" dirty="0"/>
              <a:t>Installation</a:t>
            </a:r>
          </a:p>
        </p:txBody>
      </p:sp>
      <p:sp>
        <p:nvSpPr>
          <p:cNvPr id="63" name="Shape 63"/>
          <p:cNvSpPr txBox="1">
            <a:spLocks noGrp="1"/>
          </p:cNvSpPr>
          <p:nvPr>
            <p:ph type="body" idx="1"/>
          </p:nvPr>
        </p:nvSpPr>
        <p:spPr>
          <a:prstGeom prst="rect">
            <a:avLst/>
          </a:prstGeom>
        </p:spPr>
        <p:txBody>
          <a:bodyPr vert="horz" lIns="121900" tIns="121900" rIns="121900" bIns="121900" rtlCol="0" anchor="t" anchorCtr="0">
            <a:noAutofit/>
          </a:bodyPr>
          <a:lstStyle/>
          <a:p>
            <a:pPr>
              <a:buNone/>
            </a:pPr>
            <a:endParaRPr lang="en" dirty="0" smtClean="0"/>
          </a:p>
          <a:p>
            <a:pPr>
              <a:buNone/>
            </a:pPr>
            <a:endParaRPr lang="en" dirty="0"/>
          </a:p>
          <a:p>
            <a:pPr>
              <a:buNone/>
            </a:pPr>
            <a:r>
              <a:rPr lang="en" dirty="0" smtClean="0"/>
              <a:t>		sudo </a:t>
            </a:r>
            <a:r>
              <a:rPr lang="en" dirty="0"/>
              <a:t>apt-get install sysbench</a:t>
            </a:r>
          </a:p>
          <a:p>
            <a:pPr>
              <a:buNone/>
            </a:pPr>
            <a:r>
              <a:rPr lang="en" dirty="0" smtClean="0"/>
              <a:t>		</a:t>
            </a:r>
          </a:p>
          <a:p>
            <a:pPr>
              <a:buNone/>
            </a:pPr>
            <a:r>
              <a:rPr lang="en" dirty="0"/>
              <a:t>	</a:t>
            </a:r>
            <a:r>
              <a:rPr lang="en" dirty="0" smtClean="0"/>
              <a:t>	</a:t>
            </a:r>
            <a:r>
              <a:rPr lang="en" dirty="0" smtClean="0"/>
              <a:t>For </a:t>
            </a:r>
            <a:r>
              <a:rPr lang="en" dirty="0"/>
              <a:t>complete reference, see man page of sysbench</a:t>
            </a:r>
          </a:p>
        </p:txBody>
      </p:sp>
    </p:spTree>
    <p:extLst>
      <p:ext uri="{BB962C8B-B14F-4D97-AF65-F5344CB8AC3E}">
        <p14:creationId xmlns:p14="http://schemas.microsoft.com/office/powerpoint/2010/main" val="1694869311"/>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950438" y="860786"/>
            <a:ext cx="11360799" cy="763599"/>
          </a:xfrm>
          <a:prstGeom prst="rect">
            <a:avLst/>
          </a:prstGeom>
        </p:spPr>
        <p:txBody>
          <a:bodyPr vert="horz" lIns="121900" tIns="121900" rIns="121900" bIns="121900" rtlCol="0" anchor="t" anchorCtr="0">
            <a:noAutofit/>
          </a:bodyPr>
          <a:lstStyle/>
          <a:p>
            <a:r>
              <a:rPr lang="en" dirty="0" smtClean="0"/>
              <a:t>OLTP </a:t>
            </a:r>
            <a:r>
              <a:rPr lang="en" dirty="0"/>
              <a:t>Mode</a:t>
            </a:r>
          </a:p>
        </p:txBody>
      </p:sp>
      <p:sp>
        <p:nvSpPr>
          <p:cNvPr id="69" name="Shape 69"/>
          <p:cNvSpPr txBox="1">
            <a:spLocks noGrp="1"/>
          </p:cNvSpPr>
          <p:nvPr>
            <p:ph type="body" idx="1"/>
          </p:nvPr>
        </p:nvSpPr>
        <p:spPr>
          <a:xfrm>
            <a:off x="415601" y="1536633"/>
            <a:ext cx="11360799" cy="5205200"/>
          </a:xfrm>
          <a:prstGeom prst="rect">
            <a:avLst/>
          </a:prstGeom>
        </p:spPr>
        <p:txBody>
          <a:bodyPr vert="horz" lIns="121900" tIns="121900" rIns="121900" bIns="121900" rtlCol="0" anchor="t" anchorCtr="0">
            <a:noAutofit/>
          </a:bodyPr>
          <a:lstStyle/>
          <a:p>
            <a:pPr>
              <a:buNone/>
            </a:pPr>
            <a:endParaRPr lang="en" dirty="0" smtClean="0"/>
          </a:p>
          <a:p>
            <a:pPr>
              <a:buFont typeface="Arial" panose="020B0604020202020204" pitchFamily="34" charset="0"/>
              <a:buChar char="•"/>
            </a:pPr>
            <a:r>
              <a:rPr lang="en" dirty="0" smtClean="0"/>
              <a:t>This </a:t>
            </a:r>
            <a:r>
              <a:rPr lang="en" dirty="0"/>
              <a:t>test mode was written to benchmark a real database performance. At the prepare stage the following table is created in the specified database (sbtest by default</a:t>
            </a:r>
            <a:r>
              <a:rPr lang="en" dirty="0" smtClean="0"/>
              <a:t>):</a:t>
            </a:r>
          </a:p>
          <a:p>
            <a:pPr>
              <a:buNone/>
            </a:pPr>
            <a:endParaRPr lang="en" dirty="0" smtClean="0"/>
          </a:p>
          <a:p>
            <a:pPr>
              <a:buNone/>
            </a:pPr>
            <a:r>
              <a:rPr lang="en" dirty="0" smtClean="0"/>
              <a:t>     </a:t>
            </a:r>
            <a:r>
              <a:rPr lang="en" sz="1600" dirty="0"/>
              <a:t>CREATE TABLE `sbtest` (    `id` int(10) unsigned NOT NULL auto_increment, </a:t>
            </a:r>
          </a:p>
          <a:p>
            <a:pPr marL="609585" indent="609585">
              <a:buNone/>
            </a:pPr>
            <a:r>
              <a:rPr lang="en" sz="1600" dirty="0"/>
              <a:t>                          `k` int(10) unsigned NOT NULL default '0',</a:t>
            </a:r>
          </a:p>
          <a:p>
            <a:pPr>
              <a:buNone/>
            </a:pPr>
            <a:r>
              <a:rPr lang="en" sz="1600" dirty="0"/>
              <a:t>                      		    `c` char(120) NOT NULL default '',</a:t>
            </a:r>
          </a:p>
          <a:p>
            <a:pPr marL="609585" indent="609585">
              <a:buNone/>
            </a:pPr>
            <a:r>
              <a:rPr lang="en" sz="1600" dirty="0"/>
              <a:t>                          `pad` char(60) NOT NULL default '',</a:t>
            </a:r>
          </a:p>
          <a:p>
            <a:pPr>
              <a:buNone/>
            </a:pPr>
            <a:r>
              <a:rPr lang="en" sz="1600" dirty="0"/>
              <a:t>                      		    PRIMARY KEY  (`id`),</a:t>
            </a:r>
          </a:p>
          <a:p>
            <a:pPr marL="609585" indent="609585">
              <a:buNone/>
            </a:pPr>
            <a:r>
              <a:rPr lang="en" sz="1600" dirty="0"/>
              <a:t>                          KEY `k` (`k`);</a:t>
            </a:r>
          </a:p>
          <a:p>
            <a:pPr>
              <a:buNone/>
            </a:pPr>
            <a:endParaRPr lang="en" dirty="0" smtClean="0"/>
          </a:p>
          <a:p>
            <a:pPr>
              <a:buNone/>
            </a:pPr>
            <a:r>
              <a:rPr lang="en" dirty="0" smtClean="0"/>
              <a:t>           </a:t>
            </a:r>
            <a:r>
              <a:rPr lang="en" dirty="0"/>
              <a:t>Then this table is filled with a specified number of rows. </a:t>
            </a:r>
          </a:p>
          <a:p>
            <a:pPr>
              <a:buNone/>
            </a:pPr>
            <a:endParaRPr dirty="0"/>
          </a:p>
        </p:txBody>
      </p:sp>
    </p:spTree>
    <p:extLst>
      <p:ext uri="{BB962C8B-B14F-4D97-AF65-F5344CB8AC3E}">
        <p14:creationId xmlns:p14="http://schemas.microsoft.com/office/powerpoint/2010/main" val="1388503742"/>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984945" y="878039"/>
            <a:ext cx="11360799" cy="763599"/>
          </a:xfrm>
          <a:prstGeom prst="rect">
            <a:avLst/>
          </a:prstGeom>
        </p:spPr>
        <p:txBody>
          <a:bodyPr vert="horz" lIns="121900" tIns="121900" rIns="121900" bIns="121900" rtlCol="0" anchor="t" anchorCtr="0">
            <a:noAutofit/>
          </a:bodyPr>
          <a:lstStyle/>
          <a:p>
            <a:r>
              <a:rPr lang="en" dirty="0"/>
              <a:t>Execution Modes</a:t>
            </a:r>
          </a:p>
        </p:txBody>
      </p:sp>
      <p:sp>
        <p:nvSpPr>
          <p:cNvPr id="75" name="Shape 75"/>
          <p:cNvSpPr txBox="1">
            <a:spLocks noGrp="1"/>
          </p:cNvSpPr>
          <p:nvPr>
            <p:ph type="body" idx="1"/>
          </p:nvPr>
        </p:nvSpPr>
        <p:spPr>
          <a:xfrm>
            <a:off x="355217" y="1641638"/>
            <a:ext cx="11360799" cy="4555200"/>
          </a:xfrm>
          <a:prstGeom prst="rect">
            <a:avLst/>
          </a:prstGeom>
        </p:spPr>
        <p:txBody>
          <a:bodyPr vert="horz" lIns="121900" tIns="121900" rIns="121900" bIns="121900" rtlCol="0" anchor="t" anchorCtr="0">
            <a:noAutofit/>
          </a:bodyPr>
          <a:lstStyle/>
          <a:p>
            <a:pPr marL="609585" indent="-304792"/>
            <a:endParaRPr lang="en" sz="1867" dirty="0" smtClean="0"/>
          </a:p>
          <a:p>
            <a:pPr marL="609585" indent="-304792"/>
            <a:endParaRPr lang="en" sz="1867" dirty="0"/>
          </a:p>
          <a:p>
            <a:pPr marL="609585" indent="-304792"/>
            <a:r>
              <a:rPr lang="en" sz="1867" dirty="0" smtClean="0"/>
              <a:t>Simple</a:t>
            </a:r>
            <a:endParaRPr lang="en" sz="1867" dirty="0"/>
          </a:p>
          <a:p>
            <a:pPr marL="1219170" lvl="1" indent="-304792">
              <a:buSzPct val="100000"/>
            </a:pPr>
            <a:r>
              <a:rPr lang="en" sz="1600" dirty="0"/>
              <a:t>In this mode each thread runs simple queries of the following </a:t>
            </a:r>
            <a:r>
              <a:rPr lang="en" sz="1600" dirty="0" smtClean="0"/>
              <a:t>form:</a:t>
            </a:r>
          </a:p>
          <a:p>
            <a:pPr marL="1828754" lvl="2" indent="-304792">
              <a:buSzPct val="100000"/>
            </a:pPr>
            <a:r>
              <a:rPr lang="en" sz="1333" dirty="0"/>
              <a:t>SELECT c FROM sbtest WHERE id=N ; where N takes a random value in range 1..&lt;table size&gt;</a:t>
            </a:r>
          </a:p>
          <a:p>
            <a:pPr marL="609585" indent="-304792"/>
            <a:endParaRPr lang="en" sz="1867" dirty="0" smtClean="0"/>
          </a:p>
          <a:p>
            <a:pPr marL="609585" indent="-304792"/>
            <a:r>
              <a:rPr lang="en" sz="1867" dirty="0" smtClean="0"/>
              <a:t>Advanced </a:t>
            </a:r>
            <a:r>
              <a:rPr lang="en" sz="1867" dirty="0"/>
              <a:t>Transactional</a:t>
            </a:r>
          </a:p>
          <a:p>
            <a:pPr marL="1219170" lvl="1" indent="-304792">
              <a:buSzPct val="100000"/>
            </a:pPr>
            <a:r>
              <a:rPr lang="en" sz="1600" dirty="0"/>
              <a:t>Each thread performs transactions on the test table. If the test table and database support transactions (e.g. InnoDB engine in MySQL), then BEGIN/COMMIT statements will be used to start/stop a transaction. Otherwise, SysBench will use LOCK TABLES/UNLOCK TABLES statements (e.g. for MyISAM engine in MySQL). If some rows are deleted in a transaction, the same rows will be inserted within the same transaction, so this test mode does not destruct any data in the test table and can be run multiple times on the same table.</a:t>
            </a:r>
          </a:p>
          <a:p>
            <a:pPr marL="609585" indent="-304792"/>
            <a:endParaRPr lang="en" sz="1867" dirty="0" smtClean="0"/>
          </a:p>
          <a:p>
            <a:pPr marL="609585" indent="-304792"/>
            <a:r>
              <a:rPr lang="en" sz="1867" dirty="0" smtClean="0"/>
              <a:t>Non-Transactional</a:t>
            </a:r>
            <a:endParaRPr lang="en" sz="1867" dirty="0"/>
          </a:p>
          <a:p>
            <a:pPr marL="1219170" lvl="1" indent="-304792">
              <a:buSzPct val="100000"/>
            </a:pPr>
            <a:r>
              <a:rPr lang="en" sz="1600" dirty="0"/>
              <a:t>This mode is similar to Simple, but you can also choose the query to run. Note that unlike the Advanced transactional mode, this one does not preserve the test table between requests, so you should recreate it with the appropriate cleanup/prepare commands between consecutive benchmarks.</a:t>
            </a:r>
          </a:p>
        </p:txBody>
      </p:sp>
    </p:spTree>
    <p:extLst>
      <p:ext uri="{BB962C8B-B14F-4D97-AF65-F5344CB8AC3E}">
        <p14:creationId xmlns:p14="http://schemas.microsoft.com/office/powerpoint/2010/main" val="387501947"/>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Funkload</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hlinkClick r:id="rId2"/>
              </a:rPr>
              <a:t>Funkload</a:t>
            </a:r>
            <a:r>
              <a:rPr lang="en-US" dirty="0"/>
              <a:t> is a functional and stress test tool that can be used on your web applications</a:t>
            </a:r>
            <a:r>
              <a:rPr lang="en-US" dirty="0" smtClean="0"/>
              <a:t>.</a:t>
            </a:r>
          </a:p>
          <a:p>
            <a:pPr>
              <a:buFont typeface="Arial" panose="020B0604020202020204" pitchFamily="34" charset="0"/>
              <a:buChar char="•"/>
            </a:pPr>
            <a:r>
              <a:rPr lang="en-US" dirty="0" smtClean="0"/>
              <a:t>Stress </a:t>
            </a:r>
            <a:r>
              <a:rPr lang="en-US" dirty="0"/>
              <a:t>tests are implemented as </a:t>
            </a:r>
            <a:r>
              <a:rPr lang="en-US" dirty="0" err="1"/>
              <a:t>PyUnit</a:t>
            </a:r>
            <a:r>
              <a:rPr lang="en-US" dirty="0"/>
              <a:t> tests, so they can also be used as functional tests </a:t>
            </a:r>
            <a:endParaRPr lang="en-US" dirty="0" smtClean="0"/>
          </a:p>
          <a:p>
            <a:pPr>
              <a:buFont typeface="Arial" panose="020B0604020202020204" pitchFamily="34" charset="0"/>
              <a:buChar char="•"/>
            </a:pPr>
            <a:r>
              <a:rPr lang="en-US" dirty="0" smtClean="0"/>
              <a:t>Funkload </a:t>
            </a:r>
            <a:r>
              <a:rPr lang="en-US" dirty="0"/>
              <a:t>provides nice reporting features out of the box: you can do trends and diff reports - You can monitor the server being </a:t>
            </a:r>
            <a:r>
              <a:rPr lang="en-US" dirty="0" smtClean="0"/>
              <a:t>tested</a:t>
            </a:r>
          </a:p>
          <a:p>
            <a:pPr>
              <a:buFont typeface="Arial" panose="020B0604020202020204" pitchFamily="34" charset="0"/>
              <a:buChar char="•"/>
            </a:pPr>
            <a:r>
              <a:rPr lang="en-US" dirty="0"/>
              <a:t>Performance testing: by loading the web application and monitoring your servers it helps you to pinpoint bottlenecks, giving a detailed report of performance measurement</a:t>
            </a:r>
            <a:r>
              <a:rPr lang="en-US" dirty="0" smtClean="0"/>
              <a:t>.</a:t>
            </a:r>
          </a:p>
          <a:p>
            <a:pPr>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10507016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1243737" y="921170"/>
            <a:ext cx="11360799" cy="763599"/>
          </a:xfrm>
          <a:prstGeom prst="rect">
            <a:avLst/>
          </a:prstGeom>
        </p:spPr>
        <p:txBody>
          <a:bodyPr vert="horz" lIns="121900" tIns="121900" rIns="121900" bIns="121900" rtlCol="0" anchor="t" anchorCtr="0">
            <a:noAutofit/>
          </a:bodyPr>
          <a:lstStyle/>
          <a:p>
            <a:r>
              <a:rPr lang="en" dirty="0"/>
              <a:t>Prepare Data</a:t>
            </a:r>
          </a:p>
        </p:txBody>
      </p:sp>
      <p:sp>
        <p:nvSpPr>
          <p:cNvPr id="81" name="Shape 81"/>
          <p:cNvSpPr txBox="1">
            <a:spLocks noGrp="1"/>
          </p:cNvSpPr>
          <p:nvPr>
            <p:ph type="body" idx="1"/>
          </p:nvPr>
        </p:nvSpPr>
        <p:spPr>
          <a:prstGeom prst="rect">
            <a:avLst/>
          </a:prstGeom>
        </p:spPr>
        <p:txBody>
          <a:bodyPr vert="horz" lIns="121900" tIns="121900" rIns="121900" bIns="121900" rtlCol="0" anchor="t" anchorCtr="0">
            <a:noAutofit/>
          </a:bodyPr>
          <a:lstStyle/>
          <a:p>
            <a:pPr marL="609585" indent="-304792"/>
            <a:endParaRPr lang="en" dirty="0" smtClean="0"/>
          </a:p>
          <a:p>
            <a:pPr marL="609585" indent="-304792"/>
            <a:endParaRPr lang="en" dirty="0"/>
          </a:p>
          <a:p>
            <a:pPr marL="609585" indent="-304792"/>
            <a:r>
              <a:rPr lang="en" dirty="0" smtClean="0"/>
              <a:t>Prepare </a:t>
            </a:r>
            <a:r>
              <a:rPr lang="en" dirty="0"/>
              <a:t>Table and data:</a:t>
            </a:r>
          </a:p>
          <a:p>
            <a:pPr marL="1219170" lvl="1" indent="-304792"/>
            <a:r>
              <a:rPr lang="en" dirty="0"/>
              <a:t>sysbench --test=oltp --oltp-table-size=1000 --mysql-db=dbtest --mysql-user=root --mysql-password=root prepare</a:t>
            </a:r>
          </a:p>
          <a:p>
            <a:pPr marL="609585" indent="-304792"/>
            <a:endParaRPr lang="en" dirty="0" smtClean="0"/>
          </a:p>
          <a:p>
            <a:pPr marL="609585" indent="-304792"/>
            <a:r>
              <a:rPr lang="en" dirty="0" smtClean="0"/>
              <a:t>Output</a:t>
            </a:r>
            <a:r>
              <a:rPr lang="en" dirty="0"/>
              <a:t>:</a:t>
            </a:r>
          </a:p>
          <a:p>
            <a:pPr marL="1219170" lvl="1" indent="-304792"/>
            <a:r>
              <a:rPr lang="en" dirty="0"/>
              <a:t>sysbench 0.4.12:  multi-threaded system evaluation benchmark</a:t>
            </a:r>
          </a:p>
          <a:p>
            <a:pPr marL="1219170" lvl="1" indent="-304792"/>
            <a:r>
              <a:rPr lang="en" dirty="0"/>
              <a:t>No DB drivers specified, using mysql</a:t>
            </a:r>
          </a:p>
          <a:p>
            <a:pPr marL="1219170" lvl="1" indent="-304792"/>
            <a:r>
              <a:rPr lang="en" dirty="0"/>
              <a:t>Creating table 'sbtest'...</a:t>
            </a:r>
          </a:p>
          <a:p>
            <a:pPr marL="1219170" lvl="1" indent="-304792"/>
            <a:r>
              <a:rPr lang="en" dirty="0"/>
              <a:t>Creating 1000 records in table 'sbtest'...</a:t>
            </a:r>
          </a:p>
          <a:p>
            <a:pPr>
              <a:buNone/>
            </a:pPr>
            <a:endParaRPr dirty="0"/>
          </a:p>
          <a:p>
            <a:pPr marL="609585" indent="0">
              <a:buNone/>
            </a:pPr>
            <a:endParaRPr dirty="0"/>
          </a:p>
        </p:txBody>
      </p:sp>
    </p:spTree>
    <p:extLst>
      <p:ext uri="{BB962C8B-B14F-4D97-AF65-F5344CB8AC3E}">
        <p14:creationId xmlns:p14="http://schemas.microsoft.com/office/powerpoint/2010/main" val="3252376426"/>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1097088" y="832465"/>
            <a:ext cx="11360799" cy="763599"/>
          </a:xfrm>
          <a:prstGeom prst="rect">
            <a:avLst/>
          </a:prstGeom>
        </p:spPr>
        <p:txBody>
          <a:bodyPr vert="horz" lIns="121900" tIns="121900" rIns="121900" bIns="121900" rtlCol="0" anchor="t" anchorCtr="0">
            <a:noAutofit/>
          </a:bodyPr>
          <a:lstStyle/>
          <a:p>
            <a:r>
              <a:rPr lang="en" dirty="0"/>
              <a:t>Test Run</a:t>
            </a:r>
          </a:p>
        </p:txBody>
      </p:sp>
      <p:sp>
        <p:nvSpPr>
          <p:cNvPr id="87" name="Shape 87"/>
          <p:cNvSpPr txBox="1">
            <a:spLocks noGrp="1"/>
          </p:cNvSpPr>
          <p:nvPr>
            <p:ph type="body" idx="1"/>
          </p:nvPr>
        </p:nvSpPr>
        <p:spPr>
          <a:prstGeom prst="rect">
            <a:avLst/>
          </a:prstGeom>
        </p:spPr>
        <p:txBody>
          <a:bodyPr vert="horz" lIns="121900" tIns="121900" rIns="121900" bIns="121900" rtlCol="0" anchor="t" anchorCtr="0">
            <a:noAutofit/>
          </a:bodyPr>
          <a:lstStyle/>
          <a:p>
            <a:pPr marL="609585" indent="-304792"/>
            <a:endParaRPr lang="en" dirty="0" smtClean="0"/>
          </a:p>
          <a:p>
            <a:pPr marL="609585" indent="-304792"/>
            <a:r>
              <a:rPr lang="en" sz="1600" dirty="0" smtClean="0"/>
              <a:t>sysbench </a:t>
            </a:r>
            <a:r>
              <a:rPr lang="en" sz="1600" dirty="0"/>
              <a:t>--test=oltp --oltp-table-size=1000 --oltp-test-mode=complex --num-threads=50 --max-time=60 --mysql-db=dbtest --mysql-user=root --mysql-password=root run</a:t>
            </a:r>
            <a:endParaRPr lang="en" dirty="0"/>
          </a:p>
          <a:p>
            <a:pPr marL="609585" indent="-304792"/>
            <a:endParaRPr lang="en" dirty="0" smtClean="0"/>
          </a:p>
          <a:p>
            <a:pPr marL="609585" indent="-304792"/>
            <a:endParaRPr lang="en" dirty="0"/>
          </a:p>
          <a:p>
            <a:pPr marL="609585" indent="-304792"/>
            <a:r>
              <a:rPr lang="en" dirty="0" smtClean="0"/>
              <a:t>Output</a:t>
            </a:r>
            <a:r>
              <a:rPr lang="en" dirty="0"/>
              <a:t>:</a:t>
            </a:r>
          </a:p>
          <a:p>
            <a:pPr>
              <a:buNone/>
            </a:pPr>
            <a:endParaRPr dirty="0"/>
          </a:p>
        </p:txBody>
      </p:sp>
      <p:pic>
        <p:nvPicPr>
          <p:cNvPr id="88" name="Shape 88"/>
          <p:cNvPicPr preferRelativeResize="0"/>
          <p:nvPr/>
        </p:nvPicPr>
        <p:blipFill>
          <a:blip r:embed="rId3">
            <a:alphaModFix/>
          </a:blip>
          <a:stretch>
            <a:fillRect/>
          </a:stretch>
        </p:blipFill>
        <p:spPr>
          <a:xfrm>
            <a:off x="4070194" y="2455558"/>
            <a:ext cx="5364633" cy="4228300"/>
          </a:xfrm>
          <a:prstGeom prst="rect">
            <a:avLst/>
          </a:prstGeom>
          <a:noFill/>
          <a:ln>
            <a:noFill/>
          </a:ln>
        </p:spPr>
      </p:pic>
    </p:spTree>
    <p:extLst>
      <p:ext uri="{BB962C8B-B14F-4D97-AF65-F5344CB8AC3E}">
        <p14:creationId xmlns:p14="http://schemas.microsoft.com/office/powerpoint/2010/main" val="1074152576"/>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603360" y="770400"/>
            <a:ext cx="10782000" cy="3352320"/>
          </a:xfrm>
          <a:prstGeom prst="rect">
            <a:avLst/>
          </a:prstGeom>
        </p:spPr>
        <p:txBody>
          <a:bodyPr anchor="b"/>
          <a:lstStyle/>
          <a:p>
            <a:pPr>
              <a:lnSpc>
                <a:spcPct val="80000"/>
              </a:lnSpc>
            </a:pPr>
            <a:r>
              <a:rPr lang="en-US" sz="8800">
                <a:solidFill>
                  <a:srgbClr val="FFFFFF"/>
                </a:solidFill>
                <a:latin typeface="Calibri Light"/>
              </a:rPr>
              <a:t>Kubernetes</a:t>
            </a:r>
            <a:endParaRPr/>
          </a:p>
        </p:txBody>
      </p:sp>
      <p:sp>
        <p:nvSpPr>
          <p:cNvPr id="80" name="TextShape 2"/>
          <p:cNvSpPr txBox="1"/>
          <p:nvPr/>
        </p:nvSpPr>
        <p:spPr>
          <a:xfrm>
            <a:off x="667440" y="4206960"/>
            <a:ext cx="9227880" cy="1645560"/>
          </a:xfrm>
          <a:prstGeom prst="rect">
            <a:avLst/>
          </a:prstGeom>
        </p:spPr>
        <p:txBody>
          <a:bodyPr/>
          <a:lstStyle/>
          <a:p>
            <a:pPr algn="ctr"/>
            <a:endParaRPr/>
          </a:p>
        </p:txBody>
      </p:sp>
      <p:pic>
        <p:nvPicPr>
          <p:cNvPr id="81" name="Picture 3"/>
          <p:cNvPicPr/>
          <p:nvPr/>
        </p:nvPicPr>
        <p:blipFill>
          <a:blip r:embed="rId2"/>
          <a:stretch>
            <a:fillRect/>
          </a:stretch>
        </p:blipFill>
        <p:spPr>
          <a:xfrm>
            <a:off x="6535440" y="0"/>
            <a:ext cx="5655960" cy="6857640"/>
          </a:xfrm>
          <a:prstGeom prst="rect">
            <a:avLst/>
          </a:prstGeom>
          <a:ln>
            <a:noFill/>
          </a:ln>
        </p:spPr>
      </p:pic>
    </p:spTree>
    <p:extLst>
      <p:ext uri="{BB962C8B-B14F-4D97-AF65-F5344CB8AC3E}">
        <p14:creationId xmlns:p14="http://schemas.microsoft.com/office/powerpoint/2010/main" val="29011104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657360" y="499680"/>
            <a:ext cx="10772280" cy="1657800"/>
          </a:xfrm>
          <a:prstGeom prst="rect">
            <a:avLst/>
          </a:prstGeom>
        </p:spPr>
        <p:txBody>
          <a:bodyPr anchor="ctr"/>
          <a:lstStyle/>
          <a:p>
            <a:pPr>
              <a:lnSpc>
                <a:spcPct val="85000"/>
              </a:lnSpc>
            </a:pPr>
            <a:r>
              <a:rPr lang="en-US" sz="5400" dirty="0">
                <a:solidFill>
                  <a:srgbClr val="50B4C8"/>
                </a:solidFill>
                <a:latin typeface="Calibri Light"/>
              </a:rPr>
              <a:t>What is </a:t>
            </a:r>
            <a:r>
              <a:rPr lang="en-US" sz="5400" dirty="0" err="1">
                <a:solidFill>
                  <a:srgbClr val="50B4C8"/>
                </a:solidFill>
                <a:latin typeface="Calibri Light"/>
              </a:rPr>
              <a:t>Kubernetes</a:t>
            </a:r>
            <a:r>
              <a:rPr lang="en-US" sz="5400" dirty="0">
                <a:solidFill>
                  <a:srgbClr val="50B4C8"/>
                </a:solidFill>
                <a:latin typeface="Calibri Light"/>
              </a:rPr>
              <a:t> ?</a:t>
            </a:r>
            <a:endParaRPr dirty="0"/>
          </a:p>
        </p:txBody>
      </p:sp>
      <p:sp>
        <p:nvSpPr>
          <p:cNvPr id="83" name="TextShape 2"/>
          <p:cNvSpPr txBox="1"/>
          <p:nvPr/>
        </p:nvSpPr>
        <p:spPr>
          <a:xfrm>
            <a:off x="676800" y="2011680"/>
            <a:ext cx="10753200" cy="4845960"/>
          </a:xfrm>
          <a:prstGeom prst="rect">
            <a:avLst/>
          </a:prstGeom>
        </p:spPr>
        <p:txBody>
          <a:bodyPr/>
          <a:lstStyle/>
          <a:p>
            <a:pPr marL="342900" indent="-342900">
              <a:lnSpc>
                <a:spcPct val="100000"/>
              </a:lnSpc>
              <a:buFont typeface="Arial" panose="020B0604020202020204" pitchFamily="34" charset="0"/>
              <a:buChar char="•"/>
            </a:pPr>
            <a:r>
              <a:rPr lang="en-US" sz="2400" dirty="0" err="1">
                <a:solidFill>
                  <a:srgbClr val="262626"/>
                </a:solidFill>
                <a:latin typeface="Calibri Light"/>
              </a:rPr>
              <a:t>Kubernetes</a:t>
            </a:r>
            <a:r>
              <a:rPr lang="en-US" sz="2400" dirty="0">
                <a:solidFill>
                  <a:srgbClr val="262626"/>
                </a:solidFill>
                <a:latin typeface="Calibri Light"/>
              </a:rPr>
              <a:t> is a open source orchestration system for managing containerized applications across multiple hosts. Etymologically </a:t>
            </a:r>
            <a:r>
              <a:rPr lang="en-US" sz="2400" dirty="0" err="1">
                <a:solidFill>
                  <a:srgbClr val="262626"/>
                </a:solidFill>
                <a:latin typeface="Calibri Light"/>
              </a:rPr>
              <a:t>kubernetes</a:t>
            </a:r>
            <a:r>
              <a:rPr lang="en-US" sz="2400" dirty="0">
                <a:solidFill>
                  <a:srgbClr val="262626"/>
                </a:solidFill>
                <a:latin typeface="Calibri Light"/>
              </a:rPr>
              <a:t> mean “Helmsman of a ship”.</a:t>
            </a:r>
            <a:endParaRPr dirty="0"/>
          </a:p>
          <a:p>
            <a:pPr marL="342900" indent="-342900">
              <a:lnSpc>
                <a:spcPct val="100000"/>
              </a:lnSpc>
              <a:buFont typeface="Arial" panose="020B0604020202020204" pitchFamily="34" charset="0"/>
              <a:buChar char="•"/>
            </a:pPr>
            <a:r>
              <a:rPr lang="en-US" sz="2400" dirty="0">
                <a:solidFill>
                  <a:srgbClr val="262626"/>
                </a:solidFill>
                <a:latin typeface="Calibri Light"/>
              </a:rPr>
              <a:t>It actively manages the containers to ensure that the state of the cluster continually matches the user's intentions.</a:t>
            </a:r>
            <a:endParaRPr dirty="0"/>
          </a:p>
          <a:p>
            <a:pPr marL="342900" indent="-342900">
              <a:lnSpc>
                <a:spcPct val="100000"/>
              </a:lnSpc>
              <a:buFont typeface="Arial" panose="020B0604020202020204" pitchFamily="34" charset="0"/>
              <a:buChar char="•"/>
            </a:pPr>
            <a:r>
              <a:rPr lang="en-US" sz="2400" dirty="0">
                <a:solidFill>
                  <a:srgbClr val="262626"/>
                </a:solidFill>
                <a:latin typeface="Calibri Light"/>
              </a:rPr>
              <a:t>As of now, it supports only </a:t>
            </a:r>
            <a:r>
              <a:rPr lang="en-US" sz="2400" dirty="0" err="1">
                <a:solidFill>
                  <a:srgbClr val="262626"/>
                </a:solidFill>
                <a:latin typeface="Calibri Light"/>
              </a:rPr>
              <a:t>Docker</a:t>
            </a:r>
            <a:r>
              <a:rPr lang="en-US" sz="2400" dirty="0">
                <a:solidFill>
                  <a:srgbClr val="262626"/>
                </a:solidFill>
                <a:latin typeface="Calibri Light"/>
              </a:rPr>
              <a:t> containers.</a:t>
            </a:r>
            <a:endParaRPr dirty="0"/>
          </a:p>
          <a:p>
            <a:pPr marL="342900" indent="-342900">
              <a:lnSpc>
                <a:spcPct val="100000"/>
              </a:lnSpc>
              <a:buFont typeface="Arial" panose="020B0604020202020204" pitchFamily="34" charset="0"/>
              <a:buChar char="•"/>
            </a:pPr>
            <a:r>
              <a:rPr lang="en-US" sz="2400" dirty="0">
                <a:solidFill>
                  <a:srgbClr val="262626"/>
                </a:solidFill>
                <a:latin typeface="Calibri Light"/>
              </a:rPr>
              <a:t>Using the concepts of "labels" and "pods", it groups the containers which make up an application into logical units for easy management and discovery.</a:t>
            </a:r>
            <a:endParaRPr dirty="0"/>
          </a:p>
          <a:p>
            <a:pPr marL="285750" indent="-285750">
              <a:lnSpc>
                <a:spcPct val="100000"/>
              </a:lnSpc>
              <a:buFont typeface="Arial" panose="020B0604020202020204" pitchFamily="34" charset="0"/>
              <a:buChar char="•"/>
            </a:pPr>
            <a:endParaRPr dirty="0"/>
          </a:p>
        </p:txBody>
      </p:sp>
    </p:spTree>
    <p:extLst>
      <p:ext uri="{BB962C8B-B14F-4D97-AF65-F5344CB8AC3E}">
        <p14:creationId xmlns:p14="http://schemas.microsoft.com/office/powerpoint/2010/main" val="287446404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657360" y="499680"/>
            <a:ext cx="10772280" cy="1657800"/>
          </a:xfrm>
          <a:prstGeom prst="rect">
            <a:avLst/>
          </a:prstGeom>
        </p:spPr>
        <p:txBody>
          <a:bodyPr anchor="ctr"/>
          <a:lstStyle/>
          <a:p>
            <a:pPr>
              <a:lnSpc>
                <a:spcPct val="85000"/>
              </a:lnSpc>
            </a:pPr>
            <a:r>
              <a:rPr lang="en-US" sz="5400">
                <a:solidFill>
                  <a:srgbClr val="50B4C8"/>
                </a:solidFill>
                <a:latin typeface="Calibri Light"/>
              </a:rPr>
              <a:t>Why Kubernetes ?</a:t>
            </a:r>
            <a:endParaRPr/>
          </a:p>
        </p:txBody>
      </p:sp>
      <p:sp>
        <p:nvSpPr>
          <p:cNvPr id="85" name="TextShape 2"/>
          <p:cNvSpPr txBox="1"/>
          <p:nvPr/>
        </p:nvSpPr>
        <p:spPr>
          <a:xfrm>
            <a:off x="676800" y="2011680"/>
            <a:ext cx="10753200" cy="3765960"/>
          </a:xfrm>
          <a:prstGeom prst="rect">
            <a:avLst/>
          </a:prstGeom>
        </p:spPr>
        <p:txBody>
          <a:bodyPr/>
          <a:lstStyle/>
          <a:p>
            <a:pPr marL="342900" indent="-342900">
              <a:lnSpc>
                <a:spcPct val="100000"/>
              </a:lnSpc>
              <a:buFont typeface="Arial" panose="020B0604020202020204" pitchFamily="34" charset="0"/>
              <a:buChar char="•"/>
            </a:pPr>
            <a:r>
              <a:rPr lang="en-US" sz="2400" dirty="0">
                <a:solidFill>
                  <a:srgbClr val="262626"/>
                </a:solidFill>
                <a:latin typeface="Calibri Light"/>
              </a:rPr>
              <a:t>It’s lightweight, simple and accessible.</a:t>
            </a:r>
            <a:endParaRPr dirty="0"/>
          </a:p>
          <a:p>
            <a:pPr marL="342900" indent="-342900">
              <a:lnSpc>
                <a:spcPct val="100000"/>
              </a:lnSpc>
              <a:buFont typeface="Arial" panose="020B0604020202020204" pitchFamily="34" charset="0"/>
              <a:buChar char="•"/>
            </a:pPr>
            <a:r>
              <a:rPr lang="en-US" sz="2400" dirty="0">
                <a:solidFill>
                  <a:srgbClr val="262626"/>
                </a:solidFill>
                <a:latin typeface="Calibri Light"/>
              </a:rPr>
              <a:t>It’s highly portable into multi-cloud world, public, private or hybrid.</a:t>
            </a:r>
            <a:endParaRPr dirty="0"/>
          </a:p>
          <a:p>
            <a:pPr marL="342900" indent="-342900">
              <a:lnSpc>
                <a:spcPct val="100000"/>
              </a:lnSpc>
              <a:buFont typeface="Arial" panose="020B0604020202020204" pitchFamily="34" charset="0"/>
              <a:buChar char="•"/>
            </a:pPr>
            <a:r>
              <a:rPr lang="en-US" sz="2400" dirty="0">
                <a:solidFill>
                  <a:srgbClr val="262626"/>
                </a:solidFill>
                <a:latin typeface="Calibri Light"/>
              </a:rPr>
              <a:t>It’s highly modular, designed so that all of its components are easily swappable.</a:t>
            </a:r>
            <a:endParaRPr dirty="0"/>
          </a:p>
          <a:p>
            <a:pPr marL="342900" indent="-342900">
              <a:lnSpc>
                <a:spcPct val="100000"/>
              </a:lnSpc>
              <a:buFont typeface="Arial" panose="020B0604020202020204" pitchFamily="34" charset="0"/>
              <a:buChar char="•"/>
            </a:pPr>
            <a:r>
              <a:rPr lang="en-US" sz="2400" dirty="0">
                <a:solidFill>
                  <a:srgbClr val="262626"/>
                </a:solidFill>
                <a:latin typeface="Calibri Light"/>
              </a:rPr>
              <a:t>Easy management of Linux containers as a single system to accelerate </a:t>
            </a:r>
            <a:r>
              <a:rPr lang="en-US" sz="2400" dirty="0" err="1">
                <a:solidFill>
                  <a:srgbClr val="262626"/>
                </a:solidFill>
                <a:latin typeface="Calibri Light"/>
              </a:rPr>
              <a:t>Dev</a:t>
            </a:r>
            <a:r>
              <a:rPr lang="en-US" sz="2400" dirty="0">
                <a:solidFill>
                  <a:srgbClr val="262626"/>
                </a:solidFill>
                <a:latin typeface="Calibri Light"/>
              </a:rPr>
              <a:t> and simplify Ops.</a:t>
            </a:r>
            <a:endParaRPr dirty="0"/>
          </a:p>
          <a:p>
            <a:pPr marL="342900" indent="-342900">
              <a:lnSpc>
                <a:spcPct val="100000"/>
              </a:lnSpc>
              <a:buFont typeface="Arial" panose="020B0604020202020204" pitchFamily="34" charset="0"/>
              <a:buChar char="•"/>
            </a:pPr>
            <a:r>
              <a:rPr lang="en-US" sz="2400" dirty="0">
                <a:solidFill>
                  <a:srgbClr val="262626"/>
                </a:solidFill>
                <a:latin typeface="Calibri Light"/>
              </a:rPr>
              <a:t>It provides basic mechanisms for deployment, maintenance, and scaling of applications.</a:t>
            </a:r>
            <a:endParaRPr dirty="0"/>
          </a:p>
          <a:p>
            <a:pPr marL="285750" indent="-285750">
              <a:lnSpc>
                <a:spcPct val="100000"/>
              </a:lnSpc>
              <a:buFont typeface="Arial" panose="020B0604020202020204" pitchFamily="34" charset="0"/>
              <a:buChar char="•"/>
            </a:pPr>
            <a:endParaRPr dirty="0"/>
          </a:p>
          <a:p>
            <a:pPr marL="285750" indent="-285750">
              <a:lnSpc>
                <a:spcPct val="100000"/>
              </a:lnSpc>
              <a:buFont typeface="Arial" panose="020B0604020202020204" pitchFamily="34" charset="0"/>
              <a:buChar char="•"/>
            </a:pPr>
            <a:endParaRPr dirty="0"/>
          </a:p>
          <a:p>
            <a:pPr marL="285750" indent="-285750">
              <a:lnSpc>
                <a:spcPct val="100000"/>
              </a:lnSpc>
              <a:buFont typeface="Arial" panose="020B0604020202020204" pitchFamily="34" charset="0"/>
              <a:buChar char="•"/>
            </a:pPr>
            <a:endParaRPr dirty="0"/>
          </a:p>
        </p:txBody>
      </p:sp>
    </p:spTree>
    <p:extLst>
      <p:ext uri="{BB962C8B-B14F-4D97-AF65-F5344CB8AC3E}">
        <p14:creationId xmlns:p14="http://schemas.microsoft.com/office/powerpoint/2010/main" val="31265285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564840" y="191520"/>
            <a:ext cx="10772280" cy="1657800"/>
          </a:xfrm>
          <a:prstGeom prst="rect">
            <a:avLst/>
          </a:prstGeom>
        </p:spPr>
        <p:txBody>
          <a:bodyPr anchor="ctr"/>
          <a:lstStyle/>
          <a:p>
            <a:pPr>
              <a:lnSpc>
                <a:spcPct val="85000"/>
              </a:lnSpc>
            </a:pPr>
            <a:r>
              <a:rPr lang="en-US" sz="5400">
                <a:solidFill>
                  <a:srgbClr val="50B4C8"/>
                </a:solidFill>
                <a:latin typeface="Calibri Light"/>
              </a:rPr>
              <a:t>Terminologies	</a:t>
            </a:r>
            <a:endParaRPr/>
          </a:p>
        </p:txBody>
      </p:sp>
      <p:sp>
        <p:nvSpPr>
          <p:cNvPr id="87" name="TextShape 2"/>
          <p:cNvSpPr txBox="1"/>
          <p:nvPr/>
        </p:nvSpPr>
        <p:spPr>
          <a:xfrm>
            <a:off x="564840" y="1918440"/>
            <a:ext cx="10753200" cy="3502440"/>
          </a:xfrm>
          <a:prstGeom prst="rect">
            <a:avLst/>
          </a:prstGeom>
        </p:spPr>
        <p:txBody>
          <a:bodyPr/>
          <a:lstStyle/>
          <a:p>
            <a:pPr marL="342900" indent="-342900">
              <a:lnSpc>
                <a:spcPct val="100000"/>
              </a:lnSpc>
              <a:buFont typeface="Arial" panose="020B0604020202020204" pitchFamily="34" charset="0"/>
              <a:buChar char="•"/>
            </a:pPr>
            <a:r>
              <a:rPr lang="en-US" sz="2400" b="1" dirty="0">
                <a:solidFill>
                  <a:srgbClr val="262626"/>
                </a:solidFill>
                <a:latin typeface="Calibri Light"/>
              </a:rPr>
              <a:t>Pods: </a:t>
            </a:r>
            <a:r>
              <a:rPr lang="en-US" sz="2400" dirty="0">
                <a:solidFill>
                  <a:srgbClr val="262626"/>
                </a:solidFill>
                <a:latin typeface="Calibri Light"/>
              </a:rPr>
              <a:t>All containers run inside pods. A pod can host a single container, or multiple cooperating containers. In latter case, the containers in the pod are guaranteed to be co-located on the same machine and can share resources.</a:t>
            </a:r>
            <a:endParaRPr dirty="0"/>
          </a:p>
          <a:p>
            <a:pPr marL="342900" indent="-342900">
              <a:lnSpc>
                <a:spcPct val="100000"/>
              </a:lnSpc>
              <a:buFont typeface="Arial" panose="020B0604020202020204" pitchFamily="34" charset="0"/>
              <a:buChar char="•"/>
            </a:pPr>
            <a:r>
              <a:rPr lang="en-US" sz="2400" b="1" dirty="0">
                <a:solidFill>
                  <a:srgbClr val="262626"/>
                </a:solidFill>
                <a:latin typeface="Calibri Light"/>
              </a:rPr>
              <a:t>Replication Controller: </a:t>
            </a:r>
            <a:r>
              <a:rPr lang="en-US" sz="2400" dirty="0">
                <a:solidFill>
                  <a:srgbClr val="262626"/>
                </a:solidFill>
                <a:latin typeface="Calibri Light"/>
              </a:rPr>
              <a:t>A replication controller ensures that a specified number of pod "replicas" are running at any one time. If there are too many, it will kill some. If there are too few, it will start more. It runs under controller manager service discussed in further slides.</a:t>
            </a:r>
            <a:endParaRPr dirty="0"/>
          </a:p>
          <a:p>
            <a:pPr marL="342900" indent="-342900">
              <a:lnSpc>
                <a:spcPct val="100000"/>
              </a:lnSpc>
              <a:buFont typeface="Arial" panose="020B0604020202020204" pitchFamily="34" charset="0"/>
              <a:buChar char="•"/>
            </a:pPr>
            <a:r>
              <a:rPr lang="en-US" sz="2400" b="1" dirty="0">
                <a:solidFill>
                  <a:srgbClr val="262626"/>
                </a:solidFill>
                <a:latin typeface="Calibri Light"/>
              </a:rPr>
              <a:t>Node: </a:t>
            </a:r>
            <a:r>
              <a:rPr lang="en-US" sz="2400" dirty="0">
                <a:solidFill>
                  <a:srgbClr val="262626"/>
                </a:solidFill>
                <a:latin typeface="Calibri Light"/>
              </a:rPr>
              <a:t> Node is a worker machine in </a:t>
            </a:r>
            <a:r>
              <a:rPr lang="en-US" sz="2400" dirty="0" err="1">
                <a:solidFill>
                  <a:srgbClr val="262626"/>
                </a:solidFill>
                <a:latin typeface="Calibri Light"/>
              </a:rPr>
              <a:t>Kubernetes</a:t>
            </a:r>
            <a:r>
              <a:rPr lang="en-US" sz="2400" dirty="0">
                <a:solidFill>
                  <a:srgbClr val="262626"/>
                </a:solidFill>
                <a:latin typeface="Calibri Light"/>
              </a:rPr>
              <a:t>, previously known as Minion.</a:t>
            </a:r>
            <a:endParaRPr dirty="0"/>
          </a:p>
          <a:p>
            <a:pPr marL="285750" indent="-285750">
              <a:lnSpc>
                <a:spcPct val="100000"/>
              </a:lnSpc>
              <a:buFont typeface="Arial" panose="020B0604020202020204" pitchFamily="34" charset="0"/>
              <a:buChar char="•"/>
            </a:pPr>
            <a:endParaRPr dirty="0"/>
          </a:p>
        </p:txBody>
      </p:sp>
    </p:spTree>
    <p:extLst>
      <p:ext uri="{BB962C8B-B14F-4D97-AF65-F5344CB8AC3E}">
        <p14:creationId xmlns:p14="http://schemas.microsoft.com/office/powerpoint/2010/main" val="41152871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0" y="-387000"/>
            <a:ext cx="10772280" cy="1657800"/>
          </a:xfrm>
          <a:prstGeom prst="rect">
            <a:avLst/>
          </a:prstGeom>
        </p:spPr>
        <p:txBody>
          <a:bodyPr anchor="ctr"/>
          <a:lstStyle/>
          <a:p>
            <a:pPr>
              <a:lnSpc>
                <a:spcPct val="85000"/>
              </a:lnSpc>
            </a:pPr>
            <a:r>
              <a:rPr lang="en-US" sz="5400">
                <a:solidFill>
                  <a:srgbClr val="50B4C8"/>
                </a:solidFill>
                <a:latin typeface="Calibri Light"/>
              </a:rPr>
              <a:t>Architecture !!</a:t>
            </a:r>
            <a:endParaRPr/>
          </a:p>
        </p:txBody>
      </p:sp>
      <p:pic>
        <p:nvPicPr>
          <p:cNvPr id="89" name="Content Placeholder 3"/>
          <p:cNvPicPr/>
          <p:nvPr/>
        </p:nvPicPr>
        <p:blipFill>
          <a:blip r:embed="rId2"/>
          <a:stretch>
            <a:fillRect/>
          </a:stretch>
        </p:blipFill>
        <p:spPr>
          <a:xfrm>
            <a:off x="1269000" y="51120"/>
            <a:ext cx="9432720" cy="6806520"/>
          </a:xfrm>
          <a:prstGeom prst="rect">
            <a:avLst/>
          </a:prstGeom>
          <a:ln>
            <a:noFill/>
          </a:ln>
        </p:spPr>
      </p:pic>
    </p:spTree>
    <p:extLst>
      <p:ext uri="{BB962C8B-B14F-4D97-AF65-F5344CB8AC3E}">
        <p14:creationId xmlns:p14="http://schemas.microsoft.com/office/powerpoint/2010/main" val="34974645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610920" y="0"/>
            <a:ext cx="10772280" cy="1657800"/>
          </a:xfrm>
          <a:prstGeom prst="rect">
            <a:avLst/>
          </a:prstGeom>
        </p:spPr>
        <p:txBody>
          <a:bodyPr anchor="ctr"/>
          <a:lstStyle/>
          <a:p>
            <a:pPr>
              <a:lnSpc>
                <a:spcPct val="85000"/>
              </a:lnSpc>
            </a:pPr>
            <a:r>
              <a:rPr lang="en-US" sz="5400">
                <a:solidFill>
                  <a:srgbClr val="50B4C8"/>
                </a:solidFill>
                <a:latin typeface="Calibri Light"/>
              </a:rPr>
              <a:t>On Master..</a:t>
            </a:r>
            <a:endParaRPr/>
          </a:p>
        </p:txBody>
      </p:sp>
      <p:sp>
        <p:nvSpPr>
          <p:cNvPr id="91" name="TextShape 2"/>
          <p:cNvSpPr txBox="1"/>
          <p:nvPr/>
        </p:nvSpPr>
        <p:spPr>
          <a:xfrm>
            <a:off x="630000" y="1563840"/>
            <a:ext cx="10753200" cy="5219280"/>
          </a:xfrm>
          <a:prstGeom prst="rect">
            <a:avLst/>
          </a:prstGeom>
        </p:spPr>
        <p:txBody>
          <a:bodyPr/>
          <a:lstStyle/>
          <a:p>
            <a:pPr marL="342900" indent="-342900">
              <a:lnSpc>
                <a:spcPct val="100000"/>
              </a:lnSpc>
              <a:buFont typeface="Arial" panose="020B0604020202020204" pitchFamily="34" charset="0"/>
              <a:buChar char="•"/>
            </a:pPr>
            <a:r>
              <a:rPr lang="en-US" sz="2400" b="1" dirty="0" err="1">
                <a:solidFill>
                  <a:srgbClr val="262626"/>
                </a:solidFill>
                <a:latin typeface="Calibri Light"/>
              </a:rPr>
              <a:t>Docker</a:t>
            </a:r>
            <a:r>
              <a:rPr lang="en-US" sz="2400" b="1" dirty="0">
                <a:solidFill>
                  <a:srgbClr val="262626"/>
                </a:solidFill>
                <a:latin typeface="Calibri Light"/>
              </a:rPr>
              <a:t>:</a:t>
            </a:r>
            <a:r>
              <a:rPr lang="en-US" sz="2400" dirty="0">
                <a:solidFill>
                  <a:srgbClr val="262626"/>
                </a:solidFill>
                <a:latin typeface="Calibri Light"/>
              </a:rPr>
              <a:t> It is an open platform for building, shipping and running distributed applications.</a:t>
            </a:r>
            <a:endParaRPr dirty="0"/>
          </a:p>
          <a:p>
            <a:pPr marL="342900" indent="-342900">
              <a:lnSpc>
                <a:spcPct val="100000"/>
              </a:lnSpc>
              <a:buFont typeface="Arial" panose="020B0604020202020204" pitchFamily="34" charset="0"/>
              <a:buChar char="•"/>
            </a:pPr>
            <a:r>
              <a:rPr lang="en-US" sz="2400" b="1" dirty="0" err="1">
                <a:solidFill>
                  <a:srgbClr val="262626"/>
                </a:solidFill>
                <a:latin typeface="Calibri Light"/>
              </a:rPr>
              <a:t>Flanneld</a:t>
            </a:r>
            <a:r>
              <a:rPr lang="en-US" sz="2400" b="1" dirty="0">
                <a:solidFill>
                  <a:srgbClr val="262626"/>
                </a:solidFill>
                <a:latin typeface="Calibri Light"/>
              </a:rPr>
              <a:t>: </a:t>
            </a:r>
            <a:r>
              <a:rPr lang="en-US" sz="2400" dirty="0">
                <a:solidFill>
                  <a:srgbClr val="262626"/>
                </a:solidFill>
                <a:latin typeface="Calibri Light"/>
              </a:rPr>
              <a:t>It is used as an overlay network which simplifies networking between master and nodes.</a:t>
            </a:r>
            <a:endParaRPr dirty="0"/>
          </a:p>
          <a:p>
            <a:pPr marL="342900" indent="-342900">
              <a:lnSpc>
                <a:spcPct val="100000"/>
              </a:lnSpc>
              <a:buFont typeface="Arial" panose="020B0604020202020204" pitchFamily="34" charset="0"/>
              <a:buChar char="•"/>
            </a:pPr>
            <a:r>
              <a:rPr lang="en-US" sz="2400" b="1" dirty="0" err="1">
                <a:solidFill>
                  <a:srgbClr val="262626"/>
                </a:solidFill>
                <a:latin typeface="Calibri Light"/>
              </a:rPr>
              <a:t>Etcd</a:t>
            </a:r>
            <a:r>
              <a:rPr lang="en-US" sz="2400" b="1" dirty="0">
                <a:solidFill>
                  <a:srgbClr val="262626"/>
                </a:solidFill>
                <a:latin typeface="Calibri Light"/>
              </a:rPr>
              <a:t>:</a:t>
            </a:r>
            <a:r>
              <a:rPr lang="en-US" sz="2400" dirty="0">
                <a:solidFill>
                  <a:srgbClr val="262626"/>
                </a:solidFill>
                <a:latin typeface="Calibri Light"/>
              </a:rPr>
              <a:t> It is an open-source distributed key value store that provides shared configuration and service discovery. All persistent master state is stored in an instance of </a:t>
            </a:r>
            <a:r>
              <a:rPr lang="en-US" sz="2400" dirty="0" err="1">
                <a:solidFill>
                  <a:srgbClr val="262626"/>
                </a:solidFill>
                <a:latin typeface="Calibri Light"/>
              </a:rPr>
              <a:t>etcd</a:t>
            </a:r>
            <a:r>
              <a:rPr lang="en-US" sz="2400" dirty="0">
                <a:solidFill>
                  <a:srgbClr val="262626"/>
                </a:solidFill>
                <a:latin typeface="Calibri Light"/>
              </a:rPr>
              <a:t>. This provides a great way to store configuration data reliably. With watch support, coordinating components can be notified very quickly of changes.</a:t>
            </a:r>
            <a:endParaRPr dirty="0"/>
          </a:p>
          <a:p>
            <a:pPr marL="342900" indent="-342900">
              <a:lnSpc>
                <a:spcPct val="100000"/>
              </a:lnSpc>
              <a:buFont typeface="Arial" panose="020B0604020202020204" pitchFamily="34" charset="0"/>
              <a:buChar char="•"/>
            </a:pPr>
            <a:r>
              <a:rPr lang="en-US" sz="2400" b="1" dirty="0">
                <a:solidFill>
                  <a:srgbClr val="262626"/>
                </a:solidFill>
                <a:latin typeface="Calibri Light"/>
              </a:rPr>
              <a:t>API-Server: </a:t>
            </a:r>
            <a:r>
              <a:rPr lang="en-US" sz="2400" dirty="0">
                <a:solidFill>
                  <a:srgbClr val="262626"/>
                </a:solidFill>
                <a:latin typeface="Calibri Light"/>
              </a:rPr>
              <a:t>The </a:t>
            </a:r>
            <a:r>
              <a:rPr lang="en-US" sz="2400" dirty="0" err="1">
                <a:solidFill>
                  <a:srgbClr val="262626"/>
                </a:solidFill>
                <a:latin typeface="Calibri Light"/>
              </a:rPr>
              <a:t>apiserver</a:t>
            </a:r>
            <a:r>
              <a:rPr lang="en-US" sz="2400" dirty="0">
                <a:solidFill>
                  <a:srgbClr val="262626"/>
                </a:solidFill>
                <a:latin typeface="Calibri Light"/>
              </a:rPr>
              <a:t> serves up the </a:t>
            </a:r>
            <a:r>
              <a:rPr lang="en-US" sz="2400" dirty="0" err="1">
                <a:solidFill>
                  <a:srgbClr val="262626"/>
                </a:solidFill>
                <a:latin typeface="Calibri Light"/>
              </a:rPr>
              <a:t>Kubernetes</a:t>
            </a:r>
            <a:r>
              <a:rPr lang="en-US" sz="2400" dirty="0">
                <a:solidFill>
                  <a:srgbClr val="262626"/>
                </a:solidFill>
                <a:latin typeface="Calibri Light"/>
              </a:rPr>
              <a:t> API. It mainly processes REST operations, validates them, and updates the corresponding objects in </a:t>
            </a:r>
            <a:r>
              <a:rPr lang="en-US" sz="2400" dirty="0" err="1">
                <a:solidFill>
                  <a:srgbClr val="262626"/>
                </a:solidFill>
                <a:latin typeface="Calibri Light"/>
              </a:rPr>
              <a:t>etcd</a:t>
            </a:r>
            <a:r>
              <a:rPr lang="en-US" sz="2400" dirty="0">
                <a:solidFill>
                  <a:srgbClr val="262626"/>
                </a:solidFill>
                <a:latin typeface="Calibri Light"/>
              </a:rPr>
              <a:t>.</a:t>
            </a:r>
            <a:endParaRPr dirty="0"/>
          </a:p>
          <a:p>
            <a:pPr marL="342900" indent="-342900">
              <a:lnSpc>
                <a:spcPct val="100000"/>
              </a:lnSpc>
              <a:buFont typeface="Arial" panose="020B0604020202020204" pitchFamily="34" charset="0"/>
              <a:buChar char="•"/>
            </a:pPr>
            <a:r>
              <a:rPr lang="en-US" sz="2400" b="1" dirty="0">
                <a:solidFill>
                  <a:srgbClr val="262626"/>
                </a:solidFill>
                <a:latin typeface="Calibri Light"/>
              </a:rPr>
              <a:t>Scheduler: </a:t>
            </a:r>
            <a:r>
              <a:rPr lang="en-US" sz="2400" dirty="0">
                <a:solidFill>
                  <a:srgbClr val="262626"/>
                </a:solidFill>
                <a:latin typeface="Calibri Light"/>
              </a:rPr>
              <a:t>The scheduler binds unscheduled pods to nodes.</a:t>
            </a:r>
            <a:endParaRPr dirty="0"/>
          </a:p>
          <a:p>
            <a:pPr marL="342900" indent="-342900">
              <a:lnSpc>
                <a:spcPct val="100000"/>
              </a:lnSpc>
              <a:buFont typeface="Arial" panose="020B0604020202020204" pitchFamily="34" charset="0"/>
              <a:buChar char="•"/>
            </a:pPr>
            <a:r>
              <a:rPr lang="en-US" sz="2400" b="1" dirty="0">
                <a:solidFill>
                  <a:srgbClr val="262626"/>
                </a:solidFill>
                <a:latin typeface="Calibri Light"/>
              </a:rPr>
              <a:t>Controller Manager Server: </a:t>
            </a:r>
            <a:r>
              <a:rPr lang="en-US" sz="2400" dirty="0">
                <a:solidFill>
                  <a:srgbClr val="262626"/>
                </a:solidFill>
                <a:latin typeface="Calibri Light"/>
              </a:rPr>
              <a:t>All other cluster-level functions are currently performed by the Controller Manager. Many controllers come under this category. e.g. Node Controller, Endpoint Controller, Replication Controller, etc.</a:t>
            </a:r>
            <a:endParaRPr dirty="0"/>
          </a:p>
        </p:txBody>
      </p:sp>
    </p:spTree>
    <p:extLst>
      <p:ext uri="{BB962C8B-B14F-4D97-AF65-F5344CB8AC3E}">
        <p14:creationId xmlns:p14="http://schemas.microsoft.com/office/powerpoint/2010/main" val="37523942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424800" y="-181440"/>
            <a:ext cx="10772280" cy="1657800"/>
          </a:xfrm>
          <a:prstGeom prst="rect">
            <a:avLst/>
          </a:prstGeom>
        </p:spPr>
        <p:txBody>
          <a:bodyPr anchor="ctr"/>
          <a:lstStyle/>
          <a:p>
            <a:pPr>
              <a:lnSpc>
                <a:spcPct val="85000"/>
              </a:lnSpc>
            </a:pPr>
            <a:r>
              <a:rPr lang="en-US" sz="5400">
                <a:solidFill>
                  <a:srgbClr val="50B4C8"/>
                </a:solidFill>
                <a:latin typeface="Calibri Light"/>
              </a:rPr>
              <a:t>On Minions</a:t>
            </a:r>
            <a:endParaRPr/>
          </a:p>
        </p:txBody>
      </p:sp>
      <p:sp>
        <p:nvSpPr>
          <p:cNvPr id="93" name="TextShape 2"/>
          <p:cNvSpPr txBox="1"/>
          <p:nvPr/>
        </p:nvSpPr>
        <p:spPr>
          <a:xfrm>
            <a:off x="443880" y="1610640"/>
            <a:ext cx="10753200" cy="3765960"/>
          </a:xfrm>
          <a:prstGeom prst="rect">
            <a:avLst/>
          </a:prstGeom>
        </p:spPr>
        <p:txBody>
          <a:bodyPr/>
          <a:lstStyle/>
          <a:p>
            <a:pPr marL="342900" indent="-342900">
              <a:lnSpc>
                <a:spcPct val="100000"/>
              </a:lnSpc>
              <a:buFont typeface="Arial" panose="020B0604020202020204" pitchFamily="34" charset="0"/>
              <a:buChar char="•"/>
            </a:pPr>
            <a:r>
              <a:rPr lang="en-US" sz="2400" b="1" dirty="0" err="1">
                <a:solidFill>
                  <a:srgbClr val="262626"/>
                </a:solidFill>
                <a:latin typeface="Calibri Light"/>
              </a:rPr>
              <a:t>Kubelet</a:t>
            </a:r>
            <a:r>
              <a:rPr lang="en-US" sz="2400" b="1" dirty="0">
                <a:solidFill>
                  <a:srgbClr val="262626"/>
                </a:solidFill>
                <a:latin typeface="Calibri Light"/>
              </a:rPr>
              <a:t>: </a:t>
            </a:r>
            <a:r>
              <a:rPr lang="en-US" sz="2400" dirty="0">
                <a:solidFill>
                  <a:srgbClr val="262626"/>
                </a:solidFill>
                <a:latin typeface="Calibri Light"/>
              </a:rPr>
              <a:t>The </a:t>
            </a:r>
            <a:r>
              <a:rPr lang="en-US" sz="2400" dirty="0" err="1">
                <a:solidFill>
                  <a:srgbClr val="262626"/>
                </a:solidFill>
                <a:latin typeface="Calibri Light"/>
              </a:rPr>
              <a:t>Kubelet</a:t>
            </a:r>
            <a:r>
              <a:rPr lang="en-US" sz="2400" dirty="0">
                <a:solidFill>
                  <a:srgbClr val="262626"/>
                </a:solidFill>
                <a:latin typeface="Calibri Light"/>
              </a:rPr>
              <a:t> manages pods and their containers, their images, their volumes, etc</a:t>
            </a:r>
            <a:r>
              <a:rPr lang="en-US" sz="2400" dirty="0" smtClean="0">
                <a:solidFill>
                  <a:srgbClr val="262626"/>
                </a:solidFill>
                <a:latin typeface="Calibri Light"/>
              </a:rPr>
              <a:t>.</a:t>
            </a:r>
          </a:p>
          <a:p>
            <a:pPr marL="342900" indent="-342900">
              <a:lnSpc>
                <a:spcPct val="100000"/>
              </a:lnSpc>
              <a:buFont typeface="Arial" panose="020B0604020202020204" pitchFamily="34" charset="0"/>
              <a:buChar char="•"/>
            </a:pPr>
            <a:endParaRPr dirty="0"/>
          </a:p>
          <a:p>
            <a:pPr marL="342900" indent="-342900">
              <a:lnSpc>
                <a:spcPct val="100000"/>
              </a:lnSpc>
              <a:buFont typeface="Arial" panose="020B0604020202020204" pitchFamily="34" charset="0"/>
              <a:buChar char="•"/>
            </a:pPr>
            <a:r>
              <a:rPr lang="en-US" sz="2400" b="1" dirty="0" err="1">
                <a:solidFill>
                  <a:srgbClr val="262626"/>
                </a:solidFill>
                <a:latin typeface="Calibri Light"/>
              </a:rPr>
              <a:t>Kube</a:t>
            </a:r>
            <a:r>
              <a:rPr lang="en-US" sz="2400" b="1" dirty="0">
                <a:solidFill>
                  <a:srgbClr val="262626"/>
                </a:solidFill>
                <a:latin typeface="Calibri Light"/>
              </a:rPr>
              <a:t>-proxy and Services: </a:t>
            </a:r>
            <a:r>
              <a:rPr lang="en-US" sz="2400" dirty="0">
                <a:solidFill>
                  <a:srgbClr val="262626"/>
                </a:solidFill>
                <a:latin typeface="Calibri Light"/>
              </a:rPr>
              <a:t>Think of Services and </a:t>
            </a:r>
            <a:r>
              <a:rPr lang="en-US" sz="2400" dirty="0" err="1">
                <a:solidFill>
                  <a:srgbClr val="262626"/>
                </a:solidFill>
                <a:latin typeface="Calibri Light"/>
              </a:rPr>
              <a:t>kube</a:t>
            </a:r>
            <a:r>
              <a:rPr lang="en-US" sz="2400" dirty="0">
                <a:solidFill>
                  <a:srgbClr val="262626"/>
                </a:solidFill>
                <a:latin typeface="Calibri Light"/>
              </a:rPr>
              <a:t>-proxy as a distributed multi-tenant load-balancer. </a:t>
            </a:r>
            <a:endParaRPr lang="en-US" sz="2400" dirty="0" smtClean="0">
              <a:solidFill>
                <a:srgbClr val="262626"/>
              </a:solidFill>
              <a:latin typeface="Calibri Light"/>
            </a:endParaRPr>
          </a:p>
          <a:p>
            <a:pPr marL="342900" indent="-342900">
              <a:lnSpc>
                <a:spcPct val="100000"/>
              </a:lnSpc>
              <a:buFont typeface="Arial" panose="020B0604020202020204" pitchFamily="34" charset="0"/>
              <a:buChar char="•"/>
            </a:pPr>
            <a:endParaRPr dirty="0"/>
          </a:p>
          <a:p>
            <a:pPr marL="342900" indent="-342900">
              <a:lnSpc>
                <a:spcPct val="100000"/>
              </a:lnSpc>
              <a:buFont typeface="Arial" panose="020B0604020202020204" pitchFamily="34" charset="0"/>
              <a:buChar char="•"/>
            </a:pPr>
            <a:r>
              <a:rPr lang="en-US" sz="2400" dirty="0">
                <a:solidFill>
                  <a:srgbClr val="262626"/>
                </a:solidFill>
                <a:latin typeface="Calibri Light"/>
              </a:rPr>
              <a:t>Services are defined at the creation time of a pod. Proxy reflects services on each node and can do simple TCP and UDP stream forwarding (round robin) across a set of endpoints</a:t>
            </a:r>
            <a:r>
              <a:rPr lang="en-US" sz="2400" dirty="0" smtClean="0">
                <a:solidFill>
                  <a:srgbClr val="262626"/>
                </a:solidFill>
                <a:latin typeface="Calibri Light"/>
              </a:rPr>
              <a:t>.</a:t>
            </a:r>
          </a:p>
          <a:p>
            <a:pPr marL="342900" indent="-342900">
              <a:lnSpc>
                <a:spcPct val="100000"/>
              </a:lnSpc>
              <a:buFont typeface="Arial" panose="020B0604020202020204" pitchFamily="34" charset="0"/>
              <a:buChar char="•"/>
            </a:pPr>
            <a:endParaRPr dirty="0"/>
          </a:p>
          <a:p>
            <a:pPr marL="342900" indent="-342900">
              <a:lnSpc>
                <a:spcPct val="100000"/>
              </a:lnSpc>
              <a:buFont typeface="Arial" panose="020B0604020202020204" pitchFamily="34" charset="0"/>
              <a:buChar char="•"/>
            </a:pPr>
            <a:r>
              <a:rPr lang="en-US" sz="2400" dirty="0">
                <a:solidFill>
                  <a:srgbClr val="262626"/>
                </a:solidFill>
                <a:latin typeface="Calibri Light"/>
              </a:rPr>
              <a:t>Minion also needs </a:t>
            </a:r>
            <a:r>
              <a:rPr lang="en-US" sz="2400" b="1" dirty="0" err="1">
                <a:solidFill>
                  <a:srgbClr val="262626"/>
                </a:solidFill>
                <a:latin typeface="Calibri Light"/>
              </a:rPr>
              <a:t>Docker</a:t>
            </a:r>
            <a:r>
              <a:rPr lang="en-US" sz="2400" b="1" dirty="0">
                <a:solidFill>
                  <a:srgbClr val="262626"/>
                </a:solidFill>
                <a:latin typeface="Calibri Light"/>
              </a:rPr>
              <a:t> and </a:t>
            </a:r>
            <a:r>
              <a:rPr lang="en-US" sz="2400" b="1" dirty="0" err="1" smtClean="0">
                <a:solidFill>
                  <a:srgbClr val="262626"/>
                </a:solidFill>
                <a:latin typeface="Calibri Light"/>
              </a:rPr>
              <a:t>Flanneld</a:t>
            </a:r>
            <a:r>
              <a:rPr lang="en-US" sz="2400" dirty="0" smtClean="0">
                <a:solidFill>
                  <a:srgbClr val="262626"/>
                </a:solidFill>
                <a:latin typeface="Calibri Light"/>
              </a:rPr>
              <a:t> </a:t>
            </a:r>
            <a:r>
              <a:rPr lang="en-US" sz="2400" dirty="0">
                <a:solidFill>
                  <a:srgbClr val="262626"/>
                </a:solidFill>
                <a:latin typeface="Calibri Light"/>
              </a:rPr>
              <a:t>services to work.</a:t>
            </a:r>
            <a:endParaRPr dirty="0"/>
          </a:p>
        </p:txBody>
      </p:sp>
    </p:spTree>
    <p:extLst>
      <p:ext uri="{BB962C8B-B14F-4D97-AF65-F5344CB8AC3E}">
        <p14:creationId xmlns:p14="http://schemas.microsoft.com/office/powerpoint/2010/main" val="17766857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144000" y="-218880"/>
            <a:ext cx="10772280" cy="1657800"/>
          </a:xfrm>
          <a:prstGeom prst="rect">
            <a:avLst/>
          </a:prstGeom>
        </p:spPr>
        <p:txBody>
          <a:bodyPr anchor="ctr"/>
          <a:lstStyle/>
          <a:p>
            <a:pPr>
              <a:lnSpc>
                <a:spcPct val="85000"/>
              </a:lnSpc>
            </a:pPr>
            <a:r>
              <a:rPr lang="en-US" sz="5400">
                <a:solidFill>
                  <a:srgbClr val="50B4C8"/>
                </a:solidFill>
                <a:latin typeface="Calibri Light"/>
              </a:rPr>
              <a:t>Networking</a:t>
            </a:r>
            <a:endParaRPr/>
          </a:p>
        </p:txBody>
      </p:sp>
      <p:sp>
        <p:nvSpPr>
          <p:cNvPr id="95" name="TextShape 2"/>
          <p:cNvSpPr txBox="1"/>
          <p:nvPr/>
        </p:nvSpPr>
        <p:spPr>
          <a:xfrm>
            <a:off x="396720" y="1368000"/>
            <a:ext cx="10753200" cy="3765960"/>
          </a:xfrm>
          <a:prstGeom prst="rect">
            <a:avLst/>
          </a:prstGeom>
        </p:spPr>
        <p:txBody>
          <a:bodyPr/>
          <a:lstStyle/>
          <a:p>
            <a:pPr marL="342900" indent="-342900">
              <a:lnSpc>
                <a:spcPct val="100000"/>
              </a:lnSpc>
              <a:buFont typeface="Arial" panose="020B0604020202020204" pitchFamily="34" charset="0"/>
              <a:buChar char="•"/>
            </a:pPr>
            <a:r>
              <a:rPr lang="en-US" sz="2400" dirty="0">
                <a:solidFill>
                  <a:srgbClr val="262626"/>
                </a:solidFill>
                <a:latin typeface="Calibri Light"/>
              </a:rPr>
              <a:t>Flannel is used as an overlay network which simplifies networking between master and nodes. It is backed by </a:t>
            </a:r>
            <a:r>
              <a:rPr lang="en-US" sz="2400" dirty="0" err="1">
                <a:solidFill>
                  <a:srgbClr val="262626"/>
                </a:solidFill>
                <a:latin typeface="Calibri Light"/>
              </a:rPr>
              <a:t>etcd</a:t>
            </a:r>
            <a:r>
              <a:rPr lang="en-US" sz="2400" dirty="0">
                <a:solidFill>
                  <a:srgbClr val="262626"/>
                </a:solidFill>
                <a:latin typeface="Calibri Light"/>
              </a:rPr>
              <a:t> server running on master</a:t>
            </a:r>
            <a:r>
              <a:rPr lang="en-US" sz="2400" dirty="0" smtClean="0">
                <a:solidFill>
                  <a:srgbClr val="262626"/>
                </a:solidFill>
                <a:latin typeface="Calibri Light"/>
              </a:rPr>
              <a:t>.</a:t>
            </a:r>
          </a:p>
          <a:p>
            <a:pPr marL="342900" indent="-342900">
              <a:lnSpc>
                <a:spcPct val="100000"/>
              </a:lnSpc>
              <a:buFont typeface="Arial" panose="020B0604020202020204" pitchFamily="34" charset="0"/>
              <a:buChar char="•"/>
            </a:pPr>
            <a:endParaRPr dirty="0"/>
          </a:p>
          <a:p>
            <a:pPr marL="342900" indent="-342900">
              <a:lnSpc>
                <a:spcPct val="100000"/>
              </a:lnSpc>
              <a:buFont typeface="Arial" panose="020B0604020202020204" pitchFamily="34" charset="0"/>
              <a:buChar char="•"/>
            </a:pPr>
            <a:r>
              <a:rPr lang="en-US" sz="2400" dirty="0">
                <a:solidFill>
                  <a:srgbClr val="262626"/>
                </a:solidFill>
                <a:latin typeface="Calibri Light"/>
              </a:rPr>
              <a:t>Flannel creates an overlay mesh network that provisions a subnet to each node. This gives a unique IP address to each pod from /24 network subnet of host.</a:t>
            </a:r>
            <a:endParaRPr dirty="0"/>
          </a:p>
          <a:p>
            <a:pPr marL="285750" indent="-285750">
              <a:lnSpc>
                <a:spcPct val="100000"/>
              </a:lnSpc>
              <a:buFont typeface="Arial" panose="020B0604020202020204" pitchFamily="34" charset="0"/>
              <a:buChar char="•"/>
            </a:pPr>
            <a:endParaRPr dirty="0"/>
          </a:p>
        </p:txBody>
      </p:sp>
    </p:spTree>
    <p:extLst>
      <p:ext uri="{BB962C8B-B14F-4D97-AF65-F5344CB8AC3E}">
        <p14:creationId xmlns:p14="http://schemas.microsoft.com/office/powerpoint/2010/main" val="205171187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 simple test-case model in </a:t>
            </a:r>
            <a:r>
              <a:rPr lang="en-US" sz="3200" dirty="0" err="1" smtClean="0"/>
              <a:t>funkload</a:t>
            </a:r>
            <a:endParaRPr lang="en-US" sz="3200" dirty="0"/>
          </a:p>
        </p:txBody>
      </p:sp>
      <p:sp>
        <p:nvSpPr>
          <p:cNvPr id="4" name="Rectangle 1"/>
          <p:cNvSpPr>
            <a:spLocks noGrp="1" noChangeArrowheads="1"/>
          </p:cNvSpPr>
          <p:nvPr>
            <p:ph idx="1"/>
          </p:nvPr>
        </p:nvSpPr>
        <p:spPr bwMode="auto">
          <a:xfrm>
            <a:off x="1024128" y="2318183"/>
            <a:ext cx="7617470" cy="3959000"/>
          </a:xfrm>
          <a:prstGeom prst="rect">
            <a:avLst/>
          </a:prstGeom>
          <a:noFill/>
          <a:ln>
            <a:noFill/>
          </a:ln>
          <a:effectLst/>
        </p:spPr>
        <p:txBody>
          <a:bodyPr vert="horz" wrap="non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effectLst/>
                <a:latin typeface="Open Sans"/>
              </a:rPr>
              <a:t>import </a:t>
            </a:r>
            <a:r>
              <a:rPr kumimoji="0" lang="en-US" sz="1400" b="0" i="0" u="none" strike="noStrike" cap="none" normalizeH="0" baseline="0" dirty="0" err="1" smtClean="0">
                <a:ln>
                  <a:noFill/>
                </a:ln>
                <a:effectLst/>
                <a:latin typeface="Open Sans"/>
              </a:rPr>
              <a:t>unittest</a:t>
            </a: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400" b="0" i="0" u="none" strike="noStrike" cap="none" normalizeH="0" baseline="0" dirty="0" smtClean="0">
                <a:ln>
                  <a:noFill/>
                </a:ln>
                <a:effectLst/>
              </a:rPr>
              <a:t>from</a:t>
            </a:r>
            <a:r>
              <a:rPr kumimoji="0" lang="en-US" sz="1400" b="0" i="0" u="none" strike="noStrike" cap="none" normalizeH="0" baseline="0" dirty="0" smtClean="0">
                <a:ln>
                  <a:noFill/>
                </a:ln>
                <a:effectLst/>
                <a:latin typeface="Lucida Console" panose="020B0609040504020204" pitchFamily="49" charset="0"/>
              </a:rPr>
              <a:t> </a:t>
            </a:r>
            <a:r>
              <a:rPr kumimoji="0" lang="en-US" sz="1400" b="0" i="0" u="none" strike="noStrike" cap="none" normalizeH="0" baseline="0" dirty="0" smtClean="0">
                <a:ln>
                  <a:noFill/>
                </a:ln>
                <a:effectLst/>
              </a:rPr>
              <a:t>random</a:t>
            </a:r>
            <a:r>
              <a:rPr kumimoji="0" lang="en-US" sz="1400" b="0" i="0" u="none" strike="noStrike" cap="none" normalizeH="0" baseline="0" dirty="0" smtClean="0">
                <a:ln>
                  <a:noFill/>
                </a:ln>
                <a:effectLst/>
                <a:latin typeface="Lucida Console" panose="020B0609040504020204" pitchFamily="49" charset="0"/>
              </a:rPr>
              <a:t> </a:t>
            </a:r>
            <a:r>
              <a:rPr lang="en-US" sz="1400" dirty="0" smtClean="0"/>
              <a:t>import </a:t>
            </a:r>
            <a:r>
              <a:rPr kumimoji="0" lang="en-US" sz="1400" b="0" i="0" u="none" strike="noStrike" cap="none" normalizeH="0" baseline="0" dirty="0" smtClean="0">
                <a:ln>
                  <a:noFill/>
                </a:ln>
                <a:effectLst/>
              </a:rPr>
              <a:t>random</a:t>
            </a:r>
            <a:r>
              <a:rPr kumimoji="0" lang="en-US" sz="1400" b="0" i="0" u="none" strike="noStrike" cap="none" normalizeH="0" baseline="0" dirty="0" smtClean="0">
                <a:ln>
                  <a:noFill/>
                </a:ln>
                <a:effectLst/>
                <a:latin typeface="Lucida Console" panose="020B06090405040202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400" b="0" i="0" u="none" strike="noStrike" cap="none" normalizeH="0" baseline="0" dirty="0" smtClean="0">
                <a:ln>
                  <a:noFill/>
                </a:ln>
                <a:effectLst/>
              </a:rPr>
              <a:t>from</a:t>
            </a:r>
            <a:r>
              <a:rPr kumimoji="0" lang="en-US" sz="1400" b="0" i="0" u="none" strike="noStrike" cap="none" normalizeH="0" baseline="0" dirty="0" smtClean="0">
                <a:ln>
                  <a:noFill/>
                </a:ln>
                <a:effectLst/>
                <a:latin typeface="Lucida Console" panose="020B0609040504020204" pitchFamily="49" charset="0"/>
              </a:rPr>
              <a:t> </a:t>
            </a:r>
            <a:r>
              <a:rPr kumimoji="0" lang="en-US" sz="1400" b="0" i="0" u="none" strike="noStrike" cap="none" normalizeH="0" baseline="0" dirty="0" err="1" smtClean="0">
                <a:ln>
                  <a:noFill/>
                </a:ln>
                <a:effectLst/>
              </a:rPr>
              <a:t>funkload.FunkLoadTestCase</a:t>
            </a:r>
            <a:r>
              <a:rPr kumimoji="0" lang="en-US" sz="1400" b="0" i="0" u="none" strike="noStrike" cap="none" normalizeH="0" baseline="0" dirty="0" smtClean="0">
                <a:ln>
                  <a:noFill/>
                </a:ln>
                <a:effectLst/>
                <a:latin typeface="Lucida Console" panose="020B0609040504020204" pitchFamily="49" charset="0"/>
              </a:rPr>
              <a:t> </a:t>
            </a:r>
            <a:r>
              <a:rPr lang="en-US" sz="1400" dirty="0" smtClean="0"/>
              <a:t>import </a:t>
            </a:r>
            <a:r>
              <a:rPr kumimoji="0" lang="en-US" sz="1400" b="0" i="0" u="none" strike="noStrike" cap="none" normalizeH="0" baseline="0" dirty="0" err="1" smtClean="0">
                <a:ln>
                  <a:noFill/>
                </a:ln>
                <a:effectLst/>
              </a:rPr>
              <a:t>FunkLoadTestCase</a:t>
            </a:r>
            <a:r>
              <a:rPr kumimoji="0" lang="en-US" sz="1400" b="0" i="0" u="none" strike="noStrike" cap="none" normalizeH="0" baseline="0" dirty="0" smtClean="0">
                <a:ln>
                  <a:noFill/>
                </a:ln>
                <a:effectLst/>
                <a:latin typeface="Lucida Console" panose="020B06090405040202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sz="1400" b="0" i="0" u="none" strike="noStrike" cap="none" normalizeH="0" baseline="0" dirty="0" smtClean="0">
              <a:ln>
                <a:noFill/>
              </a:ln>
              <a:effectLst/>
              <a:latin typeface="Lucida Console" panose="020B06090405040202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400" b="0" i="0" u="none" strike="noStrike" cap="none" normalizeH="0" baseline="0" dirty="0" smtClean="0">
                <a:ln>
                  <a:noFill/>
                </a:ln>
                <a:effectLst/>
              </a:rPr>
              <a:t>class</a:t>
            </a:r>
            <a:r>
              <a:rPr kumimoji="0" lang="en-US" sz="1400" b="0" i="0" u="none" strike="noStrike" cap="none" normalizeH="0" baseline="0" dirty="0" smtClean="0">
                <a:ln>
                  <a:noFill/>
                </a:ln>
                <a:effectLst/>
                <a:latin typeface="Lucida Console" panose="020B0609040504020204" pitchFamily="49" charset="0"/>
              </a:rPr>
              <a:t> </a:t>
            </a:r>
            <a:r>
              <a:rPr kumimoji="0" lang="en-US" sz="1400" b="0" i="0" u="none" strike="noStrike" cap="none" normalizeH="0" baseline="0" dirty="0" smtClean="0">
                <a:ln>
                  <a:noFill/>
                </a:ln>
                <a:effectLst/>
              </a:rPr>
              <a:t>Simple</a:t>
            </a:r>
            <a:r>
              <a:rPr kumimoji="0" lang="en-US" sz="1400" b="0" i="0" u="none" strike="noStrike" cap="none" normalizeH="0" baseline="0" dirty="0" smtClean="0">
                <a:ln>
                  <a:noFill/>
                </a:ln>
                <a:effectLst/>
                <a:latin typeface="Lucida Console" panose="020B0609040504020204" pitchFamily="49" charset="0"/>
              </a:rPr>
              <a:t>(</a:t>
            </a:r>
            <a:r>
              <a:rPr kumimoji="0" lang="en-US" sz="1400" b="0" i="0" u="none" strike="noStrike" cap="none" normalizeH="0" baseline="0" dirty="0" err="1" smtClean="0">
                <a:ln>
                  <a:noFill/>
                </a:ln>
                <a:effectLst/>
              </a:rPr>
              <a:t>FunkLoadTestCase</a:t>
            </a:r>
            <a:r>
              <a:rPr kumimoji="0" lang="en-US" sz="1400" b="0" i="0" u="none" strike="noStrike" cap="none" normalizeH="0" baseline="0" dirty="0" smtClean="0">
                <a:ln>
                  <a:noFill/>
                </a:ln>
                <a:effectLst/>
                <a:latin typeface="Lucida Console" panose="020B060904050402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400" b="0" i="0" u="none" strike="noStrike" cap="none" normalizeH="0" baseline="0" dirty="0" smtClean="0">
                <a:ln>
                  <a:noFill/>
                </a:ln>
                <a:effectLst/>
                <a:latin typeface="Lucida Console" panose="020B0609040504020204" pitchFamily="49" charset="0"/>
              </a:rPr>
              <a:t>     </a:t>
            </a:r>
            <a:r>
              <a:rPr kumimoji="0" lang="en-US" sz="1400" b="0" i="0" u="none" strike="noStrike" cap="none" normalizeH="0" baseline="0" dirty="0" err="1" smtClean="0">
                <a:ln>
                  <a:noFill/>
                </a:ln>
                <a:effectLst/>
              </a:rPr>
              <a:t>def</a:t>
            </a:r>
            <a:r>
              <a:rPr kumimoji="0" lang="en-US" sz="1400" b="0" i="0" u="none" strike="noStrike" cap="none" normalizeH="0" baseline="0" dirty="0" smtClean="0">
                <a:ln>
                  <a:noFill/>
                </a:ln>
                <a:effectLst/>
                <a:latin typeface="Lucida Console" panose="020B0609040504020204" pitchFamily="49" charset="0"/>
              </a:rPr>
              <a:t> </a:t>
            </a:r>
            <a:r>
              <a:rPr kumimoji="0" lang="en-US" sz="1400" b="0" i="0" u="none" strike="noStrike" cap="none" normalizeH="0" baseline="0" dirty="0" err="1" smtClean="0">
                <a:ln>
                  <a:noFill/>
                </a:ln>
                <a:effectLst/>
              </a:rPr>
              <a:t>setUp</a:t>
            </a:r>
            <a:r>
              <a:rPr kumimoji="0" lang="en-US" sz="1400" b="0" i="0" u="none" strike="noStrike" cap="none" normalizeH="0" baseline="0" dirty="0" smtClean="0">
                <a:ln>
                  <a:noFill/>
                </a:ln>
                <a:effectLst/>
                <a:latin typeface="Lucida Console" panose="020B0609040504020204" pitchFamily="49" charset="0"/>
              </a:rPr>
              <a:t>(</a:t>
            </a:r>
            <a:r>
              <a:rPr kumimoji="0" lang="en-US" sz="1400" b="0" i="0" u="none" strike="noStrike" cap="none" normalizeH="0" baseline="0" dirty="0" smtClean="0">
                <a:ln>
                  <a:noFill/>
                </a:ln>
                <a:effectLst/>
              </a:rPr>
              <a:t>self</a:t>
            </a:r>
            <a:r>
              <a:rPr kumimoji="0" lang="en-US" sz="1400" b="0" i="0" u="none" strike="noStrike" cap="none" normalizeH="0" baseline="0" dirty="0" smtClean="0">
                <a:ln>
                  <a:noFill/>
                </a:ln>
                <a:effectLst/>
                <a:latin typeface="Lucida Console" panose="020B060904050402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400" b="0" i="0" u="none" strike="noStrike" cap="none" normalizeH="0" baseline="0" dirty="0" smtClean="0">
                <a:ln>
                  <a:noFill/>
                </a:ln>
                <a:effectLst/>
                <a:latin typeface="Lucida Console" panose="020B0609040504020204" pitchFamily="49" charset="0"/>
              </a:rPr>
              <a:t>         </a:t>
            </a:r>
            <a:r>
              <a:rPr kumimoji="0" lang="en-US" sz="1400" b="0" i="0" u="none" strike="noStrike" cap="none" normalizeH="0" baseline="0" dirty="0" err="1" smtClean="0">
                <a:ln>
                  <a:noFill/>
                </a:ln>
                <a:effectLst/>
              </a:rPr>
              <a:t>self.server_url</a:t>
            </a:r>
            <a:r>
              <a:rPr kumimoji="0" lang="en-US" sz="1400" b="0" i="0" u="none" strike="noStrike" cap="none" normalizeH="0" baseline="0" dirty="0" smtClean="0">
                <a:ln>
                  <a:noFill/>
                </a:ln>
                <a:effectLst/>
                <a:latin typeface="Lucida Console" panose="020B0609040504020204" pitchFamily="49" charset="0"/>
              </a:rPr>
              <a:t> </a:t>
            </a:r>
            <a:r>
              <a:rPr kumimoji="0" lang="en-US" sz="1400" b="0" i="0" u="none" strike="noStrike" cap="none" normalizeH="0" baseline="0" dirty="0" smtClean="0">
                <a:ln>
                  <a:noFill/>
                </a:ln>
                <a:effectLst/>
              </a:rPr>
              <a:t>=</a:t>
            </a:r>
            <a:r>
              <a:rPr kumimoji="0" lang="en-US" sz="1400" b="0" i="0" u="none" strike="noStrike" cap="none" normalizeH="0" baseline="0" dirty="0" smtClean="0">
                <a:ln>
                  <a:noFill/>
                </a:ln>
                <a:effectLst/>
                <a:latin typeface="Lucida Console" panose="020B0609040504020204" pitchFamily="49" charset="0"/>
              </a:rPr>
              <a:t> </a:t>
            </a:r>
            <a:r>
              <a:rPr kumimoji="0" lang="en-US" sz="1400" b="0" i="0" u="none" strike="noStrike" cap="none" normalizeH="0" baseline="0" dirty="0" err="1" smtClean="0">
                <a:ln>
                  <a:noFill/>
                </a:ln>
                <a:effectLst/>
              </a:rPr>
              <a:t>self.conf_get</a:t>
            </a:r>
            <a:r>
              <a:rPr kumimoji="0" lang="en-US" sz="1400" b="0" i="0" u="none" strike="noStrike" cap="none" normalizeH="0" baseline="0" dirty="0" smtClean="0">
                <a:ln>
                  <a:noFill/>
                </a:ln>
                <a:effectLst/>
                <a:latin typeface="Lucida Console" panose="020B0609040504020204" pitchFamily="49" charset="0"/>
              </a:rPr>
              <a:t>('main', '</a:t>
            </a:r>
            <a:r>
              <a:rPr kumimoji="0" lang="en-US" sz="1400" b="0" i="0" u="none" strike="noStrike" cap="none" normalizeH="0" baseline="0" dirty="0" err="1" smtClean="0">
                <a:ln>
                  <a:noFill/>
                </a:ln>
                <a:effectLst/>
                <a:latin typeface="Lucida Console" panose="020B0609040504020204" pitchFamily="49" charset="0"/>
              </a:rPr>
              <a:t>url</a:t>
            </a:r>
            <a:r>
              <a:rPr kumimoji="0" lang="en-US" sz="1400" b="0" i="0" u="none" strike="noStrike" cap="none" normalizeH="0" baseline="0" dirty="0" smtClean="0">
                <a:ln>
                  <a:noFill/>
                </a:ln>
                <a:effectLst/>
                <a:latin typeface="Lucida Console" panose="020B060904050402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400" b="0" i="0" u="none" strike="noStrike" cap="none" normalizeH="0" baseline="0" dirty="0" smtClean="0">
                <a:ln>
                  <a:noFill/>
                </a:ln>
                <a:effectLst/>
                <a:latin typeface="Lucida Console" panose="020B0609040504020204" pitchFamily="49" charset="0"/>
              </a:rPr>
              <a:t>     </a:t>
            </a:r>
            <a:r>
              <a:rPr kumimoji="0" lang="en-US" sz="1400" b="0" i="0" u="none" strike="noStrike" cap="none" normalizeH="0" baseline="0" dirty="0" err="1" smtClean="0">
                <a:ln>
                  <a:noFill/>
                </a:ln>
                <a:effectLst/>
              </a:rPr>
              <a:t>def</a:t>
            </a:r>
            <a:r>
              <a:rPr kumimoji="0" lang="en-US" sz="1400" b="0" i="0" u="none" strike="noStrike" cap="none" normalizeH="0" baseline="0" dirty="0" smtClean="0">
                <a:ln>
                  <a:noFill/>
                </a:ln>
                <a:effectLst/>
                <a:latin typeface="Lucida Console" panose="020B0609040504020204" pitchFamily="49" charset="0"/>
              </a:rPr>
              <a:t> </a:t>
            </a:r>
            <a:r>
              <a:rPr kumimoji="0" lang="en-US" sz="1400" b="0" i="0" u="none" strike="noStrike" cap="none" normalizeH="0" baseline="0" dirty="0" err="1" smtClean="0">
                <a:ln>
                  <a:noFill/>
                </a:ln>
                <a:effectLst/>
              </a:rPr>
              <a:t>test_simple</a:t>
            </a:r>
            <a:r>
              <a:rPr kumimoji="0" lang="en-US" sz="1400" b="0" i="0" u="none" strike="noStrike" cap="none" normalizeH="0" baseline="0" dirty="0" smtClean="0">
                <a:ln>
                  <a:noFill/>
                </a:ln>
                <a:effectLst/>
                <a:latin typeface="Lucida Console" panose="020B0609040504020204" pitchFamily="49" charset="0"/>
              </a:rPr>
              <a:t>(</a:t>
            </a:r>
            <a:r>
              <a:rPr kumimoji="0" lang="en-US" sz="1400" b="0" i="0" u="none" strike="noStrike" cap="none" normalizeH="0" baseline="0" dirty="0" smtClean="0">
                <a:ln>
                  <a:noFill/>
                </a:ln>
                <a:effectLst/>
              </a:rPr>
              <a:t>self</a:t>
            </a:r>
            <a:r>
              <a:rPr kumimoji="0" lang="en-US" sz="1400" b="0" i="0" u="none" strike="noStrike" cap="none" normalizeH="0" baseline="0" dirty="0" smtClean="0">
                <a:ln>
                  <a:noFill/>
                </a:ln>
                <a:effectLst/>
                <a:latin typeface="Lucida Console" panose="020B060904050402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400" b="0" i="0" u="none" strike="noStrike" cap="none" normalizeH="0" baseline="0" dirty="0" smtClean="0">
                <a:ln>
                  <a:noFill/>
                </a:ln>
                <a:effectLst/>
                <a:latin typeface="Lucida Console" panose="020B0609040504020204" pitchFamily="49" charset="0"/>
              </a:rPr>
              <a:t>         </a:t>
            </a:r>
            <a:r>
              <a:rPr kumimoji="0" lang="en-US" sz="1400" b="0" i="0" u="none" strike="noStrike" cap="none" normalizeH="0" baseline="0" dirty="0" err="1" smtClean="0">
                <a:ln>
                  <a:noFill/>
                </a:ln>
                <a:effectLst/>
              </a:rPr>
              <a:t>server_url</a:t>
            </a:r>
            <a:r>
              <a:rPr kumimoji="0" lang="en-US" sz="1400" b="0" i="0" u="none" strike="noStrike" cap="none" normalizeH="0" baseline="0" dirty="0" smtClean="0">
                <a:ln>
                  <a:noFill/>
                </a:ln>
                <a:effectLst/>
                <a:latin typeface="Lucida Console" panose="020B0609040504020204" pitchFamily="49" charset="0"/>
              </a:rPr>
              <a:t> </a:t>
            </a:r>
            <a:r>
              <a:rPr kumimoji="0" lang="en-US" sz="1400" b="0" i="0" u="none" strike="noStrike" cap="none" normalizeH="0" baseline="0" dirty="0" smtClean="0">
                <a:ln>
                  <a:noFill/>
                </a:ln>
                <a:effectLst/>
              </a:rPr>
              <a:t>=</a:t>
            </a:r>
            <a:r>
              <a:rPr kumimoji="0" lang="en-US" sz="1400" b="0" i="0" u="none" strike="noStrike" cap="none" normalizeH="0" baseline="0" dirty="0" smtClean="0">
                <a:ln>
                  <a:noFill/>
                </a:ln>
                <a:effectLst/>
                <a:latin typeface="Lucida Console" panose="020B0609040504020204" pitchFamily="49" charset="0"/>
              </a:rPr>
              <a:t> </a:t>
            </a:r>
            <a:r>
              <a:rPr kumimoji="0" lang="en-US" sz="1400" b="0" i="0" u="none" strike="noStrike" cap="none" normalizeH="0" baseline="0" dirty="0" err="1" smtClean="0">
                <a:ln>
                  <a:noFill/>
                </a:ln>
                <a:effectLst/>
              </a:rPr>
              <a:t>self.server_url</a:t>
            </a:r>
            <a:r>
              <a:rPr kumimoji="0" lang="en-US" sz="1400" b="0" i="0" u="none" strike="noStrike" cap="none" normalizeH="0" baseline="0" dirty="0" smtClean="0">
                <a:ln>
                  <a:noFill/>
                </a:ln>
                <a:effectLst/>
                <a:latin typeface="Lucida Console" panose="020B0609040504020204" pitchFamily="49" charset="0"/>
              </a:rPr>
              <a:t> </a:t>
            </a:r>
            <a:r>
              <a:rPr kumimoji="0" lang="en-US" sz="1400" b="0" i="0" u="none" strike="noStrike" cap="none" normalizeH="0" baseline="0" dirty="0" smtClean="0">
                <a:ln>
                  <a:noFill/>
                </a:ln>
                <a:effectLst/>
              </a:rPr>
              <a:t>res</a:t>
            </a:r>
            <a:r>
              <a:rPr kumimoji="0" lang="en-US" sz="1400" b="0" i="0" u="none" strike="noStrike" cap="none" normalizeH="0" baseline="0" dirty="0" smtClean="0">
                <a:ln>
                  <a:noFill/>
                </a:ln>
                <a:effectLst/>
                <a:latin typeface="Lucida Console" panose="020B0609040504020204" pitchFamily="49" charset="0"/>
              </a:rPr>
              <a:t> </a:t>
            </a:r>
            <a:r>
              <a:rPr kumimoji="0" lang="en-US" sz="1400" b="0" i="0" u="none" strike="noStrike" cap="none" normalizeH="0" baseline="0" dirty="0" smtClean="0">
                <a:ln>
                  <a:noFill/>
                </a:ln>
                <a:effectLst/>
              </a:rPr>
              <a:t>=</a:t>
            </a:r>
            <a:r>
              <a:rPr kumimoji="0" lang="en-US" sz="1400" b="0" i="0" u="none" strike="noStrike" cap="none" normalizeH="0" baseline="0" dirty="0" smtClean="0">
                <a:ln>
                  <a:noFill/>
                </a:ln>
                <a:effectLst/>
                <a:latin typeface="Lucida Console" panose="020B0609040504020204" pitchFamily="49" charset="0"/>
              </a:rPr>
              <a:t> </a:t>
            </a:r>
            <a:r>
              <a:rPr kumimoji="0" lang="en-US" sz="1400" b="0" i="0" u="none" strike="noStrike" cap="none" normalizeH="0" baseline="0" dirty="0" err="1" smtClean="0">
                <a:ln>
                  <a:noFill/>
                </a:ln>
                <a:effectLst/>
              </a:rPr>
              <a:t>self.get</a:t>
            </a:r>
            <a:r>
              <a:rPr kumimoji="0" lang="en-US" sz="1400" b="0" i="0" u="none" strike="noStrike" cap="none" normalizeH="0" baseline="0" dirty="0" smtClean="0">
                <a:ln>
                  <a:noFill/>
                </a:ln>
                <a:effectLst/>
                <a:latin typeface="Lucida Console" panose="020B0609040504020204" pitchFamily="49" charset="0"/>
              </a:rPr>
              <a:t>(</a:t>
            </a:r>
            <a:r>
              <a:rPr kumimoji="0" lang="en-US" sz="1400" b="0" i="0" u="none" strike="noStrike" cap="none" normalizeH="0" baseline="0" dirty="0" err="1" smtClean="0">
                <a:ln>
                  <a:noFill/>
                </a:ln>
                <a:effectLst/>
              </a:rPr>
              <a:t>server_url</a:t>
            </a:r>
            <a:r>
              <a:rPr kumimoji="0" lang="en-US" sz="1400" b="0" i="0" u="none" strike="noStrike" cap="none" normalizeH="0" baseline="0" dirty="0" smtClean="0">
                <a:ln>
                  <a:noFill/>
                </a:ln>
                <a:effectLst/>
                <a:latin typeface="Lucida Console" panose="020B0609040504020204" pitchFamily="49" charset="0"/>
              </a:rPr>
              <a:t>, </a:t>
            </a:r>
            <a:r>
              <a:rPr kumimoji="0" lang="en-US" sz="1400" b="0" i="0" u="none" strike="noStrike" cap="none" normalizeH="0" baseline="0" dirty="0" smtClean="0">
                <a:ln>
                  <a:noFill/>
                </a:ln>
                <a:effectLst/>
              </a:rPr>
              <a:t>description=</a:t>
            </a:r>
            <a:r>
              <a:rPr kumimoji="0" lang="en-US" sz="1400" b="0" i="0" u="none" strike="noStrike" cap="none" normalizeH="0" baseline="0" dirty="0" smtClean="0">
                <a:ln>
                  <a:noFill/>
                </a:ln>
                <a:effectLst/>
                <a:latin typeface="Lucida Console" panose="020B0609040504020204" pitchFamily="49" charset="0"/>
              </a:rPr>
              <a:t>'Get </a:t>
            </a:r>
            <a:r>
              <a:rPr kumimoji="0" lang="en-US" sz="1400" b="0" i="0" u="none" strike="noStrike" cap="none" normalizeH="0" baseline="0" dirty="0" err="1" smtClean="0">
                <a:ln>
                  <a:noFill/>
                </a:ln>
                <a:effectLst/>
                <a:latin typeface="Lucida Console" panose="020B0609040504020204" pitchFamily="49" charset="0"/>
              </a:rPr>
              <a:t>url</a:t>
            </a:r>
            <a:r>
              <a:rPr kumimoji="0" lang="en-US" sz="1400" b="0" i="0" u="none" strike="noStrike" cap="none" normalizeH="0" baseline="0" dirty="0" smtClean="0">
                <a:ln>
                  <a:noFill/>
                </a:ln>
                <a:effectLst/>
                <a:latin typeface="Lucida Console" panose="020B060904050402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400" b="0" i="0" u="none" strike="noStrike" cap="none" normalizeH="0" baseline="0" dirty="0" smtClean="0">
                <a:ln>
                  <a:noFill/>
                </a:ln>
                <a:effectLst/>
                <a:latin typeface="Lucida Console" panose="020B0609040504020204" pitchFamily="49" charset="0"/>
              </a:rPr>
              <a:t>         </a:t>
            </a:r>
            <a:r>
              <a:rPr kumimoji="0" lang="en-US" sz="1400" b="0" i="0" u="none" strike="noStrike" cap="none" normalizeH="0" baseline="0" dirty="0" err="1" smtClean="0">
                <a:ln>
                  <a:noFill/>
                </a:ln>
                <a:effectLst/>
              </a:rPr>
              <a:t>self.assertEqual</a:t>
            </a:r>
            <a:r>
              <a:rPr kumimoji="0" lang="en-US" sz="1400" b="0" i="0" u="none" strike="noStrike" cap="none" normalizeH="0" baseline="0" dirty="0" smtClean="0">
                <a:ln>
                  <a:noFill/>
                </a:ln>
                <a:effectLst/>
                <a:latin typeface="Lucida Console" panose="020B0609040504020204" pitchFamily="49" charset="0"/>
              </a:rPr>
              <a:t>(</a:t>
            </a:r>
            <a:r>
              <a:rPr kumimoji="0" lang="en-US" sz="1400" b="0" i="0" u="none" strike="noStrike" cap="none" normalizeH="0" baseline="0" dirty="0" err="1" smtClean="0">
                <a:ln>
                  <a:noFill/>
                </a:ln>
                <a:effectLst/>
              </a:rPr>
              <a:t>res.code</a:t>
            </a:r>
            <a:r>
              <a:rPr kumimoji="0" lang="en-US" sz="1400" b="0" i="0" u="none" strike="noStrike" cap="none" normalizeH="0" baseline="0" dirty="0" smtClean="0">
                <a:ln>
                  <a:noFill/>
                </a:ln>
                <a:effectLst/>
                <a:latin typeface="Lucida Console" panose="020B0609040504020204" pitchFamily="49" charset="0"/>
              </a:rPr>
              <a:t>, 200)</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400" b="0" i="0" u="none" strike="noStrike" cap="none" normalizeH="0" baseline="0" dirty="0" smtClean="0">
                <a:ln>
                  <a:noFill/>
                </a:ln>
                <a:effectLst/>
                <a:latin typeface="Lucida Console" panose="020B0609040504020204" pitchFamily="49" charset="0"/>
              </a:rPr>
              <a:t>         </a:t>
            </a:r>
            <a:r>
              <a:rPr kumimoji="0" lang="en-US" sz="1400" b="0" i="0" u="none" strike="noStrike" cap="none" normalizeH="0" baseline="0" dirty="0" err="1" smtClean="0">
                <a:ln>
                  <a:noFill/>
                </a:ln>
                <a:effectLst/>
              </a:rPr>
              <a:t>self.assertEqual</a:t>
            </a:r>
            <a:r>
              <a:rPr kumimoji="0" lang="en-US" sz="1400" b="0" i="0" u="none" strike="noStrike" cap="none" normalizeH="0" baseline="0" dirty="0" smtClean="0">
                <a:ln>
                  <a:noFill/>
                </a:ln>
                <a:effectLst/>
                <a:latin typeface="Lucida Console" panose="020B0609040504020204" pitchFamily="49" charset="0"/>
              </a:rPr>
              <a:t>(</a:t>
            </a:r>
            <a:r>
              <a:rPr kumimoji="0" lang="en-US" sz="1400" b="0" i="0" u="none" strike="noStrike" cap="none" normalizeH="0" baseline="0" dirty="0" err="1" smtClean="0">
                <a:ln>
                  <a:noFill/>
                </a:ln>
                <a:effectLst/>
              </a:rPr>
              <a:t>res.body</a:t>
            </a:r>
            <a:r>
              <a:rPr kumimoji="0" lang="en-US" sz="1400" b="0" i="0" u="none" strike="noStrike" cap="none" normalizeH="0" baseline="0" dirty="0" smtClean="0">
                <a:ln>
                  <a:noFill/>
                </a:ln>
                <a:effectLst/>
                <a:latin typeface="Lucida Console" panose="020B0609040504020204" pitchFamily="49" charset="0"/>
              </a:rPr>
              <a:t>, "Hello World")</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sz="1400" b="0" i="0" u="none" strike="noStrike" cap="none" normalizeH="0" baseline="0" dirty="0" smtClean="0">
              <a:ln>
                <a:noFill/>
              </a:ln>
              <a:effectLst/>
              <a:latin typeface="Lucida Console" panose="020B06090405040202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400" b="0" i="0" u="none" strike="noStrike" cap="none" normalizeH="0" baseline="0" dirty="0" smtClean="0">
                <a:ln>
                  <a:noFill/>
                </a:ln>
                <a:effectLst/>
                <a:latin typeface="Lucida Console" panose="020B0609040504020204" pitchFamily="49" charset="0"/>
              </a:rPr>
              <a:t> if </a:t>
            </a:r>
            <a:r>
              <a:rPr kumimoji="0" lang="en-US" sz="1400" b="0" i="0" u="none" strike="noStrike" cap="none" normalizeH="0" baseline="0" dirty="0" smtClean="0">
                <a:ln>
                  <a:noFill/>
                </a:ln>
                <a:effectLst/>
              </a:rPr>
              <a:t>__name__</a:t>
            </a:r>
            <a:r>
              <a:rPr kumimoji="0" lang="en-US" sz="1400" b="0" i="0" u="none" strike="noStrike" cap="none" normalizeH="0" baseline="0" dirty="0" smtClean="0">
                <a:ln>
                  <a:noFill/>
                </a:ln>
                <a:effectLst/>
                <a:latin typeface="Lucida Console" panose="020B0609040504020204" pitchFamily="49" charset="0"/>
              </a:rPr>
              <a:t> </a:t>
            </a:r>
            <a:r>
              <a:rPr kumimoji="0" lang="en-US" sz="1400" b="0" i="0" u="none" strike="noStrike" cap="none" normalizeH="0" baseline="0" dirty="0" smtClean="0">
                <a:ln>
                  <a:noFill/>
                </a:ln>
                <a:effectLst/>
              </a:rPr>
              <a:t>in</a:t>
            </a:r>
            <a:r>
              <a:rPr kumimoji="0" lang="en-US" sz="1400" b="0" i="0" u="none" strike="noStrike" cap="none" normalizeH="0" baseline="0" dirty="0" smtClean="0">
                <a:ln>
                  <a:noFill/>
                </a:ln>
                <a:effectLst/>
                <a:latin typeface="Lucida Console" panose="020B0609040504020204" pitchFamily="49" charset="0"/>
              </a:rPr>
              <a:t> ('main', '__main__'):</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400" b="0" i="0" u="none" strike="noStrike" cap="none" normalizeH="0" baseline="0" dirty="0" smtClean="0">
                <a:ln>
                  <a:noFill/>
                </a:ln>
                <a:effectLst/>
                <a:latin typeface="Lucida Console" panose="020B0609040504020204" pitchFamily="49" charset="0"/>
              </a:rPr>
              <a:t>     </a:t>
            </a:r>
            <a:r>
              <a:rPr kumimoji="0" lang="en-US" sz="1400" b="0" i="0" u="none" strike="noStrike" cap="none" normalizeH="0" baseline="0" dirty="0" err="1" smtClean="0">
                <a:ln>
                  <a:noFill/>
                </a:ln>
                <a:effectLst/>
              </a:rPr>
              <a:t>unittest.main</a:t>
            </a:r>
            <a:r>
              <a:rPr kumimoji="0" lang="en-US" sz="1400" b="0" i="0" u="none" strike="noStrike" cap="none" normalizeH="0" baseline="0" dirty="0" smtClean="0">
                <a:ln>
                  <a:noFill/>
                </a:ln>
                <a:effectLst/>
                <a:latin typeface="Lucida Console" panose="020B0609040504020204" pitchFamily="49" charset="0"/>
              </a:rPr>
              <a:t>()</a:t>
            </a:r>
            <a:endParaRPr kumimoji="0" lang="en-US" sz="1400" b="0" i="0" u="none" strike="noStrike" cap="none" normalizeH="0" baseline="0" dirty="0" smtClean="0">
              <a:ln>
                <a:noFill/>
              </a:ln>
              <a:effectLst/>
            </a:endParaRPr>
          </a:p>
        </p:txBody>
      </p:sp>
    </p:spTree>
    <p:extLst>
      <p:ext uri="{BB962C8B-B14F-4D97-AF65-F5344CB8AC3E}">
        <p14:creationId xmlns:p14="http://schemas.microsoft.com/office/powerpoint/2010/main" val="21685019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088462" y="834907"/>
            <a:ext cx="11360799" cy="763599"/>
          </a:xfrm>
          <a:prstGeom prst="rect">
            <a:avLst/>
          </a:prstGeom>
        </p:spPr>
        <p:txBody>
          <a:bodyPr vert="horz" lIns="121900" tIns="121900" rIns="121900" bIns="121900" rtlCol="0" anchor="t" anchorCtr="0">
            <a:noAutofit/>
          </a:bodyPr>
          <a:lstStyle/>
          <a:p>
            <a:r>
              <a:rPr lang="en" dirty="0" smtClean="0"/>
              <a:t>References</a:t>
            </a:r>
            <a:endParaRPr lang="en" dirty="0"/>
          </a:p>
        </p:txBody>
      </p:sp>
      <p:sp>
        <p:nvSpPr>
          <p:cNvPr id="94" name="Shape 94"/>
          <p:cNvSpPr txBox="1">
            <a:spLocks noGrp="1"/>
          </p:cNvSpPr>
          <p:nvPr>
            <p:ph type="body" idx="1"/>
          </p:nvPr>
        </p:nvSpPr>
        <p:spPr>
          <a:prstGeom prst="rect">
            <a:avLst/>
          </a:prstGeom>
        </p:spPr>
        <p:txBody>
          <a:bodyPr vert="horz" lIns="121900" tIns="121900" rIns="121900" bIns="121900" rtlCol="0" anchor="t" anchorCtr="0">
            <a:noAutofit/>
          </a:bodyPr>
          <a:lstStyle/>
          <a:p>
            <a:pPr marL="647693" indent="-342900">
              <a:buFont typeface="Arial" panose="020B0604020202020204" pitchFamily="34" charset="0"/>
              <a:buChar char="•"/>
            </a:pPr>
            <a:endParaRPr lang="en-US" u="sng" dirty="0" smtClean="0">
              <a:solidFill>
                <a:schemeClr val="hlink"/>
              </a:solidFill>
              <a:hlinkClick r:id="rId3"/>
            </a:endParaRPr>
          </a:p>
          <a:p>
            <a:pPr marL="647693" indent="-342900">
              <a:buFont typeface="Arial" panose="020B0604020202020204" pitchFamily="34" charset="0"/>
              <a:buChar char="•"/>
            </a:pPr>
            <a:r>
              <a:rPr lang="en-US" u="sng" dirty="0" smtClean="0">
                <a:solidFill>
                  <a:schemeClr val="hlink"/>
                </a:solidFill>
                <a:hlinkClick r:id="rId3"/>
              </a:rPr>
              <a:t>http</a:t>
            </a:r>
            <a:r>
              <a:rPr lang="en-US" u="sng" dirty="0">
                <a:solidFill>
                  <a:schemeClr val="hlink"/>
                </a:solidFill>
                <a:hlinkClick r:id="rId3"/>
              </a:rPr>
              <a:t>://</a:t>
            </a:r>
            <a:r>
              <a:rPr lang="en-US" u="sng" dirty="0" smtClean="0">
                <a:solidFill>
                  <a:schemeClr val="hlink"/>
                </a:solidFill>
                <a:hlinkClick r:id="rId3"/>
              </a:rPr>
              <a:t>funkload.nuxeo.org/funkload.pdf</a:t>
            </a:r>
          </a:p>
          <a:p>
            <a:pPr marL="647693" indent="-342900">
              <a:buFont typeface="Arial" panose="020B0604020202020204" pitchFamily="34" charset="0"/>
              <a:buChar char="•"/>
            </a:pPr>
            <a:endParaRPr lang="en" u="sng" dirty="0" smtClean="0">
              <a:solidFill>
                <a:schemeClr val="hlink"/>
              </a:solidFill>
              <a:hlinkClick r:id="rId3"/>
            </a:endParaRPr>
          </a:p>
          <a:p>
            <a:pPr marL="647693" indent="-342900">
              <a:buFont typeface="Arial" panose="020B0604020202020204" pitchFamily="34" charset="0"/>
              <a:buChar char="•"/>
            </a:pPr>
            <a:r>
              <a:rPr lang="en" u="sng" dirty="0" smtClean="0">
                <a:solidFill>
                  <a:schemeClr val="hlink"/>
                </a:solidFill>
                <a:hlinkClick r:id="rId3"/>
              </a:rPr>
              <a:t>http</a:t>
            </a:r>
            <a:r>
              <a:rPr lang="en" u="sng" dirty="0">
                <a:solidFill>
                  <a:schemeClr val="hlink"/>
                </a:solidFill>
                <a:hlinkClick r:id="rId3"/>
              </a:rPr>
              <a:t>://blog.flux7.com/blogs/benchmarks/using-sysbench-to-benchmark-mysql</a:t>
            </a:r>
          </a:p>
          <a:p>
            <a:pPr marL="647693" indent="-342900">
              <a:buFont typeface="Arial" panose="020B0604020202020204" pitchFamily="34" charset="0"/>
              <a:buChar char="•"/>
            </a:pPr>
            <a:endParaRPr lang="en" u="sng" dirty="0" smtClean="0">
              <a:solidFill>
                <a:schemeClr val="hlink"/>
              </a:solidFill>
              <a:hlinkClick r:id="rId4"/>
            </a:endParaRPr>
          </a:p>
          <a:p>
            <a:pPr marL="647693" indent="-342900">
              <a:buFont typeface="Arial" panose="020B0604020202020204" pitchFamily="34" charset="0"/>
              <a:buChar char="•"/>
            </a:pPr>
            <a:r>
              <a:rPr lang="en" u="sng" dirty="0" smtClean="0">
                <a:solidFill>
                  <a:schemeClr val="hlink"/>
                </a:solidFill>
                <a:hlinkClick r:id="rId4"/>
              </a:rPr>
              <a:t>https</a:t>
            </a:r>
            <a:r>
              <a:rPr lang="en" u="sng" dirty="0">
                <a:solidFill>
                  <a:schemeClr val="hlink"/>
                </a:solidFill>
                <a:hlinkClick r:id="rId4"/>
              </a:rPr>
              <a:t>://dev.mysql.com/downloads/benchmarks.html</a:t>
            </a:r>
          </a:p>
          <a:p>
            <a:pPr marL="647693" indent="-342900">
              <a:buFont typeface="Arial" panose="020B0604020202020204" pitchFamily="34" charset="0"/>
              <a:buChar char="•"/>
            </a:pPr>
            <a:endParaRPr lang="en" dirty="0" smtClean="0"/>
          </a:p>
          <a:p>
            <a:pPr marL="647693" indent="-342900">
              <a:buFont typeface="Arial" panose="020B0604020202020204" pitchFamily="34" charset="0"/>
              <a:buChar char="•"/>
            </a:pPr>
            <a:r>
              <a:rPr lang="en" dirty="0" smtClean="0"/>
              <a:t>man </a:t>
            </a:r>
            <a:r>
              <a:rPr lang="en" dirty="0"/>
              <a:t>of sysbench</a:t>
            </a:r>
          </a:p>
        </p:txBody>
      </p:sp>
    </p:spTree>
    <p:extLst>
      <p:ext uri="{BB962C8B-B14F-4D97-AF65-F5344CB8AC3E}">
        <p14:creationId xmlns:p14="http://schemas.microsoft.com/office/powerpoint/2010/main" val="778848732"/>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4" name="TextBox 3"/>
          <p:cNvSpPr txBox="1"/>
          <p:nvPr/>
        </p:nvSpPr>
        <p:spPr>
          <a:xfrm>
            <a:off x="3278038" y="5313871"/>
            <a:ext cx="8755812" cy="923330"/>
          </a:xfrm>
          <a:prstGeom prst="rect">
            <a:avLst/>
          </a:prstGeom>
          <a:noFill/>
        </p:spPr>
        <p:txBody>
          <a:bodyPr wrap="square" rtlCol="0">
            <a:spAutoFit/>
          </a:bodyPr>
          <a:lstStyle/>
          <a:p>
            <a:r>
              <a:rPr lang="en-US" dirty="0" err="1"/>
              <a:t>Akash</a:t>
            </a:r>
            <a:r>
              <a:rPr lang="en-US" dirty="0"/>
              <a:t> Agarwal (201406593) </a:t>
            </a:r>
            <a:r>
              <a:rPr lang="en-US" dirty="0" smtClean="0"/>
              <a:t>				Akhil </a:t>
            </a:r>
            <a:r>
              <a:rPr lang="en-US" dirty="0"/>
              <a:t>Singh (201302181</a:t>
            </a:r>
            <a:r>
              <a:rPr lang="en-US" dirty="0" smtClean="0"/>
              <a:t>)</a:t>
            </a:r>
          </a:p>
          <a:p>
            <a:endParaRPr lang="en-US" dirty="0"/>
          </a:p>
          <a:p>
            <a:r>
              <a:rPr lang="en-US" dirty="0" err="1"/>
              <a:t>Soujanya</a:t>
            </a:r>
            <a:r>
              <a:rPr lang="en-US" dirty="0"/>
              <a:t> </a:t>
            </a:r>
            <a:r>
              <a:rPr lang="en-US" dirty="0" err="1"/>
              <a:t>Ponnapalli</a:t>
            </a:r>
            <a:r>
              <a:rPr lang="en-US" dirty="0"/>
              <a:t> (201301192) </a:t>
            </a:r>
            <a:r>
              <a:rPr lang="en-US" dirty="0" smtClean="0"/>
              <a:t>			</a:t>
            </a:r>
            <a:r>
              <a:rPr lang="en-US" dirty="0" err="1" smtClean="0"/>
              <a:t>RanVijay</a:t>
            </a:r>
            <a:r>
              <a:rPr lang="en-US" dirty="0" smtClean="0"/>
              <a:t> </a:t>
            </a:r>
            <a:r>
              <a:rPr lang="en-US" dirty="0"/>
              <a:t>Singh (201250899)</a:t>
            </a:r>
          </a:p>
        </p:txBody>
      </p:sp>
    </p:spTree>
    <p:extLst>
      <p:ext uri="{BB962C8B-B14F-4D97-AF65-F5344CB8AC3E}">
        <p14:creationId xmlns:p14="http://schemas.microsoft.com/office/powerpoint/2010/main" val="614454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Bench configuration.</a:t>
            </a:r>
            <a:endParaRPr lang="en-US" sz="4400"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The testing can be performed for various bench configurations.</a:t>
            </a:r>
          </a:p>
          <a:p>
            <a:pPr>
              <a:buFont typeface="Arial" panose="020B0604020202020204" pitchFamily="34" charset="0"/>
              <a:buChar char="•"/>
            </a:pPr>
            <a:endParaRPr lang="en-US" dirty="0" smtClean="0"/>
          </a:p>
          <a:p>
            <a:pPr>
              <a:buFont typeface="Arial" panose="020B0604020202020204" pitchFamily="34" charset="0"/>
              <a:buChar char="•"/>
            </a:pPr>
            <a:r>
              <a:rPr lang="en-US" dirty="0" smtClean="0"/>
              <a:t>The following tests are performed for these configurations.</a:t>
            </a:r>
          </a:p>
          <a:p>
            <a:pPr lvl="1">
              <a:buFont typeface="Wingdings" panose="05000000000000000000" pitchFamily="2" charset="2"/>
              <a:buChar char="v"/>
            </a:pPr>
            <a:r>
              <a:rPr lang="en-US" sz="1400" dirty="0" smtClean="0"/>
              <a:t>Cycles </a:t>
            </a:r>
            <a:r>
              <a:rPr lang="en-US" sz="1400" dirty="0"/>
              <a:t>of concurrent users: [1, 10, 20]</a:t>
            </a:r>
          </a:p>
          <a:p>
            <a:pPr lvl="1">
              <a:buFont typeface="Wingdings" panose="05000000000000000000" pitchFamily="2" charset="2"/>
              <a:buChar char="v"/>
            </a:pPr>
            <a:r>
              <a:rPr lang="en-US" sz="1400" dirty="0"/>
              <a:t>Cycle duration: 10s</a:t>
            </a:r>
          </a:p>
          <a:p>
            <a:pPr lvl="1">
              <a:buFont typeface="Wingdings" panose="05000000000000000000" pitchFamily="2" charset="2"/>
              <a:buChar char="v"/>
            </a:pPr>
            <a:r>
              <a:rPr lang="en-US" sz="1400" dirty="0" smtClean="0"/>
              <a:t>Sleep time </a:t>
            </a:r>
            <a:r>
              <a:rPr lang="en-US" sz="1400" dirty="0"/>
              <a:t>between requests: from 0.0s to 0.5s</a:t>
            </a:r>
          </a:p>
          <a:p>
            <a:pPr lvl="1">
              <a:buFont typeface="Wingdings" panose="05000000000000000000" pitchFamily="2" charset="2"/>
              <a:buChar char="v"/>
            </a:pPr>
            <a:r>
              <a:rPr lang="en-US" sz="1400" dirty="0" smtClean="0"/>
              <a:t>Sleep time </a:t>
            </a:r>
            <a:r>
              <a:rPr lang="en-US" sz="1400" dirty="0"/>
              <a:t>between test cases: 0.01s</a:t>
            </a:r>
          </a:p>
          <a:p>
            <a:pPr lvl="1">
              <a:buFont typeface="Wingdings" panose="05000000000000000000" pitchFamily="2" charset="2"/>
              <a:buChar char="v"/>
            </a:pPr>
            <a:r>
              <a:rPr lang="en-US" sz="1400" dirty="0"/>
              <a:t>Startup delay between threads: 0.01s</a:t>
            </a:r>
          </a:p>
          <a:p>
            <a:endParaRPr lang="en-US" dirty="0" smtClean="0"/>
          </a:p>
          <a:p>
            <a:endParaRPr lang="en-US" dirty="0"/>
          </a:p>
        </p:txBody>
      </p:sp>
    </p:spTree>
    <p:extLst>
      <p:ext uri="{BB962C8B-B14F-4D97-AF65-F5344CB8AC3E}">
        <p14:creationId xmlns:p14="http://schemas.microsoft.com/office/powerpoint/2010/main" val="2811952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Testing</a:t>
            </a:r>
            <a:endParaRPr lang="en-US" dirty="0"/>
          </a:p>
        </p:txBody>
      </p:sp>
      <p:sp>
        <p:nvSpPr>
          <p:cNvPr id="3" name="Content Placeholder 2"/>
          <p:cNvSpPr>
            <a:spLocks noGrp="1"/>
          </p:cNvSpPr>
          <p:nvPr>
            <p:ph idx="1"/>
          </p:nvPr>
        </p:nvSpPr>
        <p:spPr/>
        <p:txBody>
          <a:bodyPr>
            <a:normAutofit fontScale="92500"/>
          </a:bodyPr>
          <a:lstStyle/>
          <a:p>
            <a:pPr>
              <a:buFont typeface="Arial" panose="020B0604020202020204" pitchFamily="34" charset="0"/>
              <a:buChar char="•"/>
            </a:pPr>
            <a:r>
              <a:rPr lang="en-US" dirty="0"/>
              <a:t>Funkload has </a:t>
            </a:r>
            <a:r>
              <a:rPr lang="en-US" dirty="0" smtClean="0"/>
              <a:t>a </a:t>
            </a:r>
            <a:r>
              <a:rPr lang="en-US" dirty="0"/>
              <a:t>built-in support to distribute the charge amongst several nodes. </a:t>
            </a:r>
            <a:endParaRPr lang="en-US" dirty="0" smtClean="0"/>
          </a:p>
          <a:p>
            <a:pPr>
              <a:buFont typeface="Arial" panose="020B0604020202020204" pitchFamily="34" charset="0"/>
              <a:buChar char="•"/>
            </a:pPr>
            <a:r>
              <a:rPr lang="en-US" dirty="0" smtClean="0"/>
              <a:t>Funkload achieves this distributed testing by </a:t>
            </a:r>
            <a:r>
              <a:rPr lang="en-US" dirty="0"/>
              <a:t>driving the nodes via SSH using </a:t>
            </a:r>
            <a:r>
              <a:rPr lang="en-US" dirty="0" err="1">
                <a:hlinkClick r:id="rId2"/>
              </a:rPr>
              <a:t>Paramiko</a:t>
            </a:r>
            <a:r>
              <a:rPr lang="en-US" dirty="0" smtClean="0"/>
              <a:t>.</a:t>
            </a:r>
          </a:p>
          <a:p>
            <a:pPr>
              <a:buFont typeface="Arial" panose="020B0604020202020204" pitchFamily="34" charset="0"/>
              <a:buChar char="•"/>
            </a:pPr>
            <a:r>
              <a:rPr lang="en-US" dirty="0" smtClean="0"/>
              <a:t>Distributed bench testing:</a:t>
            </a:r>
          </a:p>
          <a:p>
            <a:pPr lvl="1">
              <a:buFont typeface="Arial" panose="020B0604020202020204" pitchFamily="34" charset="0"/>
              <a:buChar char="•"/>
            </a:pPr>
            <a:r>
              <a:rPr lang="en-US" dirty="0" err="1" smtClean="0"/>
              <a:t>fl</a:t>
            </a:r>
            <a:r>
              <a:rPr lang="en-US" dirty="0" smtClean="0"/>
              <a:t>-run-bench </a:t>
            </a:r>
            <a:r>
              <a:rPr lang="en-US" dirty="0"/>
              <a:t>--distribute --distribute-workers=node1,node2 </a:t>
            </a:r>
            <a:r>
              <a:rPr lang="en-US" dirty="0" smtClean="0"/>
              <a:t>test_case.py</a:t>
            </a:r>
          </a:p>
          <a:p>
            <a:pPr>
              <a:buFont typeface="Arial" panose="020B0604020202020204" pitchFamily="34" charset="0"/>
              <a:buChar char="•"/>
            </a:pPr>
            <a:r>
              <a:rPr lang="en-US" dirty="0"/>
              <a:t>Building Reports:</a:t>
            </a:r>
          </a:p>
          <a:p>
            <a:pPr lvl="1">
              <a:buFont typeface="Arial" panose="020B0604020202020204" pitchFamily="34" charset="0"/>
              <a:buChar char="•"/>
            </a:pPr>
            <a:r>
              <a:rPr lang="en-US" dirty="0" err="1"/>
              <a:t>fl</a:t>
            </a:r>
            <a:r>
              <a:rPr lang="en-US" dirty="0"/>
              <a:t>-build-report --html -o html distributed-simple-test.log/node1-simple-bench.xml </a:t>
            </a:r>
          </a:p>
          <a:p>
            <a:pPr>
              <a:buFont typeface="Arial" panose="020B0604020202020204" pitchFamily="34" charset="0"/>
              <a:buChar char="•"/>
            </a:pPr>
            <a:r>
              <a:rPr lang="en-US" dirty="0" smtClean="0"/>
              <a:t>Funkload </a:t>
            </a:r>
            <a:r>
              <a:rPr lang="en-US" dirty="0"/>
              <a:t>with let you monitor:</a:t>
            </a:r>
          </a:p>
          <a:p>
            <a:pPr lvl="1">
              <a:buFont typeface="Arial" panose="020B0604020202020204" pitchFamily="34" charset="0"/>
              <a:buChar char="•"/>
            </a:pPr>
            <a:r>
              <a:rPr lang="en-US" dirty="0" err="1"/>
              <a:t>fl</a:t>
            </a:r>
            <a:r>
              <a:rPr lang="en-US" dirty="0"/>
              <a:t>-monitor-</a:t>
            </a:r>
            <a:r>
              <a:rPr lang="en-US" dirty="0" err="1"/>
              <a:t>ctl</a:t>
            </a:r>
            <a:r>
              <a:rPr lang="en-US" dirty="0"/>
              <a:t> </a:t>
            </a:r>
            <a:r>
              <a:rPr lang="en-US" dirty="0" err="1"/>
              <a:t>monitor.conf</a:t>
            </a:r>
            <a:r>
              <a:rPr lang="en-US" dirty="0"/>
              <a:t> start</a:t>
            </a:r>
          </a:p>
          <a:p>
            <a:pPr marL="128016" lvl="1" indent="0">
              <a:buNone/>
            </a:pPr>
            <a:r>
              <a:rPr lang="en-US" dirty="0"/>
              <a:t> </a:t>
            </a:r>
            <a:endParaRPr lang="en-US" dirty="0" smtClean="0"/>
          </a:p>
        </p:txBody>
      </p:sp>
    </p:spTree>
    <p:extLst>
      <p:ext uri="{BB962C8B-B14F-4D97-AF65-F5344CB8AC3E}">
        <p14:creationId xmlns:p14="http://schemas.microsoft.com/office/powerpoint/2010/main" val="1384401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Apache server Testing results</a:t>
            </a:r>
            <a:endParaRPr lang="en-US" sz="4400" dirty="0"/>
          </a:p>
        </p:txBody>
      </p:sp>
      <p:pic>
        <p:nvPicPr>
          <p:cNvPr id="30"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28732" y="2822103"/>
            <a:ext cx="3182970" cy="2685631"/>
          </a:xfrm>
        </p:spPr>
      </p:pic>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4166" y="2953698"/>
            <a:ext cx="2674189" cy="225634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7126" y="2935241"/>
            <a:ext cx="2753942" cy="232363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104" y="2973676"/>
            <a:ext cx="2708392" cy="2285205"/>
          </a:xfrm>
          <a:prstGeom prst="rect">
            <a:avLst/>
          </a:prstGeom>
        </p:spPr>
      </p:pic>
    </p:spTree>
    <p:extLst>
      <p:ext uri="{BB962C8B-B14F-4D97-AF65-F5344CB8AC3E}">
        <p14:creationId xmlns:p14="http://schemas.microsoft.com/office/powerpoint/2010/main" val="304315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004" y="3859948"/>
            <a:ext cx="2842612" cy="2398453"/>
          </a:xfr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0856" y="717417"/>
            <a:ext cx="2687195" cy="2267321"/>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8298" y="717418"/>
            <a:ext cx="2687195" cy="2267321"/>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3392" y="717419"/>
            <a:ext cx="2820105" cy="2379464"/>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8487" y="717419"/>
            <a:ext cx="2963238" cy="2500233"/>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97020" y="3933367"/>
            <a:ext cx="2706818" cy="2283877"/>
          </a:xfrm>
          <a:prstGeom prst="rect">
            <a:avLst/>
          </a:prstGeom>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7021" y="3859947"/>
            <a:ext cx="2793835" cy="2357298"/>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08245" y="3859947"/>
            <a:ext cx="2842612" cy="2398453"/>
          </a:xfrm>
          <a:prstGeom prst="rect">
            <a:avLst/>
          </a:prstGeom>
        </p:spPr>
      </p:pic>
    </p:spTree>
    <p:extLst>
      <p:ext uri="{BB962C8B-B14F-4D97-AF65-F5344CB8AC3E}">
        <p14:creationId xmlns:p14="http://schemas.microsoft.com/office/powerpoint/2010/main" val="3649993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6059" y="345056"/>
            <a:ext cx="2798759" cy="2361453"/>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160" y="345056"/>
            <a:ext cx="2812601" cy="237313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9800" y="3717547"/>
            <a:ext cx="2720076" cy="2295064"/>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486" y="3717547"/>
            <a:ext cx="2720076" cy="2295064"/>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83614" y="432587"/>
            <a:ext cx="2591275" cy="2186388"/>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08116" y="345055"/>
            <a:ext cx="2798759" cy="2361453"/>
          </a:xfrm>
          <a:prstGeom prst="rect">
            <a:avLst/>
          </a:prstGeom>
        </p:spPr>
      </p:pic>
      <p:pic>
        <p:nvPicPr>
          <p:cNvPr id="14" name="Content Placeholder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04542" y="3664599"/>
            <a:ext cx="2845581" cy="2400959"/>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92856" y="3814149"/>
            <a:ext cx="2605585" cy="2198462"/>
          </a:xfrm>
          <a:prstGeom prst="rect">
            <a:avLst/>
          </a:prstGeom>
        </p:spPr>
      </p:pic>
    </p:spTree>
    <p:extLst>
      <p:ext uri="{BB962C8B-B14F-4D97-AF65-F5344CB8AC3E}">
        <p14:creationId xmlns:p14="http://schemas.microsoft.com/office/powerpoint/2010/main" val="376193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842" y="466684"/>
            <a:ext cx="2673907" cy="225610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1915" y="405441"/>
            <a:ext cx="2962211" cy="249936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6898" y="405441"/>
            <a:ext cx="2962211" cy="249936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1881" y="405441"/>
            <a:ext cx="2962211" cy="2499366"/>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59018" y="3991650"/>
            <a:ext cx="2932982" cy="2474703"/>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74754" y="3924564"/>
            <a:ext cx="2932982" cy="2474703"/>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52298" y="3924563"/>
            <a:ext cx="2932982" cy="2474703"/>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9842" y="3862254"/>
            <a:ext cx="2932982" cy="2474703"/>
          </a:xfrm>
          <a:prstGeom prst="rect">
            <a:avLst/>
          </a:prstGeom>
        </p:spPr>
      </p:pic>
    </p:spTree>
    <p:extLst>
      <p:ext uri="{BB962C8B-B14F-4D97-AF65-F5344CB8AC3E}">
        <p14:creationId xmlns:p14="http://schemas.microsoft.com/office/powerpoint/2010/main" val="7122823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93</TotalTime>
  <Words>1051</Words>
  <Application>Microsoft Office PowerPoint</Application>
  <PresentationFormat>Widescreen</PresentationFormat>
  <Paragraphs>175</Paragraphs>
  <Slides>31</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Calibri</vt:lpstr>
      <vt:lpstr>Calibri Light</vt:lpstr>
      <vt:lpstr>Lucida Console</vt:lpstr>
      <vt:lpstr>Open Sans</vt:lpstr>
      <vt:lpstr>Questrial</vt:lpstr>
      <vt:lpstr>Tw Cen MT</vt:lpstr>
      <vt:lpstr>Tw Cen MT Condensed</vt:lpstr>
      <vt:lpstr>Wingdings</vt:lpstr>
      <vt:lpstr>Wingdings 3</vt:lpstr>
      <vt:lpstr>Integral</vt:lpstr>
      <vt:lpstr>Distributed testing by funkload</vt:lpstr>
      <vt:lpstr>Funkload</vt:lpstr>
      <vt:lpstr>A simple test-case model in funkload</vt:lpstr>
      <vt:lpstr>Bench configuration.</vt:lpstr>
      <vt:lpstr>Distributed Testing</vt:lpstr>
      <vt:lpstr>Apache server Testing results</vt:lpstr>
      <vt:lpstr>PowerPoint Presentation</vt:lpstr>
      <vt:lpstr>PowerPoint Presentation</vt:lpstr>
      <vt:lpstr>PowerPoint Presentation</vt:lpstr>
      <vt:lpstr>NGINX SERVER TESTING RESULTS</vt:lpstr>
      <vt:lpstr>PowerPoint Presentation</vt:lpstr>
      <vt:lpstr>PowerPoint Presentation</vt:lpstr>
      <vt:lpstr>PowerPoint Presentation</vt:lpstr>
      <vt:lpstr>keywords</vt:lpstr>
      <vt:lpstr>Mysql Benchmarking</vt:lpstr>
      <vt:lpstr>Sysbench</vt:lpstr>
      <vt:lpstr>Installation</vt:lpstr>
      <vt:lpstr>OLTP Mode</vt:lpstr>
      <vt:lpstr>Execution Modes</vt:lpstr>
      <vt:lpstr>Prepare Data</vt:lpstr>
      <vt:lpstr>Test Run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testing by funkload</dc:title>
  <dc:creator>Akhil Singh</dc:creator>
  <cp:lastModifiedBy>Akhil Singh</cp:lastModifiedBy>
  <cp:revision>21</cp:revision>
  <dcterms:created xsi:type="dcterms:W3CDTF">2015-11-23T01:40:28Z</dcterms:created>
  <dcterms:modified xsi:type="dcterms:W3CDTF">2015-11-23T03:22:50Z</dcterms:modified>
</cp:coreProperties>
</file>