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2" r:id="rId5"/>
    <p:sldId id="259" r:id="rId6"/>
    <p:sldId id="260" r:id="rId7"/>
    <p:sldId id="264" r:id="rId8"/>
    <p:sldId id="261"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F885D-25E5-475B-A201-FF0CFEAB08F9}"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52295-2550-456B-80E4-D16D01431A3D}" type="slidenum">
              <a:rPr lang="en-US" smtClean="0"/>
              <a:t>‹#›</a:t>
            </a:fld>
            <a:endParaRPr lang="en-US"/>
          </a:p>
        </p:txBody>
      </p:sp>
    </p:spTree>
    <p:extLst>
      <p:ext uri="{BB962C8B-B14F-4D97-AF65-F5344CB8AC3E}">
        <p14:creationId xmlns:p14="http://schemas.microsoft.com/office/powerpoint/2010/main" val="12885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1</a:t>
            </a:fld>
            <a:endParaRPr lang="en-US"/>
          </a:p>
        </p:txBody>
      </p:sp>
    </p:spTree>
    <p:extLst>
      <p:ext uri="{BB962C8B-B14F-4D97-AF65-F5344CB8AC3E}">
        <p14:creationId xmlns:p14="http://schemas.microsoft.com/office/powerpoint/2010/main" val="3110212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10</a:t>
            </a:fld>
            <a:endParaRPr lang="en-US"/>
          </a:p>
        </p:txBody>
      </p:sp>
    </p:spTree>
    <p:extLst>
      <p:ext uri="{BB962C8B-B14F-4D97-AF65-F5344CB8AC3E}">
        <p14:creationId xmlns:p14="http://schemas.microsoft.com/office/powerpoint/2010/main" val="2391758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11</a:t>
            </a:fld>
            <a:endParaRPr lang="en-US"/>
          </a:p>
        </p:txBody>
      </p:sp>
    </p:spTree>
    <p:extLst>
      <p:ext uri="{BB962C8B-B14F-4D97-AF65-F5344CB8AC3E}">
        <p14:creationId xmlns:p14="http://schemas.microsoft.com/office/powerpoint/2010/main" val="130027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2</a:t>
            </a:fld>
            <a:endParaRPr lang="en-US"/>
          </a:p>
        </p:txBody>
      </p:sp>
    </p:spTree>
    <p:extLst>
      <p:ext uri="{BB962C8B-B14F-4D97-AF65-F5344CB8AC3E}">
        <p14:creationId xmlns:p14="http://schemas.microsoft.com/office/powerpoint/2010/main" val="402022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3</a:t>
            </a:fld>
            <a:endParaRPr lang="en-US"/>
          </a:p>
        </p:txBody>
      </p:sp>
    </p:spTree>
    <p:extLst>
      <p:ext uri="{BB962C8B-B14F-4D97-AF65-F5344CB8AC3E}">
        <p14:creationId xmlns:p14="http://schemas.microsoft.com/office/powerpoint/2010/main" val="18515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4</a:t>
            </a:fld>
            <a:endParaRPr lang="en-US"/>
          </a:p>
        </p:txBody>
      </p:sp>
    </p:spTree>
    <p:extLst>
      <p:ext uri="{BB962C8B-B14F-4D97-AF65-F5344CB8AC3E}">
        <p14:creationId xmlns:p14="http://schemas.microsoft.com/office/powerpoint/2010/main" val="22940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5</a:t>
            </a:fld>
            <a:endParaRPr lang="en-US"/>
          </a:p>
        </p:txBody>
      </p:sp>
    </p:spTree>
    <p:extLst>
      <p:ext uri="{BB962C8B-B14F-4D97-AF65-F5344CB8AC3E}">
        <p14:creationId xmlns:p14="http://schemas.microsoft.com/office/powerpoint/2010/main" val="180954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6</a:t>
            </a:fld>
            <a:endParaRPr lang="en-US"/>
          </a:p>
        </p:txBody>
      </p:sp>
    </p:spTree>
    <p:extLst>
      <p:ext uri="{BB962C8B-B14F-4D97-AF65-F5344CB8AC3E}">
        <p14:creationId xmlns:p14="http://schemas.microsoft.com/office/powerpoint/2010/main" val="3586227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7</a:t>
            </a:fld>
            <a:endParaRPr lang="en-US"/>
          </a:p>
        </p:txBody>
      </p:sp>
    </p:spTree>
    <p:extLst>
      <p:ext uri="{BB962C8B-B14F-4D97-AF65-F5344CB8AC3E}">
        <p14:creationId xmlns:p14="http://schemas.microsoft.com/office/powerpoint/2010/main" val="294873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8</a:t>
            </a:fld>
            <a:endParaRPr lang="en-US"/>
          </a:p>
        </p:txBody>
      </p:sp>
    </p:spTree>
    <p:extLst>
      <p:ext uri="{BB962C8B-B14F-4D97-AF65-F5344CB8AC3E}">
        <p14:creationId xmlns:p14="http://schemas.microsoft.com/office/powerpoint/2010/main" val="1173035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C52295-2550-456B-80E4-D16D01431A3D}" type="slidenum">
              <a:rPr lang="en-US" smtClean="0"/>
              <a:t>9</a:t>
            </a:fld>
            <a:endParaRPr lang="en-US"/>
          </a:p>
        </p:txBody>
      </p:sp>
    </p:spTree>
    <p:extLst>
      <p:ext uri="{BB962C8B-B14F-4D97-AF65-F5344CB8AC3E}">
        <p14:creationId xmlns:p14="http://schemas.microsoft.com/office/powerpoint/2010/main" val="211550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D766F-9043-415A-8D68-803C32F240C5}"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58655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D766F-9043-415A-8D68-803C32F240C5}"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380874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D766F-9043-415A-8D68-803C32F240C5}"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3790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D766F-9043-415A-8D68-803C32F240C5}"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3491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1D766F-9043-415A-8D68-803C32F240C5}"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41764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D766F-9043-415A-8D68-803C32F240C5}"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25370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D766F-9043-415A-8D68-803C32F240C5}"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284665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D766F-9043-415A-8D68-803C32F240C5}"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11550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766F-9043-415A-8D68-803C32F240C5}"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181393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1D766F-9043-415A-8D68-803C32F240C5}"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26340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1D766F-9043-415A-8D68-803C32F240C5}"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4685-7E6F-4686-84FB-169F629F5C84}" type="slidenum">
              <a:rPr lang="en-US" smtClean="0"/>
              <a:t>‹#›</a:t>
            </a:fld>
            <a:endParaRPr lang="en-US"/>
          </a:p>
        </p:txBody>
      </p:sp>
    </p:spTree>
    <p:extLst>
      <p:ext uri="{BB962C8B-B14F-4D97-AF65-F5344CB8AC3E}">
        <p14:creationId xmlns:p14="http://schemas.microsoft.com/office/powerpoint/2010/main" val="239545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766F-9043-415A-8D68-803C32F240C5}"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74685-7E6F-4686-84FB-169F629F5C84}" type="slidenum">
              <a:rPr lang="en-US" smtClean="0"/>
              <a:t>‹#›</a:t>
            </a:fld>
            <a:endParaRPr lang="en-US"/>
          </a:p>
        </p:txBody>
      </p:sp>
    </p:spTree>
    <p:extLst>
      <p:ext uri="{BB962C8B-B14F-4D97-AF65-F5344CB8AC3E}">
        <p14:creationId xmlns:p14="http://schemas.microsoft.com/office/powerpoint/2010/main" val="21135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ify.com/great-java-developer-skil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476" y="2579077"/>
            <a:ext cx="11254155" cy="4184039"/>
          </a:xfrm>
        </p:spPr>
        <p:txBody>
          <a:bodyPr>
            <a:normAutofit fontScale="70000" lnSpcReduction="20000"/>
          </a:bodyPr>
          <a:lstStyle/>
          <a:p>
            <a:pPr marL="0" indent="0">
              <a:buNone/>
            </a:pPr>
            <a:endParaRPr lang="en-US" dirty="0" smtClean="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Information Technology</a:t>
            </a:r>
          </a:p>
          <a:p>
            <a:pPr marL="0" indent="0">
              <a:buNone/>
            </a:pPr>
            <a:endParaRPr lang="en-US" dirty="0"/>
          </a:p>
          <a:p>
            <a:pPr marL="0" indent="0">
              <a:buNone/>
            </a:pPr>
            <a:r>
              <a:rPr lang="en-US" dirty="0" smtClean="0"/>
              <a:t>Under the Supervision of:			</a:t>
            </a:r>
            <a:r>
              <a:rPr lang="en-US" dirty="0"/>
              <a:t>	</a:t>
            </a:r>
            <a:r>
              <a:rPr lang="en-US" dirty="0" smtClean="0"/>
              <a:t>			Submitted by: </a:t>
            </a:r>
          </a:p>
          <a:p>
            <a:pPr marL="0" indent="0">
              <a:buNone/>
            </a:pPr>
            <a:r>
              <a:rPr lang="en-US" dirty="0" smtClean="0"/>
              <a:t>Dr. Ashish Jain 								Dishant Thakur </a:t>
            </a:r>
          </a:p>
          <a:p>
            <a:pPr marL="0" indent="0">
              <a:buNone/>
            </a:pPr>
            <a:r>
              <a:rPr lang="en-US" dirty="0" smtClean="0"/>
              <a:t> Assistant Professor 							159102038 </a:t>
            </a:r>
            <a:endParaRPr lang="en-US" dirty="0"/>
          </a:p>
        </p:txBody>
      </p:sp>
      <p:sp>
        <p:nvSpPr>
          <p:cNvPr id="4" name="Title 3"/>
          <p:cNvSpPr>
            <a:spLocks noGrp="1"/>
          </p:cNvSpPr>
          <p:nvPr>
            <p:ph type="title"/>
          </p:nvPr>
        </p:nvSpPr>
        <p:spPr>
          <a:xfrm>
            <a:off x="445476" y="423740"/>
            <a:ext cx="11019693" cy="1651245"/>
          </a:xfrm>
        </p:spPr>
        <p:txBody>
          <a:bodyPr>
            <a:normAutofit fontScale="90000"/>
          </a:bodyPr>
          <a:lstStyle/>
          <a:p>
            <a:pPr algn="ctr"/>
            <a:r>
              <a:rPr lang="en-US" dirty="0" smtClean="0"/>
              <a:t>SELL MOBILES </a:t>
            </a:r>
            <a:br>
              <a:rPr lang="en-US" dirty="0" smtClean="0"/>
            </a:br>
            <a:r>
              <a:rPr lang="en-US" dirty="0" smtClean="0"/>
              <a:t>USING</a:t>
            </a:r>
            <a:br>
              <a:rPr lang="en-US" dirty="0" smtClean="0"/>
            </a:br>
            <a:r>
              <a:rPr lang="en-US" dirty="0" smtClean="0"/>
              <a:t>MICROSERVICES</a:t>
            </a:r>
            <a:endParaRPr lang="en-US" dirty="0"/>
          </a:p>
        </p:txBody>
      </p:sp>
      <p:sp>
        <p:nvSpPr>
          <p:cNvPr id="5" name="AutoShape 2" descr="Image result for manipal university jaipu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anipal university jaipu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276" y="2074985"/>
            <a:ext cx="2995245" cy="2614246"/>
          </a:xfrm>
          <a:prstGeom prst="rect">
            <a:avLst/>
          </a:prstGeom>
        </p:spPr>
      </p:pic>
    </p:spTree>
    <p:extLst>
      <p:ext uri="{BB962C8B-B14F-4D97-AF65-F5344CB8AC3E}">
        <p14:creationId xmlns:p14="http://schemas.microsoft.com/office/powerpoint/2010/main" val="3980583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schedule (month wise) </a:t>
            </a:r>
            <a:endParaRPr lang="en-US" dirty="0"/>
          </a:p>
        </p:txBody>
      </p:sp>
      <p:sp>
        <p:nvSpPr>
          <p:cNvPr id="3" name="Content Placeholder 2"/>
          <p:cNvSpPr>
            <a:spLocks noGrp="1"/>
          </p:cNvSpPr>
          <p:nvPr>
            <p:ph idx="1"/>
          </p:nvPr>
        </p:nvSpPr>
        <p:spPr>
          <a:xfrm>
            <a:off x="838200" y="2669686"/>
            <a:ext cx="10515600" cy="4351338"/>
          </a:xfrm>
        </p:spPr>
        <p:txBody>
          <a:bodyPr>
            <a:normAutofit/>
          </a:bodyPr>
          <a:lstStyle/>
          <a:p>
            <a:r>
              <a:rPr lang="en-US" dirty="0" smtClean="0"/>
              <a:t>Jan 2019  Base Camp </a:t>
            </a:r>
          </a:p>
          <a:p>
            <a:r>
              <a:rPr lang="en-US" dirty="0" smtClean="0"/>
              <a:t>Feb 2019  Engineering Camp </a:t>
            </a:r>
          </a:p>
          <a:p>
            <a:r>
              <a:rPr lang="en-US" dirty="0" smtClean="0"/>
              <a:t>Mar 2019  Design and Thinking and creating Proof of Concept (POC)  </a:t>
            </a:r>
          </a:p>
          <a:p>
            <a:r>
              <a:rPr lang="en-US" dirty="0" smtClean="0"/>
              <a:t>Apr 2019  Creating all the required Micro Services and Junit Testing </a:t>
            </a:r>
          </a:p>
          <a:p>
            <a:r>
              <a:rPr lang="en-US" dirty="0" smtClean="0"/>
              <a:t> May 2019   Final code submission and report preparation (Tentative Plan) </a:t>
            </a:r>
            <a:endParaRPr lang="en-US" dirty="0"/>
          </a:p>
        </p:txBody>
      </p:sp>
    </p:spTree>
    <p:extLst>
      <p:ext uri="{BB962C8B-B14F-4D97-AF65-F5344CB8AC3E}">
        <p14:creationId xmlns:p14="http://schemas.microsoft.com/office/powerpoint/2010/main" val="1703894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553" y="2967335"/>
            <a:ext cx="9202615" cy="923330"/>
          </a:xfrm>
          <a:prstGeom prst="rect">
            <a:avLst/>
          </a:prstGeom>
          <a:noFill/>
        </p:spPr>
        <p:txBody>
          <a:bodyPr wrap="squar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 YOU !</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31851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ADVANTAGES OF USING MICROSERVICES</a:t>
            </a:r>
          </a:p>
          <a:p>
            <a:r>
              <a:rPr lang="en-US" dirty="0" smtClean="0"/>
              <a:t>TECH STACK</a:t>
            </a:r>
          </a:p>
          <a:p>
            <a:r>
              <a:rPr lang="en-US" dirty="0" smtClean="0"/>
              <a:t>SERVICES</a:t>
            </a:r>
          </a:p>
          <a:p>
            <a:r>
              <a:rPr lang="en-US" dirty="0" smtClean="0"/>
              <a:t> FUNCTIONAL PARTITIONING OF PROJECT</a:t>
            </a:r>
          </a:p>
          <a:p>
            <a:r>
              <a:rPr lang="en-US" dirty="0" smtClean="0"/>
              <a:t>HIGH LEVEL ARCHITECTURE</a:t>
            </a:r>
            <a:endParaRPr lang="en-US" dirty="0" smtClean="0"/>
          </a:p>
          <a:p>
            <a:r>
              <a:rPr lang="en-US" dirty="0" smtClean="0"/>
              <a:t>WORK SCHEDULE</a:t>
            </a:r>
            <a:r>
              <a:rPr lang="en-US" dirty="0" smtClean="0"/>
              <a:t/>
            </a:r>
            <a:br>
              <a:rPr lang="en-US" dirty="0" smtClean="0"/>
            </a:br>
            <a:endParaRPr lang="en-US" dirty="0" smtClean="0"/>
          </a:p>
          <a:p>
            <a:endParaRPr lang="en-US" dirty="0" smtClean="0"/>
          </a:p>
          <a:p>
            <a:endParaRPr lang="en-US" dirty="0"/>
          </a:p>
        </p:txBody>
      </p:sp>
    </p:spTree>
    <p:extLst>
      <p:ext uri="{BB962C8B-B14F-4D97-AF65-F5344CB8AC3E}">
        <p14:creationId xmlns:p14="http://schemas.microsoft.com/office/powerpoint/2010/main" val="2203231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a:xfrm>
            <a:off x="838200" y="2168769"/>
            <a:ext cx="10515600" cy="4489938"/>
          </a:xfrm>
        </p:spPr>
        <p:txBody>
          <a:bodyPr>
            <a:normAutofit/>
          </a:bodyPr>
          <a:lstStyle/>
          <a:p>
            <a:r>
              <a:rPr lang="en-US" dirty="0"/>
              <a:t>Microservices is a form of service-oriented architecture style (one of the most </a:t>
            </a:r>
            <a:r>
              <a:rPr lang="en-US" dirty="0">
                <a:hlinkClick r:id="rId3"/>
              </a:rPr>
              <a:t>important skills for Java developers</a:t>
            </a:r>
            <a:r>
              <a:rPr lang="en-US" dirty="0"/>
              <a:t>) wherein applications are built as a collection of different smaller services rather than one whole app. Instead of a monolithic app, you have several independent applications that can run on their own and may be created using different coding or programming languages. Big and complicated applications can be made up of simpler and independent programs that are executable by themselves. These smaller programs are grouped together to deliver all the functionalities of the big, monolithic app.</a:t>
            </a:r>
          </a:p>
          <a:p>
            <a:endParaRPr lang="en-US" dirty="0"/>
          </a:p>
        </p:txBody>
      </p:sp>
    </p:spTree>
    <p:extLst>
      <p:ext uri="{BB962C8B-B14F-4D97-AF65-F5344CB8AC3E}">
        <p14:creationId xmlns:p14="http://schemas.microsoft.com/office/powerpoint/2010/main" val="329506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normAutofit fontScale="90000"/>
          </a:bodyPr>
          <a:lstStyle/>
          <a:p>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a:t/>
            </a:r>
            <a:br>
              <a:rPr lang="en-US" sz="2700" dirty="0"/>
            </a:br>
            <a:r>
              <a:rPr lang="en-US" sz="2700" dirty="0" smtClean="0"/>
              <a:t>Microservice </a:t>
            </a:r>
            <a:r>
              <a:rPr lang="en-US" sz="2700" dirty="0"/>
              <a:t>architectures let you split applications into distinct independent services, each managed by individual groups within your software development organization. They support the separation of responsibilities critical for building highly scaled applications, allowing work to be done independently on individual services without impacting the work of other developers in other groups working on the same overall application.</a:t>
            </a:r>
            <a:br>
              <a:rPr lang="en-US" sz="2700" dirty="0"/>
            </a:br>
            <a:r>
              <a:rPr lang="en-US" sz="2700" dirty="0"/>
              <a:t>In short, your application can grow as your company and its requirements grow. Your application looks more like this:</a:t>
            </a:r>
            <a:r>
              <a:rPr lang="en-US" dirty="0"/>
              <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3968" y="3329354"/>
            <a:ext cx="7784123" cy="3329353"/>
          </a:xfrm>
        </p:spPr>
      </p:pic>
    </p:spTree>
    <p:extLst>
      <p:ext uri="{BB962C8B-B14F-4D97-AF65-F5344CB8AC3E}">
        <p14:creationId xmlns:p14="http://schemas.microsoft.com/office/powerpoint/2010/main" val="307600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USING MICROSERVICES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5201522"/>
              </p:ext>
            </p:extLst>
          </p:nvPr>
        </p:nvGraphicFramePr>
        <p:xfrm>
          <a:off x="838200" y="1690688"/>
          <a:ext cx="10433538" cy="4689230"/>
        </p:xfrm>
        <a:graphic>
          <a:graphicData uri="http://schemas.openxmlformats.org/drawingml/2006/table">
            <a:tbl>
              <a:tblPr/>
              <a:tblGrid>
                <a:gridCol w="5216769">
                  <a:extLst>
                    <a:ext uri="{9D8B030D-6E8A-4147-A177-3AD203B41FA5}">
                      <a16:colId xmlns:a16="http://schemas.microsoft.com/office/drawing/2014/main" val="3862229588"/>
                    </a:ext>
                  </a:extLst>
                </a:gridCol>
                <a:gridCol w="5216769">
                  <a:extLst>
                    <a:ext uri="{9D8B030D-6E8A-4147-A177-3AD203B41FA5}">
                      <a16:colId xmlns:a16="http://schemas.microsoft.com/office/drawing/2014/main" val="4146806454"/>
                    </a:ext>
                  </a:extLst>
                </a:gridCol>
              </a:tblGrid>
              <a:tr h="937846">
                <a:tc>
                  <a:txBody>
                    <a:bodyPr/>
                    <a:lstStyle/>
                    <a:p>
                      <a:pPr fontAlgn="t"/>
                      <a:r>
                        <a:rPr lang="en-US" b="0" dirty="0">
                          <a:effectLst/>
                          <a:latin typeface="inherit"/>
                        </a:rPr>
                        <a:t>Simpler To Deploy</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Deploy in literal pieces without affecting other services.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27191515"/>
                  </a:ext>
                </a:extLst>
              </a:tr>
              <a:tr h="937846">
                <a:tc>
                  <a:txBody>
                    <a:bodyPr/>
                    <a:lstStyle/>
                    <a:p>
                      <a:pPr fontAlgn="t"/>
                      <a:r>
                        <a:rPr lang="en-US" b="0">
                          <a:effectLst/>
                          <a:latin typeface="inherit"/>
                        </a:rPr>
                        <a:t>Simpler To Understand</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rPr>
                        <a:t>Follow code easier since the function is isolated and less dependent.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28994455"/>
                  </a:ext>
                </a:extLst>
              </a:tr>
              <a:tr h="937846">
                <a:tc>
                  <a:txBody>
                    <a:bodyPr/>
                    <a:lstStyle/>
                    <a:p>
                      <a:pPr fontAlgn="t"/>
                      <a:r>
                        <a:rPr lang="en-US" b="0" dirty="0">
                          <a:effectLst/>
                          <a:latin typeface="inherit"/>
                        </a:rPr>
                        <a:t>Reusability Across Business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rPr>
                        <a:t>Share small services like payment or login systems across the business.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05768674"/>
                  </a:ext>
                </a:extLst>
              </a:tr>
              <a:tr h="937846">
                <a:tc>
                  <a:txBody>
                    <a:bodyPr/>
                    <a:lstStyle/>
                    <a:p>
                      <a:pPr fontAlgn="t"/>
                      <a:r>
                        <a:rPr lang="en-US" b="0" dirty="0">
                          <a:effectLst/>
                          <a:latin typeface="inherit"/>
                        </a:rPr>
                        <a:t>Faster Defect Isolation</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rPr>
                        <a:t>When a test fails or service goes down, isolate it quickly with </a:t>
                      </a:r>
                      <a:r>
                        <a:rPr lang="en-US" dirty="0" err="1">
                          <a:effectLst/>
                        </a:rPr>
                        <a:t>microservices</a:t>
                      </a:r>
                      <a:r>
                        <a:rPr lang="en-US" dirty="0">
                          <a:effectLst/>
                        </a:rPr>
                        <a: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20337728"/>
                  </a:ext>
                </a:extLst>
              </a:tr>
              <a:tr h="937846">
                <a:tc>
                  <a:txBody>
                    <a:bodyPr/>
                    <a:lstStyle/>
                    <a:p>
                      <a:pPr fontAlgn="t"/>
                      <a:r>
                        <a:rPr lang="en-US" b="0">
                          <a:effectLst/>
                          <a:latin typeface="inherit"/>
                        </a:rPr>
                        <a:t>Minimized Risk Of Change</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dirty="0">
                          <a:effectLst/>
                        </a:rPr>
                        <a:t>Avoid locking in </a:t>
                      </a:r>
                      <a:r>
                        <a:rPr lang="en-US" dirty="0" err="1">
                          <a:effectLst/>
                        </a:rPr>
                        <a:t>technlogies</a:t>
                      </a:r>
                      <a:r>
                        <a:rPr lang="en-US" dirty="0">
                          <a:effectLst/>
                        </a:rPr>
                        <a:t> or languages - change on the fly without risk.</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33960215"/>
                  </a:ext>
                </a:extLst>
              </a:tr>
            </a:tbl>
          </a:graphicData>
        </a:graphic>
      </p:graphicFrame>
    </p:spTree>
    <p:extLst>
      <p:ext uri="{BB962C8B-B14F-4D97-AF65-F5344CB8AC3E}">
        <p14:creationId xmlns:p14="http://schemas.microsoft.com/office/powerpoint/2010/main" val="913882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 STACK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The Following is the Tech stack that we are considering for the project:</a:t>
            </a:r>
            <a:endParaRPr lang="en-US" dirty="0"/>
          </a:p>
          <a:p>
            <a:pPr marL="0" indent="0">
              <a:buNone/>
            </a:pPr>
            <a:endParaRPr lang="en-US" dirty="0"/>
          </a:p>
          <a:p>
            <a:r>
              <a:rPr lang="en-US" dirty="0"/>
              <a:t>        Service Registry, Discover and API Gateway: Netflix OSS &amp; Eureka</a:t>
            </a:r>
          </a:p>
          <a:p>
            <a:r>
              <a:rPr lang="en-US" dirty="0"/>
              <a:t>          Backend – Spring </a:t>
            </a:r>
            <a:r>
              <a:rPr lang="en-US" dirty="0" smtClean="0"/>
              <a:t>Boot</a:t>
            </a:r>
            <a:endParaRPr lang="en-US" dirty="0"/>
          </a:p>
          <a:p>
            <a:r>
              <a:rPr lang="en-US" dirty="0"/>
              <a:t>          SCM – Git</a:t>
            </a:r>
          </a:p>
          <a:p>
            <a:r>
              <a:rPr lang="en-US" dirty="0"/>
              <a:t>          Database – Mongo + </a:t>
            </a:r>
            <a:r>
              <a:rPr lang="en-US" dirty="0" smtClean="0"/>
              <a:t>MySQL</a:t>
            </a:r>
            <a:endParaRPr lang="en-US" dirty="0"/>
          </a:p>
          <a:p>
            <a:r>
              <a:rPr lang="en-US" dirty="0"/>
              <a:t>          Security &amp; Authorization: Spring Security</a:t>
            </a:r>
          </a:p>
          <a:p>
            <a:r>
              <a:rPr lang="en-US" dirty="0"/>
              <a:t>          API Documentation: Swagger</a:t>
            </a:r>
          </a:p>
          <a:p>
            <a:r>
              <a:rPr lang="en-US" dirty="0"/>
              <a:t>          Cloud Deployment :Azure</a:t>
            </a:r>
          </a:p>
          <a:p>
            <a:r>
              <a:rPr lang="en-US" dirty="0"/>
              <a:t>          Container: Docker</a:t>
            </a:r>
          </a:p>
          <a:p>
            <a:endParaRPr lang="en-US" dirty="0"/>
          </a:p>
        </p:txBody>
      </p:sp>
    </p:spTree>
    <p:extLst>
      <p:ext uri="{BB962C8B-B14F-4D97-AF65-F5344CB8AC3E}">
        <p14:creationId xmlns:p14="http://schemas.microsoft.com/office/powerpoint/2010/main" val="697812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Services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 </a:t>
            </a:r>
            <a:r>
              <a:rPr lang="en-US" b="1" u="sng" dirty="0" smtClean="0"/>
              <a:t>Product Search Service</a:t>
            </a:r>
            <a:r>
              <a:rPr lang="en-US" dirty="0" smtClean="0"/>
              <a:t>: In this service, customer can search for the mobiles based on multiple options such as product types, budget, seller types, budget, ratings as well as mobile name.   </a:t>
            </a:r>
          </a:p>
          <a:p>
            <a:r>
              <a:rPr lang="en-US" b="1" u="sng" dirty="0" smtClean="0"/>
              <a:t>Order Management Service</a:t>
            </a:r>
            <a:r>
              <a:rPr lang="en-US" dirty="0" smtClean="0"/>
              <a:t>: This service will take care of placing order, updating order, cancelling order, view order and calculating the total based on the product ordered.   </a:t>
            </a:r>
          </a:p>
          <a:p>
            <a:r>
              <a:rPr lang="en-US" b="1" u="sng" dirty="0" smtClean="0"/>
              <a:t>Customer Management Service</a:t>
            </a:r>
            <a:r>
              <a:rPr lang="en-US" u="sng" dirty="0" smtClean="0"/>
              <a:t>:</a:t>
            </a:r>
            <a:r>
              <a:rPr lang="en-US" dirty="0" smtClean="0"/>
              <a:t> This service provides features like registration of the customer using social login using Oauth, updating customer details as well as they can unregister themselves from the application.  </a:t>
            </a:r>
          </a:p>
          <a:p>
            <a:r>
              <a:rPr lang="en-US" b="1" u="sng" dirty="0" smtClean="0"/>
              <a:t>Review Management Service</a:t>
            </a:r>
            <a:r>
              <a:rPr lang="en-US" u="sng" dirty="0" smtClean="0"/>
              <a:t>: </a:t>
            </a:r>
            <a:r>
              <a:rPr lang="en-US" dirty="0" smtClean="0"/>
              <a:t>In this service, there is facilities available for a customer to view and provide reviews and ratings for the product Customer can also update their reviews and ratings.  </a:t>
            </a:r>
            <a:endParaRPr lang="en-US" dirty="0"/>
          </a:p>
        </p:txBody>
      </p:sp>
    </p:spTree>
    <p:extLst>
      <p:ext uri="{BB962C8B-B14F-4D97-AF65-F5344CB8AC3E}">
        <p14:creationId xmlns:p14="http://schemas.microsoft.com/office/powerpoint/2010/main" val="2063690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Functional partitioning of project </a:t>
            </a:r>
            <a:br>
              <a:rPr lang="en-US" dirty="0" smtClean="0"/>
            </a:br>
            <a:endParaRPr lang="en-US" dirty="0"/>
          </a:p>
        </p:txBody>
      </p:sp>
      <p:sp>
        <p:nvSpPr>
          <p:cNvPr id="3" name="Content Placeholder 2"/>
          <p:cNvSpPr>
            <a:spLocks noGrp="1"/>
          </p:cNvSpPr>
          <p:nvPr>
            <p:ph idx="1"/>
          </p:nvPr>
        </p:nvSpPr>
        <p:spPr/>
        <p:txBody>
          <a:bodyPr/>
          <a:lstStyle/>
          <a:p>
            <a:r>
              <a:rPr lang="en-US" dirty="0" smtClean="0"/>
              <a:t> Design and Thinking </a:t>
            </a:r>
          </a:p>
          <a:p>
            <a:r>
              <a:rPr lang="en-US" dirty="0" smtClean="0"/>
              <a:t>Creating POC (Proof Of Concept)</a:t>
            </a:r>
          </a:p>
          <a:p>
            <a:r>
              <a:rPr lang="en-US" dirty="0" smtClean="0"/>
              <a:t>Creating all Micro Services </a:t>
            </a:r>
          </a:p>
          <a:p>
            <a:r>
              <a:rPr lang="en-US" dirty="0" smtClean="0"/>
              <a:t>Deploying on cloud platform </a:t>
            </a:r>
            <a:endParaRPr lang="en-US" dirty="0"/>
          </a:p>
        </p:txBody>
      </p:sp>
    </p:spTree>
    <p:extLst>
      <p:ext uri="{BB962C8B-B14F-4D97-AF65-F5344CB8AC3E}">
        <p14:creationId xmlns:p14="http://schemas.microsoft.com/office/powerpoint/2010/main" val="2237762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High Level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4708" y="1690687"/>
            <a:ext cx="9718429" cy="5026635"/>
          </a:xfrm>
        </p:spPr>
      </p:pic>
    </p:spTree>
    <p:extLst>
      <p:ext uri="{BB962C8B-B14F-4D97-AF65-F5344CB8AC3E}">
        <p14:creationId xmlns:p14="http://schemas.microsoft.com/office/powerpoint/2010/main" val="1174047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367</Words>
  <Application>Microsoft Office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inherit</vt:lpstr>
      <vt:lpstr>Office Theme</vt:lpstr>
      <vt:lpstr>SELL MOBILES  USING MICROSERVICES</vt:lpstr>
      <vt:lpstr> Contents</vt:lpstr>
      <vt:lpstr>    INTRODUCTION</vt:lpstr>
      <vt:lpstr>        Microservice architectures let you split applications into distinct independent services, each managed by individual groups within your software development organization. They support the separation of responsibilities critical for building highly scaled applications, allowing work to be done independently on individual services without impacting the work of other developers in other groups working on the same overall application. In short, your application can grow as your company and its requirements grow. Your application looks more like this: </vt:lpstr>
      <vt:lpstr>ADVANTAGES OF USING MICROSERVICES</vt:lpstr>
      <vt:lpstr>TECH STACK</vt:lpstr>
      <vt:lpstr>Services</vt:lpstr>
      <vt:lpstr> Functional partitioning of project  </vt:lpstr>
      <vt:lpstr>High Level Architecture</vt:lpstr>
      <vt:lpstr>Work schedule (month wise)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Dishant Thakur</dc:creator>
  <cp:lastModifiedBy>Dishant Thakur</cp:lastModifiedBy>
  <cp:revision>9</cp:revision>
  <dcterms:created xsi:type="dcterms:W3CDTF">2019-03-14T04:49:00Z</dcterms:created>
  <dcterms:modified xsi:type="dcterms:W3CDTF">2019-03-14T06:47:10Z</dcterms:modified>
</cp:coreProperties>
</file>