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30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6" r:id="rId46"/>
    <p:sldId id="307" r:id="rId47"/>
    <p:sldId id="300" r:id="rId48"/>
    <p:sldId id="301" r:id="rId49"/>
    <p:sldId id="302" r:id="rId50"/>
    <p:sldId id="303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5E3D-8EAD-4061-A610-E298D3157011}" type="datetimeFigureOut">
              <a:rPr lang="en-US" smtClean="0"/>
              <a:pPr/>
              <a:t>5/2/2018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FA80-F4E7-4D5F-99CE-4BB92FD4AF8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6984A8-98B7-46BA-8C12-CDC7BDFF8D60}" type="slidenum">
              <a:rPr lang="en-IN" smtClean="0"/>
              <a:pPr/>
              <a:t>1</a:t>
            </a:fld>
            <a:endParaRPr lang="en-IN" dirty="0" smtClean="0"/>
          </a:p>
        </p:txBody>
      </p:sp>
      <p:sp>
        <p:nvSpPr>
          <p:cNvPr id="1434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9322F82C-300B-437A-AE10-39EF4D5B5204}" type="datetime1">
              <a:rPr lang="en-US" smtClean="0"/>
              <a:pPr/>
              <a:t>5/2/2018</a:t>
            </a:fld>
            <a:endParaRPr lang="en-I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 smtClean="0"/>
          </a:p>
        </p:txBody>
      </p:sp>
      <p:sp>
        <p:nvSpPr>
          <p:cNvPr id="1536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dirty="0" smtClean="0"/>
              <a:t>Proven </a:t>
            </a:r>
            <a:r>
              <a:rPr lang="en-IN" dirty="0" err="1" smtClean="0"/>
              <a:t>dw</a:t>
            </a:r>
            <a:endParaRPr lang="en-IN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0CD1BC-E0CB-4F5C-9EB1-EEAFDCE8055D}" type="slidenum">
              <a:rPr lang="en-IN" smtClean="0"/>
              <a:pPr/>
              <a:t>3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590800" y="2514600"/>
            <a:ext cx="6324600" cy="10874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92388" y="3733800"/>
            <a:ext cx="4953000" cy="685800"/>
          </a:xfrm>
        </p:spPr>
        <p:txBody>
          <a:bodyPr/>
          <a:lstStyle>
            <a:lvl1pPr marL="0" indent="0">
              <a:buClr>
                <a:srgbClr val="CC0000"/>
              </a:buClr>
              <a:buSzPct val="60000"/>
              <a:buFont typeface="Arial" pitchFamily="34" charset="0"/>
              <a:buNone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477000"/>
            <a:ext cx="2133600" cy="244475"/>
          </a:xfr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fld id="{D3D32635-1B9B-4880-A930-2E2E6C42BFDC}" type="datetime1">
              <a:rPr lang="en-IN"/>
              <a:pPr>
                <a:defRPr/>
              </a:pPr>
              <a:t>02-05-2018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16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IN"/>
              <a:t>Registered Office Address: Provendw Consultants Private Limited, 2-1-461,463 flat no.201, 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371600" y="6477000"/>
            <a:ext cx="2133600" cy="244475"/>
          </a:xfr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fld id="{0D6F60E2-7451-443F-8E72-94C99A607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47945-2EB7-421C-BCA1-EBE9B207F441}" type="datetime1">
              <a:rPr lang="en-IN"/>
              <a:pPr>
                <a:defRPr/>
              </a:pPr>
              <a:t>02-05-2018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68FA6-2338-40DA-B07C-96B9EA0C6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9C4C7-2779-4E3D-844C-0D6003D8CA79}" type="datetime1">
              <a:rPr lang="en-IN"/>
              <a:pPr>
                <a:defRPr/>
              </a:pPr>
              <a:t>02-05-2018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CC81C-47B2-47F1-B442-EB3A631A8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1143000"/>
          </a:xfrm>
        </p:spPr>
        <p:txBody>
          <a:bodyPr/>
          <a:lstStyle>
            <a:lvl1pPr>
              <a:defRPr sz="440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50000"/>
                </a:schemeClr>
              </a:buClr>
              <a:buFont typeface="Wingdings" pitchFamily="2" charset="2"/>
              <a:buChar char="Ø"/>
              <a:defRPr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Clr>
                <a:schemeClr val="tx1">
                  <a:lumMod val="75000"/>
                </a:schemeClr>
              </a:buClr>
              <a:buFont typeface="Wingdings" pitchFamily="2" charset="2"/>
              <a:buChar char="Ø"/>
              <a:defRPr sz="2400" b="1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buFont typeface="Wingdings" pitchFamily="2" charset="2"/>
              <a:buChar char="Ø"/>
              <a:defRPr sz="2400" b="1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buFont typeface="Wingdings" pitchFamily="2" charset="2"/>
              <a:buChar char="Ø"/>
              <a:defRPr sz="2400" b="1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buFont typeface="Wingdings" pitchFamily="2" charset="2"/>
              <a:buChar char="Ø"/>
              <a:defRPr sz="2400" b="1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384" y="655637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ABEEE-6973-41CD-B2F6-C9C3F24B1E08}" type="datetime1">
              <a:rPr lang="en-IN"/>
              <a:pPr>
                <a:defRPr/>
              </a:pPr>
              <a:t>02-05-2018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29454" y="6542111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34DE-318B-4E72-B037-0AE08192A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Content Placeholder 10" descr="image00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75" y="0"/>
            <a:ext cx="17621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98D40-8845-49C7-8092-9792151E4E6E}" type="datetime1">
              <a:rPr lang="en-IN"/>
              <a:pPr>
                <a:defRPr/>
              </a:pPr>
              <a:t>02-05-2018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ECA03-3CEF-4766-B2F7-084EA6B27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D3ADE-7D21-49D2-B664-40599C88CAD8}" type="datetime1">
              <a:rPr lang="en-IN"/>
              <a:pPr>
                <a:defRPr/>
              </a:pPr>
              <a:t>02-05-2018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83A96-573A-468E-B522-41ED4BDE1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376E1-0CAD-4683-A31B-65D5D6D3CB6F}" type="datetime1">
              <a:rPr lang="en-IN"/>
              <a:pPr>
                <a:defRPr/>
              </a:pPr>
              <a:t>02-05-2018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462FB-FB63-4AF7-99CA-2D48F2A87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DAD7E-643B-44BD-88B4-5FE601097883}" type="datetime1">
              <a:rPr lang="en-IN"/>
              <a:pPr>
                <a:defRPr/>
              </a:pPr>
              <a:t>02-05-2018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BAC30-F7F8-4731-AF9C-842320D30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CDD24-3B7C-4832-90E9-02969BFA1DB4}" type="datetime1">
              <a:rPr lang="en-IN"/>
              <a:pPr>
                <a:defRPr/>
              </a:pPr>
              <a:t>02-05-2018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EB95A-38C7-4C97-85AD-AB09F1A0C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D237D-3ECD-4A44-8349-4DEDCFBD2762}" type="datetime1">
              <a:rPr lang="en-IN"/>
              <a:pPr>
                <a:defRPr/>
              </a:pPr>
              <a:t>02-05-2018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1868A-2C69-4EBD-A98D-56B02D62D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B0FEA-1B63-4BC8-909C-183F9CCA4DF3}" type="datetime1">
              <a:rPr lang="en-IN"/>
              <a:pPr>
                <a:defRPr/>
              </a:pPr>
              <a:t>02-05-2018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DE7E-D7AC-49CB-8801-D7CF54F6B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0B65B5-6302-40B2-A1AF-6AE8AA9E0B39}" type="datetime1">
              <a:rPr lang="en-IN"/>
              <a:pPr>
                <a:defRPr/>
              </a:pPr>
              <a:t>02-05-2018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CDADA2-A3A2-4605-8137-BB904719B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0"/>
            <a:chExt cx="4464" cy="14"/>
          </a:xfrm>
        </p:grpSpPr>
        <p:sp>
          <p:nvSpPr>
            <p:cNvPr id="2" name="Line 5"/>
            <p:cNvSpPr>
              <a:spLocks noChangeShapeType="1"/>
            </p:cNvSpPr>
            <p:nvPr userDrawn="1"/>
          </p:nvSpPr>
          <p:spPr bwMode="auto">
            <a:xfrm flipH="1">
              <a:off x="0" y="0"/>
              <a:ext cx="4464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ea typeface="+mn-ea"/>
              </a:endParaRPr>
            </a:p>
          </p:txBody>
        </p:sp>
        <p:sp>
          <p:nvSpPr>
            <p:cNvPr id="3" name="Line 6"/>
            <p:cNvSpPr>
              <a:spLocks noChangeShapeType="1"/>
            </p:cNvSpPr>
            <p:nvPr userDrawn="1"/>
          </p:nvSpPr>
          <p:spPr bwMode="auto">
            <a:xfrm>
              <a:off x="0" y="14"/>
              <a:ext cx="1968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ea typeface="+mn-ea"/>
              </a:endParaRPr>
            </a:p>
          </p:txBody>
        </p:sp>
      </p:grp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SimHei" pitchFamily="49" charset="-122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SimHei" pitchFamily="49" charset="-122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SimHei" pitchFamily="49" charset="-122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SimHei" pitchFamily="49" charset="-122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SimHei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SimHei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SimHei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Verdana" pitchFamily="34" charset="0"/>
          <a:ea typeface="SimHei" pitchFamily="49" charset="-122"/>
          <a:sym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4" descr="C:\Users\Administrator\Desktop\Logo-Final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2285992"/>
            <a:ext cx="4972056" cy="197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b="0" dirty="0" smtClean="0"/>
          </a:p>
          <a:p>
            <a:r>
              <a:rPr lang="en-IN" sz="2400" b="0" dirty="0" smtClean="0"/>
              <a:t>Whenever we purchase any DB server, we get two different software’s they are Database Server Program(S/W) and Database Client Program(S/W) </a:t>
            </a:r>
          </a:p>
          <a:p>
            <a:endParaRPr lang="en-I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dirty="0" smtClean="0"/>
              <a:t>If we want to develop any program to communicate with they are server with database three information’s.</a:t>
            </a:r>
          </a:p>
          <a:p>
            <a:pPr>
              <a:buNone/>
            </a:pPr>
            <a:r>
              <a:rPr lang="en-IN" sz="2400" b="0" dirty="0" smtClean="0"/>
              <a:t> </a:t>
            </a:r>
          </a:p>
          <a:p>
            <a:pPr>
              <a:buNone/>
            </a:pPr>
            <a:r>
              <a:rPr lang="en-IN" sz="2400" b="0" dirty="0" smtClean="0"/>
              <a:t>They are </a:t>
            </a:r>
          </a:p>
          <a:p>
            <a:pPr>
              <a:buNone/>
            </a:pPr>
            <a:r>
              <a:rPr lang="en-IN" sz="2400" b="0" dirty="0" smtClean="0"/>
              <a:t>1 ) IP Address</a:t>
            </a:r>
          </a:p>
          <a:p>
            <a:pPr>
              <a:buNone/>
            </a:pPr>
            <a:r>
              <a:rPr lang="en-IN" sz="2400" b="0" dirty="0" smtClean="0"/>
              <a:t> 2 ) Service Name</a:t>
            </a:r>
          </a:p>
          <a:p>
            <a:pPr>
              <a:buNone/>
            </a:pPr>
            <a:r>
              <a:rPr lang="en-IN" sz="2400" b="0" dirty="0" smtClean="0"/>
              <a:t> 3 ) Port Number </a:t>
            </a:r>
          </a:p>
          <a:p>
            <a:endParaRPr lang="en-I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2000240"/>
            <a:ext cx="710565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Client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857364"/>
            <a:ext cx="76581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Instead of oracle client software we are developing the java (programmer) application which interacts with database server.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3050"/>
            <a:ext cx="82296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OCI functions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These functions are developed in ‘C’ language. The code inside the OCI functions interact with database server. Oracle guys are release OCI functions as part of client software.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14474"/>
            <a:ext cx="7858180" cy="420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We got a project to develop in ‘C’ language to communicate with Oracle database server..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vs</a:t>
            </a:r>
            <a:r>
              <a:rPr lang="en-US" dirty="0" smtClean="0"/>
              <a:t> DB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2296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6600" dirty="0" smtClean="0"/>
              <a:t>JDBC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ODBC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7364"/>
            <a:ext cx="82296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Sun Micro System released JDBC API to develop a java program to communicate with any database server without changing the java code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DBF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5992"/>
            <a:ext cx="822960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of JDBC 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7" y="1571612"/>
            <a:ext cx="6600825" cy="4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packages for JDBC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1. Java.sql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2. Javax.sql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java.sql interfaces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endParaRPr lang="en-IN" b="0" dirty="0" smtClean="0"/>
          </a:p>
          <a:p>
            <a:r>
              <a:rPr lang="en-IN" b="0" dirty="0" smtClean="0"/>
              <a:t>1. Driver </a:t>
            </a:r>
          </a:p>
          <a:p>
            <a:r>
              <a:rPr lang="en-IN" b="0" dirty="0" smtClean="0"/>
              <a:t>2. Connection </a:t>
            </a:r>
          </a:p>
          <a:p>
            <a:r>
              <a:rPr lang="en-IN" b="0" dirty="0" smtClean="0"/>
              <a:t>3. Statement </a:t>
            </a:r>
          </a:p>
          <a:p>
            <a:r>
              <a:rPr lang="en-IN" b="0" dirty="0" smtClean="0"/>
              <a:t>4. </a:t>
            </a:r>
            <a:r>
              <a:rPr lang="en-IN" b="0" dirty="0" err="1" smtClean="0"/>
              <a:t>PreparedStatement</a:t>
            </a:r>
            <a:r>
              <a:rPr lang="en-IN" b="0" dirty="0" smtClean="0"/>
              <a:t> </a:t>
            </a:r>
          </a:p>
          <a:p>
            <a:r>
              <a:rPr lang="en-IN" b="0" dirty="0" smtClean="0"/>
              <a:t>5. </a:t>
            </a:r>
            <a:r>
              <a:rPr lang="en-IN" b="0" dirty="0" err="1" smtClean="0"/>
              <a:t>CallableStatement</a:t>
            </a:r>
            <a:r>
              <a:rPr lang="en-IN" b="0" dirty="0" smtClean="0"/>
              <a:t> </a:t>
            </a:r>
          </a:p>
          <a:p>
            <a:r>
              <a:rPr lang="en-IN" b="0" dirty="0" smtClean="0"/>
              <a:t>6. </a:t>
            </a:r>
            <a:r>
              <a:rPr lang="en-IN" b="0" dirty="0" err="1" smtClean="0"/>
              <a:t>ResultSet</a:t>
            </a:r>
            <a:r>
              <a:rPr lang="en-IN" b="0" dirty="0" smtClean="0"/>
              <a:t> </a:t>
            </a:r>
          </a:p>
          <a:p>
            <a:r>
              <a:rPr lang="en-IN" b="0" dirty="0" smtClean="0"/>
              <a:t>7. </a:t>
            </a:r>
            <a:r>
              <a:rPr lang="en-IN" b="0" dirty="0" err="1" smtClean="0"/>
              <a:t>DatabaseMetadata</a:t>
            </a:r>
            <a:r>
              <a:rPr lang="en-IN" b="0" dirty="0" smtClean="0"/>
              <a:t> </a:t>
            </a:r>
          </a:p>
          <a:p>
            <a:r>
              <a:rPr lang="en-IN" b="0" dirty="0" smtClean="0"/>
              <a:t>8. </a:t>
            </a:r>
            <a:r>
              <a:rPr lang="en-IN" b="0" dirty="0" err="1" smtClean="0"/>
              <a:t>ResultSetMetadata</a:t>
            </a:r>
            <a:r>
              <a:rPr lang="en-IN" b="0" dirty="0" smtClean="0"/>
              <a:t> </a:t>
            </a:r>
          </a:p>
          <a:p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java.sql classes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1. </a:t>
            </a:r>
            <a:r>
              <a:rPr lang="en-IN" dirty="0" err="1" smtClean="0"/>
              <a:t>DriverManager</a:t>
            </a:r>
            <a:r>
              <a:rPr lang="en-IN" dirty="0" smtClean="0"/>
              <a:t> </a:t>
            </a:r>
          </a:p>
          <a:p>
            <a:r>
              <a:rPr lang="en-IN" dirty="0" smtClean="0"/>
              <a:t>2. Types </a:t>
            </a:r>
          </a:p>
          <a:p>
            <a:r>
              <a:rPr lang="en-IN" dirty="0" smtClean="0"/>
              <a:t>3. Date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javax.sql interfaces: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1. </a:t>
            </a:r>
            <a:r>
              <a:rPr lang="en-IN" dirty="0" err="1" smtClean="0"/>
              <a:t>DataSource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2. </a:t>
            </a:r>
            <a:r>
              <a:rPr lang="en-IN" dirty="0" err="1" smtClean="0"/>
              <a:t>RowSet</a:t>
            </a:r>
            <a:r>
              <a:rPr lang="en-IN" dirty="0" smtClean="0"/>
              <a:t> </a:t>
            </a:r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JDBC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714488"/>
            <a:ext cx="8786874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develop Java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0" dirty="0" smtClean="0"/>
          </a:p>
          <a:p>
            <a:pPr>
              <a:buNone/>
            </a:pPr>
            <a:r>
              <a:rPr lang="en-IN" b="0" dirty="0" smtClean="0"/>
              <a:t>1. Register the JDBC Driver. </a:t>
            </a:r>
          </a:p>
          <a:p>
            <a:pPr>
              <a:buNone/>
            </a:pPr>
            <a:r>
              <a:rPr lang="en-IN" b="0" dirty="0" smtClean="0"/>
              <a:t>2. Get the Connection from the Database         Server. </a:t>
            </a:r>
          </a:p>
          <a:p>
            <a:pPr>
              <a:buNone/>
            </a:pPr>
            <a:r>
              <a:rPr lang="en-IN" b="0" dirty="0" smtClean="0"/>
              <a:t>3. Create the Statement Object. </a:t>
            </a:r>
          </a:p>
          <a:p>
            <a:pPr>
              <a:buNone/>
            </a:pPr>
            <a:r>
              <a:rPr lang="en-IN" b="0" dirty="0" smtClean="0"/>
              <a:t>4. Execute the Query’s. </a:t>
            </a:r>
          </a:p>
          <a:p>
            <a:pPr>
              <a:buNone/>
            </a:pPr>
            <a:r>
              <a:rPr lang="en-IN" b="0" dirty="0" smtClean="0"/>
              <a:t>5. Close the Connection. </a:t>
            </a:r>
          </a:p>
          <a:p>
            <a:pPr>
              <a:buNone/>
            </a:pP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10" descr="image00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75" y="0"/>
            <a:ext cx="17621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API is a document </a:t>
            </a:r>
          </a:p>
          <a:p>
            <a:endParaRPr lang="en-US" b="0" dirty="0" smtClean="0"/>
          </a:p>
          <a:p>
            <a:r>
              <a:rPr lang="en-IN" b="0" dirty="0" smtClean="0"/>
              <a:t>They are two types of API’s are available. </a:t>
            </a:r>
          </a:p>
          <a:p>
            <a:endParaRPr lang="en-IN" b="0" dirty="0" smtClean="0"/>
          </a:p>
          <a:p>
            <a:r>
              <a:rPr lang="en-IN" b="0" dirty="0" smtClean="0"/>
              <a:t>1. Public API </a:t>
            </a:r>
          </a:p>
          <a:p>
            <a:r>
              <a:rPr lang="en-IN" b="0" dirty="0" smtClean="0"/>
              <a:t>2. Proprietary API </a:t>
            </a:r>
          </a:p>
          <a:p>
            <a:endParaRPr lang="en-IN" b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API (Application Programming Interface): 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Driver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A class which provides the implementation of JDBC Driver interface is called as Driver class.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Develop a java program to create a table in the database server. The table name must be </a:t>
            </a:r>
            <a:r>
              <a:rPr lang="en-IN" b="0" dirty="0" err="1" smtClean="0"/>
              <a:t>emp</a:t>
            </a:r>
            <a:r>
              <a:rPr lang="en-IN" b="0" dirty="0" smtClean="0"/>
              <a:t> with </a:t>
            </a:r>
            <a:r>
              <a:rPr lang="en-IN" b="0" dirty="0" err="1" smtClean="0"/>
              <a:t>eno</a:t>
            </a:r>
            <a:r>
              <a:rPr lang="en-IN" b="0" dirty="0" smtClean="0"/>
              <a:t>, </a:t>
            </a:r>
            <a:r>
              <a:rPr lang="en-IN" b="0" dirty="0" err="1" smtClean="0"/>
              <a:t>ename</a:t>
            </a:r>
            <a:r>
              <a:rPr lang="en-IN" b="0" dirty="0" smtClean="0"/>
              <a:t>, salary as columns names </a:t>
            </a:r>
            <a:endParaRPr lang="en-IN" b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JDBC Query </a:t>
            </a:r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r>
              <a:rPr lang="en-IN" dirty="0" smtClean="0"/>
              <a:t>1. Select query’s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2. Non-select query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Non-select queries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0" dirty="0" smtClean="0"/>
              <a:t>   The query’s which does not start with select keyword are called as non-select query’s (insert, update, delete, create, drop and etc). 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IN" b="0" dirty="0" smtClean="0"/>
              <a:t>   To execute the non-select query’s use a method execute updates. </a:t>
            </a:r>
          </a:p>
          <a:p>
            <a:pPr>
              <a:buNone/>
            </a:pPr>
            <a:r>
              <a:rPr lang="en-IN" b="0" dirty="0" smtClean="0"/>
              <a:t>   Syntax: </a:t>
            </a:r>
            <a:r>
              <a:rPr lang="en-IN" b="0" dirty="0" err="1" smtClean="0"/>
              <a:t>int</a:t>
            </a:r>
            <a:r>
              <a:rPr lang="en-IN" b="0" dirty="0" smtClean="0"/>
              <a:t> </a:t>
            </a:r>
            <a:r>
              <a:rPr lang="en-IN" b="0" dirty="0" err="1" smtClean="0"/>
              <a:t>executeUpdate</a:t>
            </a:r>
            <a:r>
              <a:rPr lang="en-IN" b="0" dirty="0" smtClean="0"/>
              <a:t>(query); </a:t>
            </a:r>
            <a:endParaRPr lang="en-IN" b="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Select query’s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The query’s which is start with select keyword is called as select query </a:t>
            </a:r>
          </a:p>
          <a:p>
            <a:endParaRPr lang="en-US" b="0" dirty="0" smtClean="0"/>
          </a:p>
          <a:p>
            <a:r>
              <a:rPr lang="en-IN" b="0" dirty="0" smtClean="0"/>
              <a:t>To execute the select query we use a method execute query. </a:t>
            </a:r>
          </a:p>
          <a:p>
            <a:r>
              <a:rPr lang="en-IN" b="0" dirty="0" smtClean="0"/>
              <a:t>Syntax: </a:t>
            </a:r>
            <a:r>
              <a:rPr lang="en-IN" b="0" dirty="0" err="1" smtClean="0"/>
              <a:t>ResultSet</a:t>
            </a:r>
            <a:r>
              <a:rPr lang="en-IN" b="0" dirty="0" smtClean="0"/>
              <a:t> </a:t>
            </a:r>
            <a:r>
              <a:rPr lang="en-IN" b="0" dirty="0" err="1" smtClean="0"/>
              <a:t>executeQuery</a:t>
            </a:r>
            <a:r>
              <a:rPr lang="en-IN" b="0" dirty="0" smtClean="0"/>
              <a:t>(query); </a:t>
            </a:r>
            <a:endParaRPr lang="en-IN" b="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0" dirty="0" smtClean="0"/>
              <a:t>   Develop a java program to create to insert a record into DBS to </a:t>
            </a:r>
            <a:r>
              <a:rPr lang="en-IN" b="0" dirty="0" err="1" smtClean="0"/>
              <a:t>emp</a:t>
            </a:r>
            <a:r>
              <a:rPr lang="en-IN" b="0" dirty="0" smtClean="0"/>
              <a:t> table. We should be able to insert a record into </a:t>
            </a:r>
            <a:r>
              <a:rPr lang="en-IN" b="0" dirty="0" err="1" smtClean="0"/>
              <a:t>emp</a:t>
            </a:r>
            <a:r>
              <a:rPr lang="en-IN" b="0" dirty="0" smtClean="0"/>
              <a:t> table. The values are </a:t>
            </a:r>
            <a:r>
              <a:rPr lang="en-IN" b="0" dirty="0" err="1" smtClean="0"/>
              <a:t>empno</a:t>
            </a:r>
            <a:r>
              <a:rPr lang="en-IN" b="0" dirty="0" smtClean="0"/>
              <a:t> 1, </a:t>
            </a:r>
            <a:r>
              <a:rPr lang="en-IN" b="0" dirty="0" err="1" smtClean="0"/>
              <a:t>ename</a:t>
            </a:r>
            <a:r>
              <a:rPr lang="en-IN" b="0" dirty="0" smtClean="0"/>
              <a:t> </a:t>
            </a:r>
            <a:r>
              <a:rPr lang="en-IN" b="0" dirty="0" err="1" smtClean="0"/>
              <a:t>Raju</a:t>
            </a:r>
            <a:r>
              <a:rPr lang="en-IN" b="0" dirty="0" smtClean="0"/>
              <a:t> and salary 1000.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Develop the java application to retrieve all the records from </a:t>
            </a:r>
            <a:r>
              <a:rPr lang="en-IN" b="0" dirty="0" err="1" smtClean="0"/>
              <a:t>emp</a:t>
            </a:r>
            <a:r>
              <a:rPr lang="en-IN" b="0" dirty="0" smtClean="0"/>
              <a:t> table and display to the client </a:t>
            </a:r>
          </a:p>
          <a:p>
            <a:endParaRPr lang="en-US" b="0" dirty="0" smtClean="0"/>
          </a:p>
          <a:p>
            <a:r>
              <a:rPr lang="en-IN" b="0" dirty="0" err="1" smtClean="0"/>
              <a:t>ResultSet</a:t>
            </a:r>
            <a:r>
              <a:rPr lang="en-IN" b="0" dirty="0" smtClean="0"/>
              <a:t> </a:t>
            </a:r>
            <a:r>
              <a:rPr lang="en-IN" b="0" dirty="0" err="1" smtClean="0"/>
              <a:t>rs</a:t>
            </a:r>
            <a:r>
              <a:rPr lang="en-IN" b="0" dirty="0" smtClean="0"/>
              <a:t> = </a:t>
            </a:r>
            <a:r>
              <a:rPr lang="en-IN" b="0" dirty="0" err="1" smtClean="0"/>
              <a:t>stmt.executeQuery</a:t>
            </a:r>
            <a:r>
              <a:rPr lang="en-IN" b="0" dirty="0" smtClean="0"/>
              <a:t>(“select * from </a:t>
            </a:r>
            <a:r>
              <a:rPr lang="en-IN" b="0" dirty="0" err="1" smtClean="0"/>
              <a:t>emp</a:t>
            </a:r>
            <a:r>
              <a:rPr lang="en-IN" b="0" dirty="0" smtClean="0"/>
              <a:t>”);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r>
              <a:rPr lang="en-US" dirty="0" smtClean="0"/>
              <a:t> object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86868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r>
              <a:rPr lang="en-US" dirty="0" smtClean="0"/>
              <a:t> Pointer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71679"/>
            <a:ext cx="8229600" cy="284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r>
              <a:rPr lang="en-US" dirty="0" smtClean="0"/>
              <a:t>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getRow</a:t>
            </a:r>
            <a:r>
              <a:rPr lang="en-IN" dirty="0" smtClean="0"/>
              <a:t>() </a:t>
            </a:r>
          </a:p>
          <a:p>
            <a:endParaRPr lang="en-US" dirty="0" smtClean="0"/>
          </a:p>
          <a:p>
            <a:r>
              <a:rPr lang="en-IN" dirty="0" err="1" smtClean="0"/>
              <a:t>boolean</a:t>
            </a:r>
            <a:r>
              <a:rPr lang="en-IN" dirty="0" smtClean="0"/>
              <a:t> next()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In java, API document contains set of class and Interfaces.</a:t>
            </a:r>
          </a:p>
          <a:p>
            <a:pPr>
              <a:buNone/>
            </a:pPr>
            <a:endParaRPr lang="en-IN" b="0" dirty="0" smtClean="0"/>
          </a:p>
          <a:p>
            <a:r>
              <a:rPr lang="en-IN" b="0" dirty="0" smtClean="0"/>
              <a:t>In case of ‘C’ language, API document contains set of predefined functions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488"/>
            <a:ext cx="871540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Display selected columns is called as projection. </a:t>
            </a:r>
            <a:endParaRPr lang="en-IN" b="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PreparedStatement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err="1" smtClean="0"/>
              <a:t>PreparedStatement</a:t>
            </a:r>
            <a:r>
              <a:rPr lang="en-IN" b="0" dirty="0" smtClean="0"/>
              <a:t> is also used to send the queries to DBS. </a:t>
            </a:r>
          </a:p>
          <a:p>
            <a:r>
              <a:rPr lang="en-IN" b="0" dirty="0" err="1" smtClean="0"/>
              <a:t>PreparedStatement</a:t>
            </a:r>
            <a:r>
              <a:rPr lang="en-IN" b="0" dirty="0" smtClean="0"/>
              <a:t> improves the performance of java application when compared with statement object. </a:t>
            </a:r>
          </a:p>
          <a:p>
            <a:r>
              <a:rPr lang="en-IN" b="0" dirty="0" smtClean="0"/>
              <a:t>By using </a:t>
            </a:r>
            <a:r>
              <a:rPr lang="en-IN" b="0" dirty="0" err="1" smtClean="0"/>
              <a:t>PreparedStatement</a:t>
            </a:r>
            <a:r>
              <a:rPr lang="en-IN" b="0" dirty="0" smtClean="0"/>
              <a:t> also we can perform CURD operations. </a:t>
            </a:r>
            <a:endParaRPr lang="en-IN" b="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Steps to create Prepared statement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b="0" dirty="0" smtClean="0"/>
          </a:p>
          <a:p>
            <a:r>
              <a:rPr lang="en-IN" sz="2000" b="0" dirty="0" smtClean="0"/>
              <a:t>Register the JDBC Driver </a:t>
            </a:r>
          </a:p>
          <a:p>
            <a:r>
              <a:rPr lang="en-IN" sz="2000" b="0" dirty="0" smtClean="0"/>
              <a:t>get the connection from database server. </a:t>
            </a:r>
          </a:p>
          <a:p>
            <a:r>
              <a:rPr lang="en-IN" sz="2000" b="0" dirty="0" smtClean="0"/>
              <a:t>Create a </a:t>
            </a:r>
            <a:r>
              <a:rPr lang="en-IN" sz="2000" b="0" dirty="0" err="1" smtClean="0"/>
              <a:t>PrepareStatement</a:t>
            </a:r>
            <a:r>
              <a:rPr lang="en-IN" sz="2000" b="0" dirty="0" smtClean="0"/>
              <a:t> object by supplying query as input. These query must contain positional parameters. </a:t>
            </a:r>
          </a:p>
          <a:p>
            <a:pPr>
              <a:buNone/>
            </a:pPr>
            <a:r>
              <a:rPr lang="en-IN" sz="2000" b="0" dirty="0" smtClean="0"/>
              <a:t>    Ex: insert into </a:t>
            </a:r>
            <a:r>
              <a:rPr lang="en-IN" sz="2000" b="0" dirty="0" err="1" smtClean="0"/>
              <a:t>emp</a:t>
            </a:r>
            <a:r>
              <a:rPr lang="en-IN" sz="2000" b="0" dirty="0" smtClean="0"/>
              <a:t> values(?,?,?); </a:t>
            </a:r>
          </a:p>
          <a:p>
            <a:r>
              <a:rPr lang="en-IN" sz="2000" b="0" dirty="0" smtClean="0"/>
              <a:t>Supply the values to positional parameters by using </a:t>
            </a:r>
            <a:r>
              <a:rPr lang="en-IN" sz="2000" b="0" dirty="0" err="1" smtClean="0"/>
              <a:t>setxxx</a:t>
            </a:r>
            <a:r>
              <a:rPr lang="en-IN" sz="2000" b="0" dirty="0" smtClean="0"/>
              <a:t>() methods. </a:t>
            </a:r>
          </a:p>
          <a:p>
            <a:r>
              <a:rPr lang="en-IN" sz="2000" b="0" dirty="0" smtClean="0"/>
              <a:t>Execute the queries by calling </a:t>
            </a:r>
            <a:r>
              <a:rPr lang="en-IN" sz="2000" b="0" dirty="0" err="1" smtClean="0"/>
              <a:t>executeUpadate</a:t>
            </a:r>
            <a:r>
              <a:rPr lang="en-IN" sz="2000" b="0" dirty="0" smtClean="0"/>
              <a:t>() or </a:t>
            </a:r>
            <a:r>
              <a:rPr lang="en-IN" sz="2000" b="0" dirty="0" err="1" smtClean="0"/>
              <a:t>executeQuery</a:t>
            </a:r>
            <a:r>
              <a:rPr lang="en-IN" sz="2000" b="0" dirty="0" smtClean="0"/>
              <a:t>() </a:t>
            </a:r>
          </a:p>
          <a:p>
            <a:r>
              <a:rPr lang="en-IN" sz="2000" b="0" dirty="0" smtClean="0"/>
              <a:t>Close the connection </a:t>
            </a:r>
          </a:p>
          <a:p>
            <a:endParaRPr lang="en-IN" sz="2000" b="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Develop a java application to insert a record into </a:t>
            </a:r>
            <a:r>
              <a:rPr lang="en-IN" b="0" dirty="0" err="1" smtClean="0"/>
              <a:t>emp</a:t>
            </a:r>
            <a:r>
              <a:rPr lang="en-IN" b="0" dirty="0" smtClean="0"/>
              <a:t> table by using prepared statement? </a:t>
            </a:r>
            <a:endParaRPr lang="en-IN" b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Callable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Callable statements are used to call the procedures from java application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Callable statement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682" y="1571612"/>
            <a:ext cx="757065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*</a:t>
            </a:r>
            <a:r>
              <a:rPr lang="en-IN" dirty="0" err="1" smtClean="0"/>
              <a:t>MetaData</a:t>
            </a:r>
            <a:r>
              <a:rPr lang="en-IN" dirty="0" smtClean="0"/>
              <a:t>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Data about data is called as </a:t>
            </a:r>
            <a:r>
              <a:rPr lang="en-IN" b="0" dirty="0" err="1" smtClean="0"/>
              <a:t>MetaData</a:t>
            </a:r>
            <a:r>
              <a:rPr lang="en-IN" b="0" dirty="0" smtClean="0"/>
              <a:t>. </a:t>
            </a:r>
          </a:p>
          <a:p>
            <a:r>
              <a:rPr lang="en-IN" b="0" dirty="0" smtClean="0"/>
              <a:t>In JDBC we </a:t>
            </a:r>
            <a:r>
              <a:rPr lang="en-IN" b="0" smtClean="0"/>
              <a:t>have </a:t>
            </a:r>
            <a:r>
              <a:rPr lang="en-IN" b="0" smtClean="0"/>
              <a:t>two </a:t>
            </a:r>
            <a:r>
              <a:rPr lang="en-IN" b="0" dirty="0" smtClean="0"/>
              <a:t>types of </a:t>
            </a:r>
            <a:r>
              <a:rPr lang="en-IN" b="0" dirty="0" err="1" smtClean="0"/>
              <a:t>MetaData</a:t>
            </a:r>
            <a:r>
              <a:rPr lang="en-IN" b="0" dirty="0" smtClean="0"/>
              <a:t> available. They are: </a:t>
            </a:r>
          </a:p>
          <a:p>
            <a:r>
              <a:rPr lang="en-IN" b="0" dirty="0" err="1" smtClean="0"/>
              <a:t>ResultSetMetaData</a:t>
            </a:r>
            <a:r>
              <a:rPr lang="en-IN" b="0" dirty="0" smtClean="0"/>
              <a:t>  </a:t>
            </a:r>
          </a:p>
          <a:p>
            <a:r>
              <a:rPr lang="en-IN" b="0" dirty="0" err="1" smtClean="0"/>
              <a:t>DatabaseMetaData</a:t>
            </a:r>
            <a:r>
              <a:rPr lang="en-IN" b="0" dirty="0" smtClean="0"/>
              <a:t> </a:t>
            </a:r>
          </a:p>
          <a:p>
            <a:pPr>
              <a:buNone/>
            </a:pPr>
            <a:r>
              <a:rPr lang="en-IN" b="0" dirty="0" smtClean="0"/>
              <a:t> </a:t>
            </a:r>
            <a:endParaRPr lang="en-IN" b="0" dirty="0" smtClean="0"/>
          </a:p>
          <a:p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ResultSetMetaData</a:t>
            </a:r>
            <a:r>
              <a:rPr lang="en-IN" dirty="0" smtClean="0"/>
              <a:t>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err="1" smtClean="0"/>
              <a:t>ResultSetMetaData</a:t>
            </a:r>
            <a:r>
              <a:rPr lang="en-IN" b="0" dirty="0" smtClean="0"/>
              <a:t> is an object which gives more information about </a:t>
            </a:r>
            <a:r>
              <a:rPr lang="en-IN" b="0" dirty="0" err="1" smtClean="0"/>
              <a:t>ResultSet</a:t>
            </a:r>
            <a:r>
              <a:rPr lang="en-IN" b="0" dirty="0" smtClean="0"/>
              <a:t> object. By using </a:t>
            </a:r>
            <a:r>
              <a:rPr lang="en-IN" b="0" dirty="0" err="1" smtClean="0"/>
              <a:t>ResultSetMetaData</a:t>
            </a:r>
            <a:r>
              <a:rPr lang="en-IN" b="0" dirty="0" smtClean="0"/>
              <a:t> object we can find the number of column is available in </a:t>
            </a:r>
            <a:r>
              <a:rPr lang="en-IN" b="0" dirty="0" err="1" smtClean="0"/>
              <a:t>ResultSet</a:t>
            </a:r>
            <a:r>
              <a:rPr lang="en-IN" b="0" dirty="0" smtClean="0"/>
              <a:t>, the names of the columns, the Data types of the columns.</a:t>
            </a:r>
          </a:p>
          <a:p>
            <a:pPr>
              <a:buNone/>
            </a:pPr>
            <a:r>
              <a:rPr lang="en-IN" b="0" dirty="0" smtClean="0"/>
              <a:t> </a:t>
            </a:r>
          </a:p>
          <a:p>
            <a:pPr>
              <a:buNone/>
            </a:pPr>
            <a:r>
              <a:rPr lang="en-IN" b="0" dirty="0" smtClean="0"/>
              <a:t>   Ex: </a:t>
            </a:r>
            <a:r>
              <a:rPr lang="en-IN" b="0" dirty="0" err="1" smtClean="0"/>
              <a:t>ResultSetMetaData</a:t>
            </a:r>
            <a:r>
              <a:rPr lang="en-IN" b="0" dirty="0" smtClean="0"/>
              <a:t> </a:t>
            </a:r>
            <a:r>
              <a:rPr lang="en-IN" b="0" dirty="0" err="1" smtClean="0"/>
              <a:t>rsmd</a:t>
            </a:r>
            <a:r>
              <a:rPr lang="en-IN" b="0" dirty="0" smtClean="0"/>
              <a:t> = </a:t>
            </a:r>
            <a:r>
              <a:rPr lang="en-IN" b="0" dirty="0" err="1" smtClean="0"/>
              <a:t>rs.getMetaData</a:t>
            </a:r>
            <a:r>
              <a:rPr lang="en-IN" b="0" dirty="0" smtClean="0"/>
              <a:t>();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DatabaseMetadata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err="1" smtClean="0"/>
              <a:t>DatabaseMetadata</a:t>
            </a:r>
            <a:r>
              <a:rPr lang="en-IN" b="0" dirty="0" smtClean="0"/>
              <a:t> is an object which gives more information about underline Database server. That is it can find the database server, version information and JDBC Driver information </a:t>
            </a:r>
            <a:endParaRPr lang="en-IN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" y="1785926"/>
            <a:ext cx="795337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r>
              <a:rPr lang="en-US" dirty="0" err="1" smtClean="0"/>
              <a:t>Resultset</a:t>
            </a:r>
            <a:r>
              <a:rPr lang="en-US" dirty="0" smtClean="0"/>
              <a:t> 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0" dirty="0" err="1" smtClean="0"/>
              <a:t>ResultSetMetaData</a:t>
            </a:r>
            <a:r>
              <a:rPr lang="en-IN" sz="2000" b="0" dirty="0" smtClean="0"/>
              <a:t> </a:t>
            </a:r>
            <a:r>
              <a:rPr lang="en-IN" sz="2000" b="0" dirty="0" err="1" smtClean="0"/>
              <a:t>rsmd</a:t>
            </a:r>
            <a:r>
              <a:rPr lang="en-IN" sz="2000" b="0" dirty="0" smtClean="0"/>
              <a:t> = </a:t>
            </a:r>
            <a:r>
              <a:rPr lang="en-IN" sz="2000" b="0" dirty="0" err="1" smtClean="0"/>
              <a:t>rs.getMetaData</a:t>
            </a:r>
            <a:r>
              <a:rPr lang="en-IN" sz="2000" b="0" dirty="0" smtClean="0"/>
              <a:t>(); </a:t>
            </a:r>
          </a:p>
          <a:p>
            <a:r>
              <a:rPr lang="en-IN" sz="2000" b="0" dirty="0" err="1" smtClean="0"/>
              <a:t>System.out.println</a:t>
            </a:r>
            <a:r>
              <a:rPr lang="en-IN" sz="2000" b="0" dirty="0" smtClean="0"/>
              <a:t>(</a:t>
            </a:r>
            <a:r>
              <a:rPr lang="en-IN" sz="2000" b="0" dirty="0" err="1" smtClean="0"/>
              <a:t>rsmd.getColumnCount</a:t>
            </a:r>
            <a:r>
              <a:rPr lang="en-IN" sz="2000" b="0" dirty="0" smtClean="0"/>
              <a:t>()); </a:t>
            </a:r>
          </a:p>
          <a:p>
            <a:r>
              <a:rPr lang="en-IN" sz="2000" b="0" dirty="0" err="1" smtClean="0"/>
              <a:t>System.out.println</a:t>
            </a:r>
            <a:r>
              <a:rPr lang="en-IN" sz="2000" b="0" dirty="0" smtClean="0"/>
              <a:t>(</a:t>
            </a:r>
            <a:r>
              <a:rPr lang="en-IN" sz="2000" b="0" dirty="0" err="1" smtClean="0"/>
              <a:t>rsmd.getColumnName</a:t>
            </a:r>
            <a:r>
              <a:rPr lang="en-IN" sz="2000" b="0" dirty="0" smtClean="0"/>
              <a:t>(2)); </a:t>
            </a:r>
          </a:p>
          <a:p>
            <a:r>
              <a:rPr lang="en-IN" sz="2000" b="0" dirty="0" err="1" smtClean="0"/>
              <a:t>System.out.println</a:t>
            </a:r>
            <a:r>
              <a:rPr lang="en-IN" sz="2000" b="0" dirty="0" smtClean="0"/>
              <a:t>(</a:t>
            </a:r>
            <a:r>
              <a:rPr lang="en-IN" sz="2000" b="0" dirty="0" err="1" smtClean="0"/>
              <a:t>rsmd.getColumnTypeName</a:t>
            </a:r>
            <a:r>
              <a:rPr lang="en-IN" sz="2000" b="0" dirty="0" smtClean="0"/>
              <a:t>(2)); </a:t>
            </a:r>
          </a:p>
          <a:p>
            <a:r>
              <a:rPr lang="en-IN" sz="2000" b="0" dirty="0" err="1" smtClean="0"/>
              <a:t>System.out.println</a:t>
            </a:r>
            <a:r>
              <a:rPr lang="en-IN" sz="2000" b="0" dirty="0" smtClean="0"/>
              <a:t>(</a:t>
            </a:r>
            <a:r>
              <a:rPr lang="en-IN" sz="2000" b="0" dirty="0" err="1" smtClean="0"/>
              <a:t>rsmd.isSearchable</a:t>
            </a:r>
            <a:r>
              <a:rPr lang="en-IN" sz="2000" b="0" dirty="0" smtClean="0"/>
              <a:t>(2)); </a:t>
            </a:r>
          </a:p>
          <a:p>
            <a:r>
              <a:rPr lang="en-IN" sz="2000" b="0" dirty="0" err="1" smtClean="0"/>
              <a:t>System.out.println</a:t>
            </a:r>
            <a:r>
              <a:rPr lang="en-IN" sz="2000" b="0" dirty="0" smtClean="0"/>
              <a:t>(</a:t>
            </a:r>
            <a:r>
              <a:rPr lang="en-IN" sz="2000" b="0" dirty="0" err="1" smtClean="0"/>
              <a:t>rsmd.getColumnType</a:t>
            </a:r>
            <a:r>
              <a:rPr lang="en-IN" sz="2000" b="0" dirty="0" smtClean="0"/>
              <a:t>(1)); </a:t>
            </a:r>
            <a:endParaRPr lang="en-IN" sz="2000" b="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Drivers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TYPE 1: JDBC-ODBC Bridge Driver </a:t>
            </a:r>
          </a:p>
          <a:p>
            <a:r>
              <a:rPr lang="en-IN" b="0" dirty="0" smtClean="0"/>
              <a:t>TYPE 2: Native API Driver </a:t>
            </a:r>
          </a:p>
          <a:p>
            <a:r>
              <a:rPr lang="nb-NO" b="0" dirty="0" smtClean="0"/>
              <a:t>TYPE 3: Network protocol Driver </a:t>
            </a:r>
          </a:p>
          <a:p>
            <a:r>
              <a:rPr lang="en-IN" b="0" dirty="0" smtClean="0"/>
              <a:t>TYPE 4: Pure java Driver/thin Driver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JDBC is an API released by sun micro system. </a:t>
            </a:r>
          </a:p>
          <a:p>
            <a:endParaRPr lang="en-US" b="0" dirty="0" smtClean="0"/>
          </a:p>
          <a:p>
            <a:pPr>
              <a:buNone/>
            </a:pPr>
            <a:endParaRPr lang="en-IN" b="0" dirty="0" smtClean="0"/>
          </a:p>
          <a:p>
            <a:r>
              <a:rPr lang="en-IN" b="0" dirty="0" smtClean="0"/>
              <a:t>JDBC is java data base connectivity. 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areas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0" dirty="0" smtClean="0"/>
          </a:p>
          <a:p>
            <a:r>
              <a:rPr lang="en-IN" b="0" dirty="0" smtClean="0"/>
              <a:t>Files </a:t>
            </a:r>
          </a:p>
          <a:p>
            <a:endParaRPr lang="en-IN" b="0" dirty="0" smtClean="0"/>
          </a:p>
          <a:p>
            <a:r>
              <a:rPr lang="en-IN" b="0" dirty="0" smtClean="0"/>
              <a:t> Database server </a:t>
            </a:r>
          </a:p>
          <a:p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File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en-IN" b="0" dirty="0" smtClean="0"/>
              <a:t> File system does not provide security. </a:t>
            </a:r>
          </a:p>
          <a:p>
            <a:pPr>
              <a:buNone/>
            </a:pPr>
            <a:endParaRPr lang="en-IN" b="0" dirty="0" smtClean="0"/>
          </a:p>
          <a:p>
            <a:r>
              <a:rPr lang="en-IN" b="0" dirty="0" smtClean="0"/>
              <a:t> There is limit on the size of the files. </a:t>
            </a:r>
          </a:p>
          <a:p>
            <a:pPr>
              <a:buNone/>
            </a:pPr>
            <a:endParaRPr lang="en-IN" b="0" dirty="0" smtClean="0"/>
          </a:p>
          <a:p>
            <a:r>
              <a:rPr lang="en-IN" b="0" dirty="0" smtClean="0"/>
              <a:t> If we store the data into file the redundant data will be store. </a:t>
            </a:r>
          </a:p>
          <a:p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b="0" dirty="0" smtClean="0"/>
          </a:p>
          <a:p>
            <a:r>
              <a:rPr lang="en-IN" sz="2000" b="0" dirty="0" smtClean="0"/>
              <a:t>We can resolve this entire problem by using data base servers only. </a:t>
            </a:r>
          </a:p>
          <a:p>
            <a:endParaRPr lang="en-IN" sz="2000" b="0" dirty="0" smtClean="0"/>
          </a:p>
          <a:p>
            <a:r>
              <a:rPr lang="en-IN" sz="2000" b="0" dirty="0" smtClean="0"/>
              <a:t> JDBC API is used if a java application want interact with database server. </a:t>
            </a:r>
          </a:p>
          <a:p>
            <a:endParaRPr lang="en-IN" sz="2000" b="0" dirty="0" smtClean="0"/>
          </a:p>
          <a:p>
            <a:r>
              <a:rPr lang="en-IN" sz="2000" b="0" dirty="0" smtClean="0"/>
              <a:t>There are so many database servers are available in the market. Some of them all Oracle, MYSQL, SAP, IBMDB2, POINT database server and etc. </a:t>
            </a:r>
          </a:p>
          <a:p>
            <a:endParaRPr lang="en-IN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SimHei"/>
        <a:cs typeface=""/>
      </a:majorFont>
      <a:minorFont>
        <a:latin typeface="Verdana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978</Words>
  <Application>Microsoft Office PowerPoint</Application>
  <PresentationFormat>On-screen Show (4:3)</PresentationFormat>
  <Paragraphs>179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01</vt:lpstr>
      <vt:lpstr>Slide 1</vt:lpstr>
      <vt:lpstr>.</vt:lpstr>
      <vt:lpstr>API (Application Programming Interface): </vt:lpstr>
      <vt:lpstr>API</vt:lpstr>
      <vt:lpstr>.</vt:lpstr>
      <vt:lpstr>JDBC</vt:lpstr>
      <vt:lpstr>Storage areas</vt:lpstr>
      <vt:lpstr>Disadvantages of File System</vt:lpstr>
      <vt:lpstr>Database server</vt:lpstr>
      <vt:lpstr>Database server</vt:lpstr>
      <vt:lpstr>.</vt:lpstr>
      <vt:lpstr>Database Server</vt:lpstr>
      <vt:lpstr>Database Client</vt:lpstr>
      <vt:lpstr>.</vt:lpstr>
      <vt:lpstr>.</vt:lpstr>
      <vt:lpstr>OCI functions </vt:lpstr>
      <vt:lpstr>OCI</vt:lpstr>
      <vt:lpstr>C vs DB</vt:lpstr>
      <vt:lpstr>C vs DB</vt:lpstr>
      <vt:lpstr>ODBC</vt:lpstr>
      <vt:lpstr>JDBC</vt:lpstr>
      <vt:lpstr>DBF</vt:lpstr>
      <vt:lpstr>Architecture of JDBC </vt:lpstr>
      <vt:lpstr>packages for JDBC </vt:lpstr>
      <vt:lpstr>java.sql interfaces </vt:lpstr>
      <vt:lpstr>java.sql classes </vt:lpstr>
      <vt:lpstr>javax.sql interfaces: </vt:lpstr>
      <vt:lpstr>SUN JDBC</vt:lpstr>
      <vt:lpstr>Steps to develop Java application</vt:lpstr>
      <vt:lpstr>Driver class </vt:lpstr>
      <vt:lpstr>Requirement</vt:lpstr>
      <vt:lpstr>JDBC Query Types</vt:lpstr>
      <vt:lpstr>Non-select queries </vt:lpstr>
      <vt:lpstr> Select query’s  </vt:lpstr>
      <vt:lpstr>Requirement: </vt:lpstr>
      <vt:lpstr>Requirement: </vt:lpstr>
      <vt:lpstr>Resultset object</vt:lpstr>
      <vt:lpstr>ResultSet Pointer</vt:lpstr>
      <vt:lpstr>ResultSet Pointer</vt:lpstr>
      <vt:lpstr>RS</vt:lpstr>
      <vt:lpstr>projection </vt:lpstr>
      <vt:lpstr>PreparedStatement </vt:lpstr>
      <vt:lpstr>Steps to create Prepared statement</vt:lpstr>
      <vt:lpstr>Requirement</vt:lpstr>
      <vt:lpstr>Callable statement </vt:lpstr>
      <vt:lpstr>Callable statement</vt:lpstr>
      <vt:lpstr>*MetaData: </vt:lpstr>
      <vt:lpstr>ResultSetMetaData: </vt:lpstr>
      <vt:lpstr>DatabaseMetadata:</vt:lpstr>
      <vt:lpstr>Examples Resultset Metadata</vt:lpstr>
      <vt:lpstr>Types of Drivers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PDW-PC</cp:lastModifiedBy>
  <cp:revision>95</cp:revision>
  <dcterms:created xsi:type="dcterms:W3CDTF">2015-02-12T03:21:05Z</dcterms:created>
  <dcterms:modified xsi:type="dcterms:W3CDTF">2018-05-02T03:37:21Z</dcterms:modified>
</cp:coreProperties>
</file>