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8" r:id="rId88"/>
    <p:sldId id="349" r:id="rId89"/>
    <p:sldId id="350" r:id="rId90"/>
    <p:sldId id="351" r:id="rId91"/>
    <p:sldId id="352" r:id="rId92"/>
    <p:sldId id="353"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6AF1A4-8D2C-4BBF-A9B1-2F2D98B99547}" type="datetimeFigureOut">
              <a:rPr lang="en-US" smtClean="0"/>
              <a:pPr/>
              <a:t>11/5/2015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931F9-5A7E-485D-AC0E-F696DD346A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hdr" sz="quarter"/>
          </p:nvPr>
        </p:nvSpPr>
        <p:spPr>
          <a:noFill/>
        </p:spPr>
        <p:txBody>
          <a:bodyPr/>
          <a:lstStyle/>
          <a:p>
            <a:r>
              <a:rPr lang="en-US" smtClean="0"/>
              <a:t>Solutions Engineering Fundamentals: Java</a:t>
            </a:r>
          </a:p>
        </p:txBody>
      </p:sp>
      <p:sp>
        <p:nvSpPr>
          <p:cNvPr id="19459"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19460" name="Rectangle 2"/>
          <p:cNvSpPr>
            <a:spLocks noGrp="1" noRot="1" noChangeAspect="1" noChangeArrowheads="1" noTextEdit="1"/>
          </p:cNvSpPr>
          <p:nvPr>
            <p:ph type="sldImg"/>
          </p:nvPr>
        </p:nvSpPr>
        <p:spPr>
          <a:xfrm>
            <a:off x="2096704" y="691483"/>
            <a:ext cx="2683162" cy="2052348"/>
          </a:xfrm>
          <a:ln/>
        </p:spPr>
      </p:sp>
      <p:sp>
        <p:nvSpPr>
          <p:cNvPr id="19461" name="Rectangle 3"/>
          <p:cNvSpPr>
            <a:spLocks noGrp="1" noChangeArrowheads="1"/>
          </p:cNvSpPr>
          <p:nvPr>
            <p:ph type="body" idx="1"/>
          </p:nvPr>
        </p:nvSpPr>
        <p:spPr>
          <a:noFill/>
          <a:ln w="9525"/>
        </p:spPr>
        <p:txBody>
          <a:bodyPr/>
          <a:lstStyle/>
          <a:p>
            <a:pPr>
              <a:buFontTx/>
              <a:buChar char="•"/>
            </a:pPr>
            <a:r>
              <a:rPr lang="en-US" smtClean="0"/>
              <a:t>An exception means that an ‘exception to the rule’ has occurred. </a:t>
            </a:r>
          </a:p>
          <a:p>
            <a:pPr>
              <a:buFontTx/>
              <a:buChar char="•"/>
            </a:pPr>
            <a:r>
              <a:rPr lang="en-US" smtClean="0"/>
              <a:t>A method is declared as able to accept an integer as a parameter, but the logic inside requires that the integer be greater than 0.  There can be logic inside that ‘throws’ an exception if the integer is less than 0</a:t>
            </a:r>
          </a:p>
          <a:p>
            <a:pPr>
              <a:buFontTx/>
              <a:buChar char="•"/>
            </a:pPr>
            <a:r>
              <a:rPr lang="en-US" smtClean="0"/>
              <a:t>You try to send data to a file or to a database that isn’t accessible (perhaps the server or the network went down)</a:t>
            </a:r>
          </a:p>
          <a:p>
            <a:pPr>
              <a:buFontTx/>
              <a:buChar char="•"/>
            </a:pPr>
            <a:r>
              <a:rPr lang="en-US" smtClean="0"/>
              <a:t>Your JVM ran out of memory</a:t>
            </a:r>
          </a:p>
          <a:p>
            <a:pPr>
              <a:buFontTx/>
              <a:buChar char="•"/>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hdr" sz="quarter"/>
          </p:nvPr>
        </p:nvSpPr>
        <p:spPr>
          <a:noFill/>
        </p:spPr>
        <p:txBody>
          <a:bodyPr/>
          <a:lstStyle/>
          <a:p>
            <a:r>
              <a:rPr lang="en-US" smtClean="0"/>
              <a:t>Solutions Engineering Fundamentals: Java</a:t>
            </a:r>
          </a:p>
        </p:txBody>
      </p:sp>
      <p:sp>
        <p:nvSpPr>
          <p:cNvPr id="28675"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8676" name="Rectangle 2"/>
          <p:cNvSpPr>
            <a:spLocks noGrp="1" noRot="1" noChangeAspect="1" noChangeArrowheads="1" noTextEdit="1"/>
          </p:cNvSpPr>
          <p:nvPr>
            <p:ph type="sldImg"/>
          </p:nvPr>
        </p:nvSpPr>
        <p:spPr>
          <a:xfrm>
            <a:off x="2096704" y="691483"/>
            <a:ext cx="2683162" cy="2052348"/>
          </a:xfrm>
          <a:ln/>
        </p:spPr>
      </p:sp>
      <p:sp>
        <p:nvSpPr>
          <p:cNvPr id="28677" name="Rectangle 3"/>
          <p:cNvSpPr>
            <a:spLocks noGrp="1" noChangeArrowheads="1"/>
          </p:cNvSpPr>
          <p:nvPr>
            <p:ph type="body" idx="1"/>
          </p:nvPr>
        </p:nvSpPr>
        <p:spPr>
          <a:noFill/>
          <a:ln w="9525"/>
        </p:spPr>
        <p:txBody>
          <a:bodyPr/>
          <a:lstStyle/>
          <a:p>
            <a:pPr marL="225377" indent="-225377">
              <a:buFontTx/>
              <a:buChar char="•"/>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hdr" sz="quarter"/>
          </p:nvPr>
        </p:nvSpPr>
        <p:spPr>
          <a:noFill/>
        </p:spPr>
        <p:txBody>
          <a:bodyPr/>
          <a:lstStyle/>
          <a:p>
            <a:r>
              <a:rPr lang="en-US" smtClean="0"/>
              <a:t>Solutions Engineering Fundamentals: Java</a:t>
            </a:r>
          </a:p>
        </p:txBody>
      </p:sp>
      <p:sp>
        <p:nvSpPr>
          <p:cNvPr id="29699"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9700" name="Rectangle 2"/>
          <p:cNvSpPr>
            <a:spLocks noGrp="1" noRot="1" noChangeAspect="1" noChangeArrowheads="1" noTextEdit="1"/>
          </p:cNvSpPr>
          <p:nvPr>
            <p:ph type="sldImg"/>
          </p:nvPr>
        </p:nvSpPr>
        <p:spPr>
          <a:xfrm>
            <a:off x="2096704" y="691483"/>
            <a:ext cx="2683162" cy="2052348"/>
          </a:xfrm>
          <a:ln/>
        </p:spPr>
      </p:sp>
      <p:sp>
        <p:nvSpPr>
          <p:cNvPr id="29701"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hdr" sz="quarter"/>
          </p:nvPr>
        </p:nvSpPr>
        <p:spPr>
          <a:noFill/>
        </p:spPr>
        <p:txBody>
          <a:bodyPr/>
          <a:lstStyle/>
          <a:p>
            <a:r>
              <a:rPr lang="en-US" smtClean="0"/>
              <a:t>Solutions Engineering Fundamentals: Java</a:t>
            </a:r>
          </a:p>
        </p:txBody>
      </p:sp>
      <p:sp>
        <p:nvSpPr>
          <p:cNvPr id="30723"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0724" name="Rectangle 2"/>
          <p:cNvSpPr>
            <a:spLocks noGrp="1" noRot="1" noChangeAspect="1" noChangeArrowheads="1" noTextEdit="1"/>
          </p:cNvSpPr>
          <p:nvPr>
            <p:ph type="sldImg"/>
          </p:nvPr>
        </p:nvSpPr>
        <p:spPr>
          <a:xfrm>
            <a:off x="2096704" y="691483"/>
            <a:ext cx="2683162" cy="2052348"/>
          </a:xfrm>
          <a:ln/>
        </p:spPr>
      </p:sp>
      <p:sp>
        <p:nvSpPr>
          <p:cNvPr id="30725"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hdr" sz="quarter"/>
          </p:nvPr>
        </p:nvSpPr>
        <p:spPr>
          <a:noFill/>
        </p:spPr>
        <p:txBody>
          <a:bodyPr/>
          <a:lstStyle/>
          <a:p>
            <a:r>
              <a:rPr lang="en-US" smtClean="0"/>
              <a:t>Solutions Engineering Fundamentals: Java</a:t>
            </a:r>
          </a:p>
        </p:txBody>
      </p:sp>
      <p:sp>
        <p:nvSpPr>
          <p:cNvPr id="31747"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1748" name="Rectangle 2"/>
          <p:cNvSpPr>
            <a:spLocks noGrp="1" noRot="1" noChangeAspect="1" noChangeArrowheads="1" noTextEdit="1"/>
          </p:cNvSpPr>
          <p:nvPr>
            <p:ph type="sldImg"/>
          </p:nvPr>
        </p:nvSpPr>
        <p:spPr>
          <a:xfrm>
            <a:off x="2096704" y="691483"/>
            <a:ext cx="2683162" cy="2052348"/>
          </a:xfrm>
          <a:ln/>
        </p:spPr>
      </p:sp>
      <p:sp>
        <p:nvSpPr>
          <p:cNvPr id="31749" name="Rectangle 3"/>
          <p:cNvSpPr>
            <a:spLocks noGrp="1" noChangeArrowheads="1"/>
          </p:cNvSpPr>
          <p:nvPr>
            <p:ph type="body" idx="1"/>
          </p:nvPr>
        </p:nvSpPr>
        <p:spPr>
          <a:noFill/>
          <a:ln w="9525"/>
        </p:spPr>
        <p:txBody>
          <a:bodyPr/>
          <a:lstStyle/>
          <a:p>
            <a:pPr>
              <a:buFontTx/>
              <a:buChar char="•"/>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hdr" sz="quarter"/>
          </p:nvPr>
        </p:nvSpPr>
        <p:spPr>
          <a:noFill/>
        </p:spPr>
        <p:txBody>
          <a:bodyPr/>
          <a:lstStyle/>
          <a:p>
            <a:r>
              <a:rPr lang="en-US" smtClean="0"/>
              <a:t>Solutions Engineering Fundamentals: Java</a:t>
            </a:r>
          </a:p>
        </p:txBody>
      </p:sp>
      <p:sp>
        <p:nvSpPr>
          <p:cNvPr id="32771"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2772" name="Rectangle 2"/>
          <p:cNvSpPr>
            <a:spLocks noGrp="1" noRot="1" noChangeAspect="1" noChangeArrowheads="1" noTextEdit="1"/>
          </p:cNvSpPr>
          <p:nvPr>
            <p:ph type="sldImg"/>
          </p:nvPr>
        </p:nvSpPr>
        <p:spPr>
          <a:xfrm>
            <a:off x="2071688" y="692150"/>
            <a:ext cx="2733675" cy="2051050"/>
          </a:xfrm>
          <a:ln/>
        </p:spPr>
      </p:sp>
      <p:sp>
        <p:nvSpPr>
          <p:cNvPr id="32773" name="Rectangle 3"/>
          <p:cNvSpPr>
            <a:spLocks noGrp="1" noChangeArrowheads="1"/>
          </p:cNvSpPr>
          <p:nvPr>
            <p:ph type="body" idx="1"/>
          </p:nvPr>
        </p:nvSpPr>
        <p:spPr>
          <a:noFill/>
          <a:ln w="9525"/>
        </p:spPr>
        <p:txBody>
          <a:bodyPr/>
          <a:lstStyle/>
          <a:p>
            <a:pPr>
              <a:buFontTx/>
              <a:buChar char="•"/>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hdr" sz="quarter"/>
          </p:nvPr>
        </p:nvSpPr>
        <p:spPr>
          <a:noFill/>
        </p:spPr>
        <p:txBody>
          <a:bodyPr/>
          <a:lstStyle/>
          <a:p>
            <a:r>
              <a:rPr lang="en-US" smtClean="0"/>
              <a:t>Solutions Engineering Fundamentals: Java</a:t>
            </a:r>
          </a:p>
        </p:txBody>
      </p:sp>
      <p:sp>
        <p:nvSpPr>
          <p:cNvPr id="33795"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33796" name="Rectangle 2"/>
          <p:cNvSpPr>
            <a:spLocks noGrp="1" noRot="1" noChangeAspect="1" noChangeArrowheads="1" noTextEdit="1"/>
          </p:cNvSpPr>
          <p:nvPr>
            <p:ph type="sldImg"/>
          </p:nvPr>
        </p:nvSpPr>
        <p:spPr>
          <a:xfrm>
            <a:off x="2096704" y="691483"/>
            <a:ext cx="2683162" cy="2052348"/>
          </a:xfrm>
          <a:ln/>
        </p:spPr>
      </p:sp>
      <p:sp>
        <p:nvSpPr>
          <p:cNvPr id="33797"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hdr" sz="quarter"/>
          </p:nvPr>
        </p:nvSpPr>
        <p:spPr>
          <a:noFill/>
        </p:spPr>
        <p:txBody>
          <a:bodyPr/>
          <a:lstStyle/>
          <a:p>
            <a:endParaRPr lang="en-US" smtClean="0"/>
          </a:p>
        </p:txBody>
      </p:sp>
      <p:sp>
        <p:nvSpPr>
          <p:cNvPr id="77827" name="Rectangle 2"/>
          <p:cNvSpPr>
            <a:spLocks noGrp="1" noRot="1" noChangeAspect="1" noChangeArrowheads="1" noTextEdit="1"/>
          </p:cNvSpPr>
          <p:nvPr>
            <p:ph type="sldImg"/>
          </p:nvPr>
        </p:nvSpPr>
        <p:spPr>
          <a:xfrm>
            <a:off x="2071688" y="692150"/>
            <a:ext cx="2733675" cy="2051050"/>
          </a:xfrm>
          <a:ln/>
        </p:spPr>
      </p:sp>
      <p:sp>
        <p:nvSpPr>
          <p:cNvPr id="77828"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hdr" sz="quarter"/>
          </p:nvPr>
        </p:nvSpPr>
        <p:spPr>
          <a:noFill/>
        </p:spPr>
        <p:txBody>
          <a:bodyPr/>
          <a:lstStyle/>
          <a:p>
            <a:endParaRPr lang="en-US" smtClean="0"/>
          </a:p>
        </p:txBody>
      </p:sp>
      <p:sp>
        <p:nvSpPr>
          <p:cNvPr id="78851" name="Rectangle 2"/>
          <p:cNvSpPr>
            <a:spLocks noGrp="1" noRot="1" noChangeAspect="1" noChangeArrowheads="1" noTextEdit="1"/>
          </p:cNvSpPr>
          <p:nvPr>
            <p:ph type="sldImg"/>
          </p:nvPr>
        </p:nvSpPr>
        <p:spPr>
          <a:xfrm>
            <a:off x="2071688" y="692150"/>
            <a:ext cx="2733675" cy="2051050"/>
          </a:xfrm>
          <a:ln/>
        </p:spPr>
      </p:sp>
      <p:sp>
        <p:nvSpPr>
          <p:cNvPr id="78852" name="Rectangle 3"/>
          <p:cNvSpPr>
            <a:spLocks noGrp="1" noChangeArrowheads="1"/>
          </p:cNvSpPr>
          <p:nvPr>
            <p:ph type="body" idx="1"/>
          </p:nvPr>
        </p:nvSpPr>
        <p:spPr>
          <a:noFill/>
          <a:ln w="9525"/>
        </p:spPr>
        <p:txBody>
          <a:bodyPr/>
          <a:lstStyle/>
          <a:p>
            <a:pPr>
              <a:buFontTx/>
              <a:buChar char="•"/>
            </a:pP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hdr" sz="quarter"/>
          </p:nvPr>
        </p:nvSpPr>
        <p:spPr>
          <a:noFill/>
        </p:spPr>
        <p:txBody>
          <a:bodyPr/>
          <a:lstStyle/>
          <a:p>
            <a:endParaRPr lang="en-US" smtClean="0"/>
          </a:p>
        </p:txBody>
      </p:sp>
      <p:sp>
        <p:nvSpPr>
          <p:cNvPr id="79875" name="Rectangle 2"/>
          <p:cNvSpPr>
            <a:spLocks noGrp="1" noRot="1" noChangeAspect="1" noChangeArrowheads="1" noTextEdit="1"/>
          </p:cNvSpPr>
          <p:nvPr>
            <p:ph type="sldImg"/>
          </p:nvPr>
        </p:nvSpPr>
        <p:spPr>
          <a:xfrm>
            <a:off x="2071688" y="692150"/>
            <a:ext cx="2733675" cy="2051050"/>
          </a:xfrm>
          <a:ln/>
        </p:spPr>
      </p:sp>
      <p:sp>
        <p:nvSpPr>
          <p:cNvPr id="79876" name="Rectangle 3"/>
          <p:cNvSpPr>
            <a:spLocks noGrp="1" noChangeArrowheads="1"/>
          </p:cNvSpPr>
          <p:nvPr>
            <p:ph type="body" idx="1"/>
          </p:nvPr>
        </p:nvSpPr>
        <p:spPr>
          <a:noFill/>
          <a:ln w="9525"/>
        </p:spPr>
        <p:txBody>
          <a:bodyPr/>
          <a:lstStyle/>
          <a:p>
            <a:pPr>
              <a:buFontTx/>
              <a:buChar char="•"/>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hdr" sz="quarter"/>
          </p:nvPr>
        </p:nvSpPr>
        <p:spPr>
          <a:noFill/>
        </p:spPr>
        <p:txBody>
          <a:bodyPr/>
          <a:lstStyle/>
          <a:p>
            <a:endParaRPr lang="en-US" smtClean="0"/>
          </a:p>
        </p:txBody>
      </p:sp>
      <p:sp>
        <p:nvSpPr>
          <p:cNvPr id="80899" name="Rectangle 2"/>
          <p:cNvSpPr>
            <a:spLocks noGrp="1" noRot="1" noChangeAspect="1" noChangeArrowheads="1" noTextEdit="1"/>
          </p:cNvSpPr>
          <p:nvPr>
            <p:ph type="sldImg"/>
          </p:nvPr>
        </p:nvSpPr>
        <p:spPr>
          <a:xfrm>
            <a:off x="2071688" y="692150"/>
            <a:ext cx="2733675" cy="2051050"/>
          </a:xfrm>
          <a:ln/>
        </p:spPr>
      </p:sp>
      <p:sp>
        <p:nvSpPr>
          <p:cNvPr id="80900" name="Rectangle 3"/>
          <p:cNvSpPr>
            <a:spLocks noGrp="1" noChangeArrowheads="1"/>
          </p:cNvSpPr>
          <p:nvPr>
            <p:ph type="body" idx="1"/>
          </p:nvPr>
        </p:nvSpPr>
        <p:spPr>
          <a:noFill/>
          <a:ln w="9525"/>
        </p:spPr>
        <p:txBody>
          <a:bodyPr/>
          <a:lstStyle/>
          <a:p>
            <a:pPr>
              <a:buFontTx/>
              <a:buChar char="•"/>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hdr" sz="quarter"/>
          </p:nvPr>
        </p:nvSpPr>
        <p:spPr>
          <a:noFill/>
        </p:spPr>
        <p:txBody>
          <a:bodyPr/>
          <a:lstStyle/>
          <a:p>
            <a:r>
              <a:rPr lang="en-US" smtClean="0"/>
              <a:t>Solutions Engineering Fundamentals: Java</a:t>
            </a:r>
          </a:p>
        </p:txBody>
      </p:sp>
      <p:sp>
        <p:nvSpPr>
          <p:cNvPr id="20483"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0484" name="Rectangle 2"/>
          <p:cNvSpPr>
            <a:spLocks noGrp="1" noRot="1" noChangeAspect="1" noChangeArrowheads="1" noTextEdit="1"/>
          </p:cNvSpPr>
          <p:nvPr>
            <p:ph type="sldImg"/>
          </p:nvPr>
        </p:nvSpPr>
        <p:spPr>
          <a:xfrm>
            <a:off x="2096704" y="691483"/>
            <a:ext cx="2683162" cy="2052348"/>
          </a:xfrm>
          <a:ln/>
        </p:spPr>
      </p:sp>
      <p:sp>
        <p:nvSpPr>
          <p:cNvPr id="20485" name="Rectangle 3"/>
          <p:cNvSpPr>
            <a:spLocks noGrp="1" noChangeArrowheads="1"/>
          </p:cNvSpPr>
          <p:nvPr>
            <p:ph type="body" idx="1"/>
          </p:nvPr>
        </p:nvSpPr>
        <p:spPr>
          <a:noFill/>
          <a:ln w="9525"/>
        </p:spPr>
        <p:txBody>
          <a:bodyPr/>
          <a:lstStyle/>
          <a:p>
            <a:pPr>
              <a:buFontTx/>
              <a:buChar char="•"/>
            </a:pPr>
            <a:r>
              <a:rPr lang="en-US" smtClean="0"/>
              <a:t>Caused by programming or logical errors</a:t>
            </a:r>
          </a:p>
          <a:p>
            <a:pPr>
              <a:buFontTx/>
              <a:buChar char="•"/>
            </a:pPr>
            <a:r>
              <a:rPr lang="en-US" smtClean="0"/>
              <a:t>Refer to ArrayExceptionSample.java and FormatExeptionSample.java</a:t>
            </a:r>
          </a:p>
          <a:p>
            <a:endParaRPr lang="en-US" smtClean="0"/>
          </a:p>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hdr" sz="quarter"/>
          </p:nvPr>
        </p:nvSpPr>
        <p:spPr>
          <a:noFill/>
        </p:spPr>
        <p:txBody>
          <a:bodyPr/>
          <a:lstStyle/>
          <a:p>
            <a:endParaRPr lang="en-US" smtClean="0"/>
          </a:p>
        </p:txBody>
      </p:sp>
      <p:sp>
        <p:nvSpPr>
          <p:cNvPr id="81923" name="Rectangle 2"/>
          <p:cNvSpPr>
            <a:spLocks noGrp="1" noRot="1" noChangeAspect="1" noChangeArrowheads="1" noTextEdit="1"/>
          </p:cNvSpPr>
          <p:nvPr>
            <p:ph type="sldImg"/>
          </p:nvPr>
        </p:nvSpPr>
        <p:spPr>
          <a:xfrm>
            <a:off x="2071688" y="692150"/>
            <a:ext cx="2733675" cy="2051050"/>
          </a:xfrm>
          <a:ln/>
        </p:spPr>
      </p:sp>
      <p:sp>
        <p:nvSpPr>
          <p:cNvPr id="81924" name="Rectangle 3"/>
          <p:cNvSpPr>
            <a:spLocks noGrp="1" noChangeArrowheads="1"/>
          </p:cNvSpPr>
          <p:nvPr>
            <p:ph type="body" idx="1"/>
          </p:nvPr>
        </p:nvSpPr>
        <p:spPr>
          <a:noFill/>
          <a:ln w="9525"/>
        </p:spPr>
        <p:txBody>
          <a:bodyPr/>
          <a:lstStyle/>
          <a:p>
            <a:pPr>
              <a:buFontTx/>
              <a:buChar char="•"/>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hdr" sz="quarter"/>
          </p:nvPr>
        </p:nvSpPr>
        <p:spPr>
          <a:noFill/>
        </p:spPr>
        <p:txBody>
          <a:bodyPr/>
          <a:lstStyle/>
          <a:p>
            <a:endParaRPr lang="en-US" smtClean="0"/>
          </a:p>
        </p:txBody>
      </p:sp>
      <p:sp>
        <p:nvSpPr>
          <p:cNvPr id="82947" name="Rectangle 2"/>
          <p:cNvSpPr>
            <a:spLocks noGrp="1" noRot="1" noChangeAspect="1" noChangeArrowheads="1" noTextEdit="1"/>
          </p:cNvSpPr>
          <p:nvPr>
            <p:ph type="sldImg"/>
          </p:nvPr>
        </p:nvSpPr>
        <p:spPr>
          <a:xfrm>
            <a:off x="2071688" y="692150"/>
            <a:ext cx="2733675" cy="2051050"/>
          </a:xfrm>
          <a:ln/>
        </p:spPr>
      </p:sp>
      <p:sp>
        <p:nvSpPr>
          <p:cNvPr id="82948" name="Rectangle 3"/>
          <p:cNvSpPr>
            <a:spLocks noGrp="1" noChangeArrowheads="1"/>
          </p:cNvSpPr>
          <p:nvPr>
            <p:ph type="body" idx="1"/>
          </p:nvPr>
        </p:nvSpPr>
        <p:spPr>
          <a:noFill/>
          <a:ln w="9525"/>
        </p:spPr>
        <p:txBody>
          <a:bodyPr/>
          <a:lstStyle/>
          <a:p>
            <a:pPr>
              <a:buFontTx/>
              <a:buChar char="•"/>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hdr" sz="quarter"/>
          </p:nvPr>
        </p:nvSpPr>
        <p:spPr>
          <a:noFill/>
        </p:spPr>
        <p:txBody>
          <a:bodyPr/>
          <a:lstStyle/>
          <a:p>
            <a:endParaRPr lang="en-US" smtClean="0"/>
          </a:p>
        </p:txBody>
      </p:sp>
      <p:sp>
        <p:nvSpPr>
          <p:cNvPr id="83971" name="Rectangle 2"/>
          <p:cNvSpPr>
            <a:spLocks noGrp="1" noRot="1" noChangeAspect="1" noChangeArrowheads="1" noTextEdit="1"/>
          </p:cNvSpPr>
          <p:nvPr>
            <p:ph type="sldImg"/>
          </p:nvPr>
        </p:nvSpPr>
        <p:spPr>
          <a:xfrm>
            <a:off x="2071688" y="692150"/>
            <a:ext cx="2733675" cy="2051050"/>
          </a:xfrm>
          <a:ln/>
        </p:spPr>
      </p:sp>
      <p:sp>
        <p:nvSpPr>
          <p:cNvPr id="83972" name="Rectangle 3"/>
          <p:cNvSpPr>
            <a:spLocks noGrp="1" noChangeArrowheads="1"/>
          </p:cNvSpPr>
          <p:nvPr>
            <p:ph type="body" idx="1"/>
          </p:nvPr>
        </p:nvSpPr>
        <p:spPr>
          <a:noFill/>
          <a:ln w="9525"/>
        </p:spPr>
        <p:txBody>
          <a:bodyPr/>
          <a:lstStyle/>
          <a:p>
            <a:pPr>
              <a:buFontTx/>
              <a:buChar char="•"/>
            </a:pPr>
            <a:r>
              <a:rPr lang="en-US" smtClean="0"/>
              <a:t>Refer to ComparableSample.java and Car.java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hdr" sz="quarter"/>
          </p:nvPr>
        </p:nvSpPr>
        <p:spPr>
          <a:noFill/>
        </p:spPr>
        <p:txBody>
          <a:bodyPr/>
          <a:lstStyle/>
          <a:p>
            <a:endParaRPr lang="en-US" smtClean="0"/>
          </a:p>
        </p:txBody>
      </p:sp>
      <p:sp>
        <p:nvSpPr>
          <p:cNvPr id="84995" name="Rectangle 2"/>
          <p:cNvSpPr>
            <a:spLocks noGrp="1" noRot="1" noChangeAspect="1" noChangeArrowheads="1" noTextEdit="1"/>
          </p:cNvSpPr>
          <p:nvPr>
            <p:ph type="sldImg"/>
          </p:nvPr>
        </p:nvSpPr>
        <p:spPr>
          <a:xfrm>
            <a:off x="2071688" y="692150"/>
            <a:ext cx="2733675" cy="2051050"/>
          </a:xfrm>
          <a:ln/>
        </p:spPr>
      </p:sp>
      <p:sp>
        <p:nvSpPr>
          <p:cNvPr id="8499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2096704" y="691483"/>
            <a:ext cx="2683162" cy="2052348"/>
          </a:xfrm>
          <a:ln/>
        </p:spPr>
      </p:sp>
      <p:sp>
        <p:nvSpPr>
          <p:cNvPr id="86019" name="Notes Placeholder 2"/>
          <p:cNvSpPr>
            <a:spLocks noGrp="1"/>
          </p:cNvSpPr>
          <p:nvPr>
            <p:ph type="body" idx="1"/>
          </p:nvPr>
        </p:nvSpPr>
        <p:spPr>
          <a:noFill/>
          <a:ln w="9525"/>
        </p:spPr>
        <p:txBody>
          <a:bodyPr/>
          <a:lstStyle/>
          <a:p>
            <a:endParaRPr lang="en-IN" smtClean="0"/>
          </a:p>
        </p:txBody>
      </p:sp>
      <p:sp>
        <p:nvSpPr>
          <p:cNvPr id="86020" name="Header Placeholder 3"/>
          <p:cNvSpPr>
            <a:spLocks noGrp="1"/>
          </p:cNvSpPr>
          <p:nvPr>
            <p:ph type="hdr" sz="quarter"/>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hdr" sz="quarter"/>
          </p:nvPr>
        </p:nvSpPr>
        <p:spPr>
          <a:noFill/>
        </p:spPr>
        <p:txBody>
          <a:bodyPr/>
          <a:lstStyle/>
          <a:p>
            <a:r>
              <a:rPr lang="en-US" smtClean="0"/>
              <a:t>Solutions Engineering Fundamentals: Java</a:t>
            </a:r>
          </a:p>
        </p:txBody>
      </p:sp>
      <p:sp>
        <p:nvSpPr>
          <p:cNvPr id="43011"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3012" name="Rectangle 2"/>
          <p:cNvSpPr>
            <a:spLocks noGrp="1" noRot="1" noChangeAspect="1" noChangeArrowheads="1" noTextEdit="1"/>
          </p:cNvSpPr>
          <p:nvPr>
            <p:ph type="sldImg"/>
          </p:nvPr>
        </p:nvSpPr>
        <p:spPr>
          <a:xfrm>
            <a:off x="2071688" y="692150"/>
            <a:ext cx="2733675" cy="2051050"/>
          </a:xfrm>
          <a:ln/>
        </p:spPr>
      </p:sp>
      <p:sp>
        <p:nvSpPr>
          <p:cNvPr id="43013" name="Rectangle 3"/>
          <p:cNvSpPr>
            <a:spLocks noGrp="1" noChangeArrowheads="1"/>
          </p:cNvSpPr>
          <p:nvPr>
            <p:ph type="body" idx="1"/>
          </p:nvPr>
        </p:nvSpPr>
        <p:spPr>
          <a:noFill/>
          <a:ln w="9525"/>
        </p:spPr>
        <p:txBody>
          <a:bodyPr/>
          <a:lstStyle/>
          <a:p>
            <a:r>
              <a:rPr lang="en-US" smtClean="0"/>
              <a:t>The JDBC API is the industry standard for database-independent connectivity between the Java programming language and a wide range of databases. The JDBC API provides a call-level API for SQL-based database access. JDBC technology allows you to use the Java programming language to exploit "Write Once, Run Anywhere" capabilities for applications that require access to enterprise data</a:t>
            </a:r>
          </a:p>
          <a:p>
            <a:endParaRPr lang="en-US" smtClean="0"/>
          </a:p>
          <a:p>
            <a:r>
              <a:rPr lang="en-US" smtClean="0"/>
              <a:t>The JDBC API makes it possible to: </a:t>
            </a:r>
          </a:p>
          <a:p>
            <a:pPr>
              <a:buFontTx/>
              <a:buChar char="•"/>
            </a:pPr>
            <a:r>
              <a:rPr lang="en-US" smtClean="0"/>
              <a:t>Establish a connection or access with a database or any tabular data source </a:t>
            </a:r>
          </a:p>
          <a:p>
            <a:pPr>
              <a:buFontTx/>
              <a:buChar char="•"/>
            </a:pPr>
            <a:r>
              <a:rPr lang="en-US" smtClean="0"/>
              <a:t>Send SQL statements </a:t>
            </a:r>
          </a:p>
          <a:p>
            <a:pPr>
              <a:buFontTx/>
              <a:buChar char="•"/>
            </a:pPr>
            <a:r>
              <a:rPr lang="en-US" smtClean="0"/>
              <a:t>Process query results </a:t>
            </a:r>
          </a:p>
          <a:p>
            <a:endParaRPr lang="en-US" smtClean="0"/>
          </a:p>
          <a:p>
            <a:r>
              <a:rPr lang="en-US" smtClean="0"/>
              <a:t>Taken from : http://java.sun.com/products/jdbc/overview.html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hdr" sz="quarter"/>
          </p:nvPr>
        </p:nvSpPr>
        <p:spPr>
          <a:noFill/>
        </p:spPr>
        <p:txBody>
          <a:bodyPr/>
          <a:lstStyle/>
          <a:p>
            <a:r>
              <a:rPr lang="en-US" smtClean="0"/>
              <a:t>Solutions Engineering Fundamentals: Java</a:t>
            </a:r>
          </a:p>
        </p:txBody>
      </p:sp>
      <p:sp>
        <p:nvSpPr>
          <p:cNvPr id="44035"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4036" name="Rectangle 2"/>
          <p:cNvSpPr>
            <a:spLocks noGrp="1" noRot="1" noChangeAspect="1" noChangeArrowheads="1" noTextEdit="1"/>
          </p:cNvSpPr>
          <p:nvPr>
            <p:ph type="sldImg"/>
          </p:nvPr>
        </p:nvSpPr>
        <p:spPr>
          <a:xfrm>
            <a:off x="2071688" y="692150"/>
            <a:ext cx="2733675" cy="2051050"/>
          </a:xfrm>
          <a:ln/>
        </p:spPr>
      </p:sp>
      <p:sp>
        <p:nvSpPr>
          <p:cNvPr id="44037" name="Rectangle 3"/>
          <p:cNvSpPr>
            <a:spLocks noGrp="1" noChangeArrowheads="1"/>
          </p:cNvSpPr>
          <p:nvPr>
            <p:ph type="body" idx="1"/>
          </p:nvPr>
        </p:nvSpPr>
        <p:spPr>
          <a:noFill/>
          <a:ln w="9525"/>
        </p:spPr>
        <p:txBody>
          <a:bodyPr/>
          <a:lstStyle/>
          <a:p>
            <a:r>
              <a:rPr lang="en-US" smtClean="0"/>
              <a:t>Database drivers can be acquired from different sources, but usually the creators of DBMS application also provide database drivers for compatibility use with Java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hdr" sz="quarter"/>
          </p:nvPr>
        </p:nvSpPr>
        <p:spPr>
          <a:noFill/>
        </p:spPr>
        <p:txBody>
          <a:bodyPr/>
          <a:lstStyle/>
          <a:p>
            <a:r>
              <a:rPr lang="en-US" smtClean="0"/>
              <a:t>Solutions Engineering Fundamentals: Java</a:t>
            </a:r>
          </a:p>
        </p:txBody>
      </p:sp>
      <p:sp>
        <p:nvSpPr>
          <p:cNvPr id="45059"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5060" name="Rectangle 2"/>
          <p:cNvSpPr>
            <a:spLocks noGrp="1" noRot="1" noChangeAspect="1" noChangeArrowheads="1" noTextEdit="1"/>
          </p:cNvSpPr>
          <p:nvPr>
            <p:ph type="sldImg"/>
          </p:nvPr>
        </p:nvSpPr>
        <p:spPr>
          <a:xfrm>
            <a:off x="2071688" y="692150"/>
            <a:ext cx="2733675" cy="2051050"/>
          </a:xfrm>
          <a:ln/>
        </p:spPr>
      </p:sp>
      <p:sp>
        <p:nvSpPr>
          <p:cNvPr id="45061" name="Rectangle 3"/>
          <p:cNvSpPr>
            <a:spLocks noGrp="1" noChangeArrowheads="1"/>
          </p:cNvSpPr>
          <p:nvPr>
            <p:ph type="body" idx="1"/>
          </p:nvPr>
        </p:nvSpPr>
        <p:spPr>
          <a:noFill/>
          <a:ln w="9525"/>
        </p:spPr>
        <p:txBody>
          <a:bodyPr>
            <a:normAutofit lnSpcReduction="10000"/>
          </a:bodyPr>
          <a:lstStyle/>
          <a:p>
            <a:pPr marL="225377" indent="-225377">
              <a:lnSpc>
                <a:spcPct val="90000"/>
              </a:lnSpc>
            </a:pPr>
            <a:r>
              <a:rPr lang="en-US" sz="1000" dirty="0"/>
              <a:t>It is not necessary to go much deeper in detail as this may confuse the participants, but it is also a good initiative to introduce the differences such as pros and cons in using the different types of drivers in certain configurations</a:t>
            </a:r>
          </a:p>
          <a:p>
            <a:pPr marL="225377" indent="-225377">
              <a:lnSpc>
                <a:spcPct val="90000"/>
              </a:lnSpc>
            </a:pPr>
            <a:endParaRPr lang="en-US" sz="1000" dirty="0"/>
          </a:p>
          <a:p>
            <a:pPr marL="225377" indent="-225377">
              <a:lnSpc>
                <a:spcPct val="90000"/>
              </a:lnSpc>
            </a:pPr>
            <a:r>
              <a:rPr lang="en-US" sz="1000" dirty="0"/>
              <a:t>JDBC technology drivers fit into one of four categories:  </a:t>
            </a:r>
          </a:p>
          <a:p>
            <a:pPr marL="225377" indent="-225377">
              <a:lnSpc>
                <a:spcPct val="90000"/>
              </a:lnSpc>
            </a:pPr>
            <a:r>
              <a:rPr lang="en-US" sz="1000" b="1" dirty="0"/>
              <a:t>[Taken from : http://java.sun.com/products/jdbc/driverdesc.html]</a:t>
            </a:r>
          </a:p>
          <a:p>
            <a:pPr marL="225377" indent="-225377">
              <a:lnSpc>
                <a:spcPct val="90000"/>
              </a:lnSpc>
              <a:buFontTx/>
              <a:buChar char="•"/>
            </a:pPr>
            <a:r>
              <a:rPr lang="en-US" sz="1000" dirty="0"/>
              <a:t>A JDBC-ODBC bridge provides JDBC API access via one or more ODBC drivers. Note that some ODBC native code and in many cases native database client code must be loaded on each client machine that uses this type of driver. Hence, this kind of driver is generally most appropriate when automatic installation and downloading of a Java technology application is not important. For information on the JDBC-ODBC bridge driver provided by Sun.</a:t>
            </a:r>
          </a:p>
          <a:p>
            <a:pPr marL="225377" indent="-225377">
              <a:lnSpc>
                <a:spcPct val="90000"/>
              </a:lnSpc>
              <a:buFontTx/>
              <a:buChar char="•"/>
            </a:pPr>
            <a:endParaRPr lang="en-US" sz="1000" dirty="0"/>
          </a:p>
          <a:p>
            <a:pPr marL="225377" indent="-225377">
              <a:lnSpc>
                <a:spcPct val="90000"/>
              </a:lnSpc>
              <a:buFontTx/>
              <a:buChar char="•"/>
            </a:pPr>
            <a:r>
              <a:rPr lang="en-US" sz="1000" dirty="0"/>
              <a:t>A native-API partly Java technology-enabled driver converts JDBC calls into calls on the client API for Oracle, Sybase, Informix, DB2, or other DBMS. Note that, like the bridge driver, this style of driver requires that some binary code be loaded on each client machine. </a:t>
            </a:r>
          </a:p>
          <a:p>
            <a:pPr marL="225377" indent="-225377">
              <a:lnSpc>
                <a:spcPct val="90000"/>
              </a:lnSpc>
              <a:buFontTx/>
              <a:buChar char="•"/>
            </a:pPr>
            <a:endParaRPr lang="en-US" sz="1000" dirty="0"/>
          </a:p>
          <a:p>
            <a:pPr marL="225377" indent="-225377">
              <a:lnSpc>
                <a:spcPct val="90000"/>
              </a:lnSpc>
              <a:buFontTx/>
              <a:buChar char="•"/>
            </a:pPr>
            <a:r>
              <a:rPr lang="en-US" sz="1000" dirty="0"/>
              <a:t>A net-protocol fully Java technology-enabled driver translates JDBC API calls into a DBMS-independent net protocol which is then translated to a DBMS protocol by a server. This net server middleware is able to connect all of its Java technology-based clients to many different databases. The specific protocol used depends on the vendor. In general, this is the most flexible JDBC API alternative. It is likely that all vendors of this solution will provide products suitable for Intranet use. In order for these products to also support Internet access they must handle the additional requirements for security, access through firewalls, etc., that the Web imposes. Several vendors are adding JDBC technology-based drivers to their existing database middleware products. </a:t>
            </a:r>
          </a:p>
          <a:p>
            <a:pPr marL="225377" indent="-225377">
              <a:lnSpc>
                <a:spcPct val="90000"/>
              </a:lnSpc>
              <a:buFontTx/>
              <a:buChar char="•"/>
            </a:pPr>
            <a:endParaRPr lang="en-US" sz="1000" dirty="0"/>
          </a:p>
          <a:p>
            <a:pPr marL="225377" indent="-225377">
              <a:lnSpc>
                <a:spcPct val="90000"/>
              </a:lnSpc>
              <a:buFontTx/>
              <a:buChar char="•"/>
            </a:pPr>
            <a:r>
              <a:rPr lang="en-US" sz="1000" dirty="0"/>
              <a:t>A native-protocol fully Java technology-enabled driver converts JDBC technology calls into the network protocol used by DBMSs directly. This allows a direct call from the client machine to the DBMS server and is a practical solution for Intranet access. Since many of these protocols are proprietary the database vendors themselves will be the primary source for this style of driver. Several database vendors have these in progress. </a:t>
            </a:r>
          </a:p>
          <a:p>
            <a:pPr marL="225377" indent="-225377">
              <a:lnSpc>
                <a:spcPct val="90000"/>
              </a:lnSpc>
              <a:buFontTx/>
              <a:buChar char="•"/>
            </a:pPr>
            <a:endParaRPr lang="en-US" sz="10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hdr" sz="quarter"/>
          </p:nvPr>
        </p:nvSpPr>
        <p:spPr>
          <a:noFill/>
        </p:spPr>
        <p:txBody>
          <a:bodyPr/>
          <a:lstStyle/>
          <a:p>
            <a:r>
              <a:rPr lang="en-US" smtClean="0"/>
              <a:t>Solutions Engineering Fundamentals: Java</a:t>
            </a:r>
          </a:p>
        </p:txBody>
      </p:sp>
      <p:sp>
        <p:nvSpPr>
          <p:cNvPr id="46083"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6084" name="Rectangle 2"/>
          <p:cNvSpPr>
            <a:spLocks noGrp="1" noRot="1" noChangeAspect="1" noChangeArrowheads="1" noTextEdit="1"/>
          </p:cNvSpPr>
          <p:nvPr>
            <p:ph type="sldImg"/>
          </p:nvPr>
        </p:nvSpPr>
        <p:spPr>
          <a:xfrm>
            <a:off x="2071688" y="692150"/>
            <a:ext cx="2733675" cy="2051050"/>
          </a:xfrm>
          <a:ln/>
        </p:spPr>
      </p:sp>
      <p:sp>
        <p:nvSpPr>
          <p:cNvPr id="46085" name="Rectangle 3"/>
          <p:cNvSpPr>
            <a:spLocks noGrp="1" noChangeArrowheads="1"/>
          </p:cNvSpPr>
          <p:nvPr>
            <p:ph type="body" idx="1"/>
          </p:nvPr>
        </p:nvSpPr>
        <p:spPr>
          <a:noFill/>
          <a:ln w="9525"/>
        </p:spPr>
        <p:txBody>
          <a:bodyPr/>
          <a:lstStyle/>
          <a:p>
            <a:r>
              <a:rPr lang="en-US" smtClean="0"/>
              <a:t>A </a:t>
            </a:r>
            <a:r>
              <a:rPr lang="en-US" b="1" smtClean="0">
                <a:latin typeface="Courier New" pitchFamily="49" charset="0"/>
              </a:rPr>
              <a:t>Connection</a:t>
            </a:r>
            <a:r>
              <a:rPr lang="en-US" smtClean="0"/>
              <a:t> object has to be created first before executing any SQL statement</a:t>
            </a:r>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hdr" sz="quarter"/>
          </p:nvPr>
        </p:nvSpPr>
        <p:spPr>
          <a:noFill/>
        </p:spPr>
        <p:txBody>
          <a:bodyPr/>
          <a:lstStyle/>
          <a:p>
            <a:r>
              <a:rPr lang="en-US" smtClean="0"/>
              <a:t>Solutions Engineering Fundamentals: Java</a:t>
            </a:r>
          </a:p>
        </p:txBody>
      </p:sp>
      <p:sp>
        <p:nvSpPr>
          <p:cNvPr id="47107"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7108" name="Rectangle 2"/>
          <p:cNvSpPr>
            <a:spLocks noGrp="1" noRot="1" noChangeAspect="1" noChangeArrowheads="1" noTextEdit="1"/>
          </p:cNvSpPr>
          <p:nvPr>
            <p:ph type="sldImg"/>
          </p:nvPr>
        </p:nvSpPr>
        <p:spPr>
          <a:xfrm>
            <a:off x="2071688" y="692150"/>
            <a:ext cx="2733675" cy="2051050"/>
          </a:xfrm>
          <a:ln/>
        </p:spPr>
      </p:sp>
      <p:sp>
        <p:nvSpPr>
          <p:cNvPr id="4710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hdr" sz="quarter"/>
          </p:nvPr>
        </p:nvSpPr>
        <p:spPr>
          <a:noFill/>
        </p:spPr>
        <p:txBody>
          <a:bodyPr/>
          <a:lstStyle/>
          <a:p>
            <a:r>
              <a:rPr lang="en-US" smtClean="0"/>
              <a:t>Solutions Engineering Fundamentals: Java</a:t>
            </a:r>
          </a:p>
        </p:txBody>
      </p:sp>
      <p:sp>
        <p:nvSpPr>
          <p:cNvPr id="21507"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1508" name="Rectangle 2"/>
          <p:cNvSpPr>
            <a:spLocks noGrp="1" noRot="1" noChangeAspect="1" noChangeArrowheads="1" noTextEdit="1"/>
          </p:cNvSpPr>
          <p:nvPr>
            <p:ph type="sldImg"/>
          </p:nvPr>
        </p:nvSpPr>
        <p:spPr>
          <a:xfrm>
            <a:off x="2096704" y="691483"/>
            <a:ext cx="2683162" cy="2052348"/>
          </a:xfrm>
          <a:ln/>
        </p:spPr>
      </p:sp>
      <p:sp>
        <p:nvSpPr>
          <p:cNvPr id="21509" name="Rectangle 3"/>
          <p:cNvSpPr>
            <a:spLocks noGrp="1" noChangeArrowheads="1"/>
          </p:cNvSpPr>
          <p:nvPr>
            <p:ph type="body" idx="1"/>
          </p:nvPr>
        </p:nvSpPr>
        <p:spPr>
          <a:noFill/>
          <a:ln w="9525"/>
        </p:spPr>
        <p:txBody>
          <a:bodyPr/>
          <a:lstStyle/>
          <a:p>
            <a:pPr>
              <a:buFontTx/>
              <a:buChar char="•"/>
            </a:pPr>
            <a:r>
              <a:rPr lang="en-US" smtClean="0"/>
              <a:t>Caused by things outside of the application’s control like network outages, invalid user input etc..</a:t>
            </a:r>
          </a:p>
          <a:p>
            <a:pPr>
              <a:buFontTx/>
              <a:buChar char="•"/>
            </a:pPr>
            <a:r>
              <a:rPr lang="en-US" smtClean="0"/>
              <a:t>Refer to CheckedExceptionSample.java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hdr" sz="quarter"/>
          </p:nvPr>
        </p:nvSpPr>
        <p:spPr>
          <a:noFill/>
        </p:spPr>
        <p:txBody>
          <a:bodyPr/>
          <a:lstStyle/>
          <a:p>
            <a:r>
              <a:rPr lang="en-US" smtClean="0"/>
              <a:t>Solutions Engineering Fundamentals: Java</a:t>
            </a:r>
          </a:p>
        </p:txBody>
      </p:sp>
      <p:sp>
        <p:nvSpPr>
          <p:cNvPr id="48131"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8132" name="Rectangle 2"/>
          <p:cNvSpPr>
            <a:spLocks noGrp="1" noRot="1" noChangeAspect="1" noChangeArrowheads="1" noTextEdit="1"/>
          </p:cNvSpPr>
          <p:nvPr>
            <p:ph type="sldImg"/>
          </p:nvPr>
        </p:nvSpPr>
        <p:spPr>
          <a:xfrm>
            <a:off x="2071688" y="692150"/>
            <a:ext cx="2733675" cy="2051050"/>
          </a:xfrm>
          <a:ln/>
        </p:spPr>
      </p:sp>
      <p:sp>
        <p:nvSpPr>
          <p:cNvPr id="48133" name="Rectangle 3"/>
          <p:cNvSpPr>
            <a:spLocks noGrp="1" noChangeArrowheads="1"/>
          </p:cNvSpPr>
          <p:nvPr>
            <p:ph type="body" idx="1"/>
          </p:nvPr>
        </p:nvSpPr>
        <p:spPr>
          <a:noFill/>
          <a:ln w="9525"/>
        </p:spPr>
        <p:txBody>
          <a:bodyPr/>
          <a:lstStyle/>
          <a:p>
            <a:pPr>
              <a:buFontTx/>
              <a:buChar char="•"/>
            </a:pPr>
            <a:r>
              <a:rPr lang="en-US" smtClean="0"/>
              <a:t>Refer to ConnectionSample.java</a:t>
            </a:r>
          </a:p>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hdr" sz="quarter"/>
          </p:nvPr>
        </p:nvSpPr>
        <p:spPr>
          <a:noFill/>
        </p:spPr>
        <p:txBody>
          <a:bodyPr/>
          <a:lstStyle/>
          <a:p>
            <a:r>
              <a:rPr lang="en-US" smtClean="0"/>
              <a:t>Solutions Engineering Fundamentals: Java</a:t>
            </a:r>
          </a:p>
        </p:txBody>
      </p:sp>
      <p:sp>
        <p:nvSpPr>
          <p:cNvPr id="49155"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49156" name="Rectangle 2"/>
          <p:cNvSpPr>
            <a:spLocks noGrp="1" noRot="1" noChangeAspect="1" noChangeArrowheads="1" noTextEdit="1"/>
          </p:cNvSpPr>
          <p:nvPr>
            <p:ph type="sldImg"/>
          </p:nvPr>
        </p:nvSpPr>
        <p:spPr>
          <a:xfrm>
            <a:off x="2071688" y="692150"/>
            <a:ext cx="2733675" cy="2051050"/>
          </a:xfrm>
          <a:ln/>
        </p:spPr>
      </p:sp>
      <p:sp>
        <p:nvSpPr>
          <p:cNvPr id="4915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hdr" sz="quarter"/>
          </p:nvPr>
        </p:nvSpPr>
        <p:spPr>
          <a:noFill/>
        </p:spPr>
        <p:txBody>
          <a:bodyPr/>
          <a:lstStyle/>
          <a:p>
            <a:r>
              <a:rPr lang="en-US" smtClean="0"/>
              <a:t>Solutions Engineering Fundamentals: Java</a:t>
            </a:r>
          </a:p>
        </p:txBody>
      </p:sp>
      <p:sp>
        <p:nvSpPr>
          <p:cNvPr id="50179"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50180" name="Rectangle 2"/>
          <p:cNvSpPr>
            <a:spLocks noGrp="1" noRot="1" noChangeAspect="1" noChangeArrowheads="1" noTextEdit="1"/>
          </p:cNvSpPr>
          <p:nvPr>
            <p:ph type="sldImg"/>
          </p:nvPr>
        </p:nvSpPr>
        <p:spPr>
          <a:xfrm>
            <a:off x="2071688" y="692150"/>
            <a:ext cx="2733675" cy="2051050"/>
          </a:xfrm>
          <a:ln/>
        </p:spPr>
      </p:sp>
      <p:sp>
        <p:nvSpPr>
          <p:cNvPr id="5018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hdr" sz="quarter"/>
          </p:nvPr>
        </p:nvSpPr>
        <p:spPr>
          <a:noFill/>
        </p:spPr>
        <p:txBody>
          <a:bodyPr/>
          <a:lstStyle/>
          <a:p>
            <a:r>
              <a:rPr lang="en-US" smtClean="0"/>
              <a:t>Solutions Engineering Fundamentals: Java</a:t>
            </a:r>
          </a:p>
        </p:txBody>
      </p:sp>
      <p:sp>
        <p:nvSpPr>
          <p:cNvPr id="51203"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51204" name="Rectangle 2"/>
          <p:cNvSpPr>
            <a:spLocks noGrp="1" noRot="1" noChangeAspect="1" noChangeArrowheads="1" noTextEdit="1"/>
          </p:cNvSpPr>
          <p:nvPr>
            <p:ph type="sldImg"/>
          </p:nvPr>
        </p:nvSpPr>
        <p:spPr>
          <a:xfrm>
            <a:off x="2071688" y="692150"/>
            <a:ext cx="2733675" cy="2051050"/>
          </a:xfrm>
          <a:ln/>
        </p:spPr>
      </p:sp>
      <p:sp>
        <p:nvSpPr>
          <p:cNvPr id="51205" name="Rectangle 3"/>
          <p:cNvSpPr>
            <a:spLocks noGrp="1" noChangeArrowheads="1"/>
          </p:cNvSpPr>
          <p:nvPr>
            <p:ph type="body" idx="1"/>
          </p:nvPr>
        </p:nvSpPr>
        <p:spPr>
          <a:noFill/>
          <a:ln w="9525"/>
        </p:spPr>
        <p:txBody>
          <a:bodyPr/>
          <a:lstStyle/>
          <a:p>
            <a:r>
              <a:rPr lang="en-US" smtClean="0"/>
              <a:t>Sample of Query statements found at:</a:t>
            </a:r>
          </a:p>
          <a:p>
            <a:pPr>
              <a:buFontTx/>
              <a:buChar char="•"/>
            </a:pPr>
            <a:r>
              <a:rPr lang="en-US" smtClean="0"/>
              <a:t>sef.module13.sample.StatementSample.java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hdr" sz="quarter"/>
          </p:nvPr>
        </p:nvSpPr>
        <p:spPr>
          <a:noFill/>
        </p:spPr>
        <p:txBody>
          <a:bodyPr/>
          <a:lstStyle/>
          <a:p>
            <a:r>
              <a:rPr lang="en-US" smtClean="0"/>
              <a:t>Solutions Engineering Fundamentals: Java</a:t>
            </a:r>
          </a:p>
        </p:txBody>
      </p:sp>
      <p:sp>
        <p:nvSpPr>
          <p:cNvPr id="58371"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58372" name="Rectangle 2"/>
          <p:cNvSpPr>
            <a:spLocks noGrp="1" noRot="1" noChangeAspect="1" noChangeArrowheads="1" noTextEdit="1"/>
          </p:cNvSpPr>
          <p:nvPr>
            <p:ph type="sldImg"/>
          </p:nvPr>
        </p:nvSpPr>
        <p:spPr>
          <a:xfrm>
            <a:off x="2071688" y="692150"/>
            <a:ext cx="2733675" cy="2051050"/>
          </a:xfrm>
          <a:ln/>
        </p:spPr>
      </p:sp>
      <p:sp>
        <p:nvSpPr>
          <p:cNvPr id="58373" name="Rectangle 3"/>
          <p:cNvSpPr>
            <a:spLocks noGrp="1" noChangeArrowheads="1"/>
          </p:cNvSpPr>
          <p:nvPr>
            <p:ph type="body" idx="1"/>
          </p:nvPr>
        </p:nvSpPr>
        <p:spPr>
          <a:noFill/>
          <a:ln w="9525"/>
        </p:spPr>
        <p:txBody>
          <a:bodyPr/>
          <a:lstStyle/>
          <a:p>
            <a:pPr>
              <a:buFontTx/>
              <a:buChar char="•"/>
            </a:pPr>
            <a:r>
              <a:rPr lang="en-US" smtClean="0"/>
              <a:t>Many database transactions are organized into group of statements that need to be executed in the proper sequence in order to complete the transaction.  Should transaction be cut short due to an unexpected error (network failure etc, an application exception etc…) its possible that the records might be left in an inconsistent or incomplete state because not all required statements were executed.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hdr" sz="quarter"/>
          </p:nvPr>
        </p:nvSpPr>
        <p:spPr>
          <a:noFill/>
        </p:spPr>
        <p:txBody>
          <a:bodyPr/>
          <a:lstStyle/>
          <a:p>
            <a:r>
              <a:rPr lang="en-US" smtClean="0"/>
              <a:t>Solutions Engineering Fundamentals: Java</a:t>
            </a:r>
          </a:p>
        </p:txBody>
      </p:sp>
      <p:sp>
        <p:nvSpPr>
          <p:cNvPr id="59395"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59396" name="Rectangle 2"/>
          <p:cNvSpPr>
            <a:spLocks noGrp="1" noRot="1" noChangeAspect="1" noChangeArrowheads="1" noTextEdit="1"/>
          </p:cNvSpPr>
          <p:nvPr>
            <p:ph type="sldImg"/>
          </p:nvPr>
        </p:nvSpPr>
        <p:spPr>
          <a:xfrm>
            <a:off x="2071688" y="692150"/>
            <a:ext cx="2733675" cy="2051050"/>
          </a:xfrm>
          <a:ln/>
        </p:spPr>
      </p:sp>
      <p:sp>
        <p:nvSpPr>
          <p:cNvPr id="59397" name="Rectangle 3"/>
          <p:cNvSpPr>
            <a:spLocks noGrp="1" noChangeArrowheads="1"/>
          </p:cNvSpPr>
          <p:nvPr>
            <p:ph type="body" idx="1"/>
          </p:nvPr>
        </p:nvSpPr>
        <p:spPr>
          <a:noFill/>
          <a:ln w="9525"/>
        </p:spPr>
        <p:txBody>
          <a:bodyPr/>
          <a:lstStyle/>
          <a:p>
            <a:pPr>
              <a:buFontTx/>
              <a:buChar char="•"/>
            </a:pPr>
            <a:r>
              <a:rPr lang="en-US" smtClean="0"/>
              <a:t>Many database transactions are organized into group of statements that need to be executed in the proper sequence in order to complete the transaction.  Should transaction be cut short due to an unexpected error (network failure etc, an application exception etc…) its possible that the records might be left in an inconsistent or incomplete state because not all required statements were executed.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hdr" sz="quarter"/>
          </p:nvPr>
        </p:nvSpPr>
        <p:spPr>
          <a:noFill/>
        </p:spPr>
        <p:txBody>
          <a:bodyPr/>
          <a:lstStyle/>
          <a:p>
            <a:r>
              <a:rPr lang="en-US" smtClean="0"/>
              <a:t>Solutions Engineering Fundamentals: Java</a:t>
            </a:r>
          </a:p>
        </p:txBody>
      </p:sp>
      <p:sp>
        <p:nvSpPr>
          <p:cNvPr id="60419"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60420" name="Rectangle 2"/>
          <p:cNvSpPr>
            <a:spLocks noGrp="1" noRot="1" noChangeAspect="1" noChangeArrowheads="1" noTextEdit="1"/>
          </p:cNvSpPr>
          <p:nvPr>
            <p:ph type="sldImg"/>
          </p:nvPr>
        </p:nvSpPr>
        <p:spPr>
          <a:xfrm>
            <a:off x="2071688" y="692150"/>
            <a:ext cx="2733675" cy="2051050"/>
          </a:xfrm>
          <a:ln/>
        </p:spPr>
      </p:sp>
      <p:sp>
        <p:nvSpPr>
          <p:cNvPr id="6042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hdr" sz="quarter"/>
          </p:nvPr>
        </p:nvSpPr>
        <p:spPr>
          <a:noFill/>
        </p:spPr>
        <p:txBody>
          <a:bodyPr/>
          <a:lstStyle/>
          <a:p>
            <a:r>
              <a:rPr lang="en-US" smtClean="0"/>
              <a:t>Solutions Engineering Fundamentals: Java</a:t>
            </a:r>
          </a:p>
        </p:txBody>
      </p:sp>
      <p:sp>
        <p:nvSpPr>
          <p:cNvPr id="61443"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61444" name="Rectangle 2"/>
          <p:cNvSpPr>
            <a:spLocks noGrp="1" noRot="1" noChangeAspect="1" noChangeArrowheads="1" noTextEdit="1"/>
          </p:cNvSpPr>
          <p:nvPr>
            <p:ph type="sldImg"/>
          </p:nvPr>
        </p:nvSpPr>
        <p:spPr>
          <a:xfrm>
            <a:off x="2071688" y="692150"/>
            <a:ext cx="2733675" cy="2051050"/>
          </a:xfrm>
          <a:ln/>
        </p:spPr>
      </p:sp>
      <p:sp>
        <p:nvSpPr>
          <p:cNvPr id="6144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hdr" sz="quarter"/>
          </p:nvPr>
        </p:nvSpPr>
        <p:spPr>
          <a:noFill/>
        </p:spPr>
        <p:txBody>
          <a:bodyPr/>
          <a:lstStyle/>
          <a:p>
            <a:r>
              <a:rPr lang="en-US" smtClean="0"/>
              <a:t>Solutions Engineering Fundamentals: Java</a:t>
            </a:r>
          </a:p>
        </p:txBody>
      </p:sp>
      <p:sp>
        <p:nvSpPr>
          <p:cNvPr id="62467"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62468" name="Rectangle 2"/>
          <p:cNvSpPr>
            <a:spLocks noGrp="1" noRot="1" noChangeAspect="1" noChangeArrowheads="1" noTextEdit="1"/>
          </p:cNvSpPr>
          <p:nvPr>
            <p:ph type="sldImg"/>
          </p:nvPr>
        </p:nvSpPr>
        <p:spPr>
          <a:xfrm>
            <a:off x="2071688" y="692150"/>
            <a:ext cx="2733675" cy="2051050"/>
          </a:xfrm>
          <a:ln/>
        </p:spPr>
      </p:sp>
      <p:sp>
        <p:nvSpPr>
          <p:cNvPr id="62469" name="Rectangle 3"/>
          <p:cNvSpPr>
            <a:spLocks noGrp="1" noChangeArrowheads="1"/>
          </p:cNvSpPr>
          <p:nvPr>
            <p:ph type="body" idx="1"/>
          </p:nvPr>
        </p:nvSpPr>
        <p:spPr>
          <a:noFill/>
          <a:ln w="9525"/>
        </p:spPr>
        <p:txBody>
          <a:bodyPr/>
          <a:lstStyle/>
          <a:p>
            <a:r>
              <a:rPr lang="en-US" smtClean="0"/>
              <a:t>It is best to demonstrate the functionality of the different “set” methods</a:t>
            </a:r>
          </a:p>
          <a:p>
            <a:r>
              <a:rPr lang="en-US" smtClean="0"/>
              <a:t>Source code for sample located at:</a:t>
            </a:r>
          </a:p>
          <a:p>
            <a:pPr>
              <a:buFontTx/>
              <a:buChar char="•"/>
            </a:pPr>
            <a:r>
              <a:rPr lang="en-US" smtClean="0"/>
              <a:t>sef.module13.sample.PreparedStatementSample.java</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hdr" sz="quarter"/>
          </p:nvPr>
        </p:nvSpPr>
        <p:spPr>
          <a:noFill/>
        </p:spPr>
        <p:txBody>
          <a:bodyPr/>
          <a:lstStyle/>
          <a:p>
            <a:r>
              <a:rPr lang="en-US" smtClean="0"/>
              <a:t>Solutions Engineering Fundamentals: Java</a:t>
            </a:r>
          </a:p>
        </p:txBody>
      </p:sp>
      <p:sp>
        <p:nvSpPr>
          <p:cNvPr id="63491"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63492" name="Rectangle 2"/>
          <p:cNvSpPr>
            <a:spLocks noGrp="1" noRot="1" noChangeAspect="1" noChangeArrowheads="1" noTextEdit="1"/>
          </p:cNvSpPr>
          <p:nvPr>
            <p:ph type="sldImg"/>
          </p:nvPr>
        </p:nvSpPr>
        <p:spPr>
          <a:xfrm>
            <a:off x="2071688" y="692150"/>
            <a:ext cx="2733675" cy="2051050"/>
          </a:xfrm>
          <a:ln/>
        </p:spPr>
      </p:sp>
      <p:sp>
        <p:nvSpPr>
          <p:cNvPr id="6349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hdr" sz="quarter"/>
          </p:nvPr>
        </p:nvSpPr>
        <p:spPr>
          <a:noFill/>
        </p:spPr>
        <p:txBody>
          <a:bodyPr/>
          <a:lstStyle/>
          <a:p>
            <a:r>
              <a:rPr lang="en-US" smtClean="0"/>
              <a:t>Solutions Engineering Fundamentals: Java</a:t>
            </a:r>
          </a:p>
        </p:txBody>
      </p:sp>
      <p:sp>
        <p:nvSpPr>
          <p:cNvPr id="22531"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2532" name="Rectangle 2"/>
          <p:cNvSpPr>
            <a:spLocks noGrp="1" noRot="1" noChangeAspect="1" noChangeArrowheads="1" noTextEdit="1"/>
          </p:cNvSpPr>
          <p:nvPr>
            <p:ph type="sldImg"/>
          </p:nvPr>
        </p:nvSpPr>
        <p:spPr>
          <a:xfrm>
            <a:off x="2096704" y="691483"/>
            <a:ext cx="2683162" cy="2052348"/>
          </a:xfrm>
          <a:ln/>
        </p:spPr>
      </p:sp>
      <p:sp>
        <p:nvSpPr>
          <p:cNvPr id="22533" name="Rectangle 3"/>
          <p:cNvSpPr>
            <a:spLocks noGrp="1" noChangeArrowheads="1"/>
          </p:cNvSpPr>
          <p:nvPr>
            <p:ph type="body" idx="1"/>
          </p:nvPr>
        </p:nvSpPr>
        <p:spPr>
          <a:noFill/>
          <a:ln w="9525"/>
        </p:spPr>
        <p:txBody>
          <a:bodyPr/>
          <a:lstStyle/>
          <a:p>
            <a:pPr>
              <a:buFontTx/>
              <a:buChar char="•"/>
            </a:pPr>
            <a:r>
              <a:rPr lang="en-US" smtClean="0"/>
              <a:t>Errors are caused by bad code or design such as creating too many objects that the heap memory runs out (OutOfMemory) or calling a recursive function to deeply that the stack overflows (StackOverflowError)</a:t>
            </a:r>
          </a:p>
          <a:p>
            <a:pPr>
              <a:buFontTx/>
              <a:buChar char="•"/>
            </a:pPr>
            <a:r>
              <a:rPr lang="en-US" smtClean="0"/>
              <a:t>Refer to ErrorSample.java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hdr" sz="quarter"/>
          </p:nvPr>
        </p:nvSpPr>
        <p:spPr>
          <a:noFill/>
        </p:spPr>
        <p:txBody>
          <a:bodyPr/>
          <a:lstStyle/>
          <a:p>
            <a:r>
              <a:rPr lang="en-US" smtClean="0"/>
              <a:t>Solutions Engineering Fundamentals: Java</a:t>
            </a:r>
          </a:p>
        </p:txBody>
      </p:sp>
      <p:sp>
        <p:nvSpPr>
          <p:cNvPr id="23555"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3556" name="Rectangle 2"/>
          <p:cNvSpPr>
            <a:spLocks noGrp="1" noRot="1" noChangeAspect="1" noChangeArrowheads="1" noTextEdit="1"/>
          </p:cNvSpPr>
          <p:nvPr>
            <p:ph type="sldImg"/>
          </p:nvPr>
        </p:nvSpPr>
        <p:spPr>
          <a:xfrm>
            <a:off x="1191485" y="691484"/>
            <a:ext cx="4475031" cy="3425843"/>
          </a:xfrm>
          <a:ln/>
        </p:spPr>
      </p:sp>
      <p:sp>
        <p:nvSpPr>
          <p:cNvPr id="23557" name="Rectangle 3"/>
          <p:cNvSpPr>
            <a:spLocks noGrp="1" noChangeArrowheads="1"/>
          </p:cNvSpPr>
          <p:nvPr>
            <p:ph type="body" idx="1"/>
          </p:nvPr>
        </p:nvSpPr>
        <p:spPr>
          <a:xfrm>
            <a:off x="914504" y="4283094"/>
            <a:ext cx="5028994" cy="4175738"/>
          </a:xfrm>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hdr" sz="quarter"/>
          </p:nvPr>
        </p:nvSpPr>
        <p:spPr>
          <a:noFill/>
        </p:spPr>
        <p:txBody>
          <a:bodyPr/>
          <a:lstStyle/>
          <a:p>
            <a:r>
              <a:rPr lang="en-US" smtClean="0"/>
              <a:t>Solutions Engineering Fundamentals: Java</a:t>
            </a:r>
          </a:p>
        </p:txBody>
      </p:sp>
      <p:sp>
        <p:nvSpPr>
          <p:cNvPr id="24579"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4580" name="Rectangle 2"/>
          <p:cNvSpPr>
            <a:spLocks noGrp="1" noRot="1" noChangeAspect="1" noChangeArrowheads="1" noTextEdit="1"/>
          </p:cNvSpPr>
          <p:nvPr>
            <p:ph type="sldImg"/>
          </p:nvPr>
        </p:nvSpPr>
        <p:spPr>
          <a:xfrm>
            <a:off x="2096704" y="691483"/>
            <a:ext cx="2683162" cy="2052348"/>
          </a:xfrm>
          <a:ln/>
        </p:spPr>
      </p:sp>
      <p:sp>
        <p:nvSpPr>
          <p:cNvPr id="2458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hdr" sz="quarter"/>
          </p:nvPr>
        </p:nvSpPr>
        <p:spPr>
          <a:noFill/>
        </p:spPr>
        <p:txBody>
          <a:bodyPr/>
          <a:lstStyle/>
          <a:p>
            <a:r>
              <a:rPr lang="en-US" smtClean="0"/>
              <a:t>Solutions Engineering Fundamentals: Java</a:t>
            </a:r>
          </a:p>
        </p:txBody>
      </p:sp>
      <p:sp>
        <p:nvSpPr>
          <p:cNvPr id="25603"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5604" name="Rectangle 2"/>
          <p:cNvSpPr>
            <a:spLocks noGrp="1" noRot="1" noChangeAspect="1" noChangeArrowheads="1" noTextEdit="1"/>
          </p:cNvSpPr>
          <p:nvPr>
            <p:ph type="sldImg"/>
          </p:nvPr>
        </p:nvSpPr>
        <p:spPr>
          <a:xfrm>
            <a:off x="1191485" y="691484"/>
            <a:ext cx="4475031" cy="3425843"/>
          </a:xfrm>
          <a:ln/>
        </p:spPr>
      </p:sp>
      <p:sp>
        <p:nvSpPr>
          <p:cNvPr id="25605" name="Rectangle 3"/>
          <p:cNvSpPr>
            <a:spLocks noGrp="1" noChangeArrowheads="1"/>
          </p:cNvSpPr>
          <p:nvPr>
            <p:ph type="body" idx="1"/>
          </p:nvPr>
        </p:nvSpPr>
        <p:spPr>
          <a:xfrm>
            <a:off x="914504" y="4283094"/>
            <a:ext cx="5028994" cy="4175738"/>
          </a:xfrm>
          <a:noFill/>
          <a:ln w="9525"/>
        </p:spPr>
        <p:txBody>
          <a:bodyPr/>
          <a:lstStyle/>
          <a:p>
            <a:pPr marL="225377" indent="-225377"/>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hdr" sz="quarter"/>
          </p:nvPr>
        </p:nvSpPr>
        <p:spPr>
          <a:noFill/>
        </p:spPr>
        <p:txBody>
          <a:bodyPr/>
          <a:lstStyle/>
          <a:p>
            <a:r>
              <a:rPr lang="en-US" smtClean="0"/>
              <a:t>Solutions Engineering Fundamentals: Java</a:t>
            </a:r>
          </a:p>
        </p:txBody>
      </p:sp>
      <p:sp>
        <p:nvSpPr>
          <p:cNvPr id="26627"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6628" name="Rectangle 2"/>
          <p:cNvSpPr>
            <a:spLocks noGrp="1" noRot="1" noChangeAspect="1" noChangeArrowheads="1" noTextEdit="1"/>
          </p:cNvSpPr>
          <p:nvPr>
            <p:ph type="sldImg"/>
          </p:nvPr>
        </p:nvSpPr>
        <p:spPr>
          <a:xfrm>
            <a:off x="2096704" y="691483"/>
            <a:ext cx="2683162" cy="2052348"/>
          </a:xfrm>
          <a:ln/>
        </p:spPr>
      </p:sp>
      <p:sp>
        <p:nvSpPr>
          <p:cNvPr id="26629" name="Rectangle 3"/>
          <p:cNvSpPr>
            <a:spLocks noGrp="1" noChangeArrowheads="1"/>
          </p:cNvSpPr>
          <p:nvPr>
            <p:ph type="body" idx="1"/>
          </p:nvPr>
        </p:nvSpPr>
        <p:spPr>
          <a:noFill/>
          <a:ln w="9525"/>
        </p:spPr>
        <p:txBody>
          <a:bodyPr/>
          <a:lstStyle/>
          <a:p>
            <a:pPr marL="225377" indent="-225377">
              <a:buFontTx/>
              <a:buChar char="•"/>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hdr" sz="quarter"/>
          </p:nvPr>
        </p:nvSpPr>
        <p:spPr>
          <a:noFill/>
        </p:spPr>
        <p:txBody>
          <a:bodyPr/>
          <a:lstStyle/>
          <a:p>
            <a:r>
              <a:rPr lang="en-US" smtClean="0"/>
              <a:t>Solutions Engineering Fundamentals: Java</a:t>
            </a:r>
          </a:p>
        </p:txBody>
      </p:sp>
      <p:sp>
        <p:nvSpPr>
          <p:cNvPr id="27651" name="Rectangle 6"/>
          <p:cNvSpPr>
            <a:spLocks noGrp="1" noChangeArrowheads="1"/>
          </p:cNvSpPr>
          <p:nvPr>
            <p:ph type="ftr" sz="quarter" idx="4"/>
          </p:nvPr>
        </p:nvSpPr>
        <p:spPr>
          <a:noFill/>
        </p:spPr>
        <p:txBody>
          <a:bodyPr/>
          <a:lstStyle/>
          <a:p>
            <a:r>
              <a:rPr lang="en-US" smtClean="0"/>
              <a:t>Course #Z16325</a:t>
            </a:r>
          </a:p>
          <a:p>
            <a:r>
              <a:rPr lang="en-US" smtClean="0"/>
              <a:t>© 2009 Accenture All Rights Reserved.</a:t>
            </a:r>
          </a:p>
        </p:txBody>
      </p:sp>
      <p:sp>
        <p:nvSpPr>
          <p:cNvPr id="27652" name="Rectangle 2"/>
          <p:cNvSpPr>
            <a:spLocks noGrp="1" noRot="1" noChangeAspect="1" noChangeArrowheads="1" noTextEdit="1"/>
          </p:cNvSpPr>
          <p:nvPr>
            <p:ph type="sldImg"/>
          </p:nvPr>
        </p:nvSpPr>
        <p:spPr>
          <a:xfrm>
            <a:off x="2096704" y="691483"/>
            <a:ext cx="2683162" cy="2052348"/>
          </a:xfrm>
          <a:ln/>
        </p:spPr>
      </p:sp>
      <p:sp>
        <p:nvSpPr>
          <p:cNvPr id="27653" name="Rectangle 3"/>
          <p:cNvSpPr>
            <a:spLocks noGrp="1" noChangeArrowheads="1"/>
          </p:cNvSpPr>
          <p:nvPr>
            <p:ph type="body" idx="1"/>
          </p:nvPr>
        </p:nvSpPr>
        <p:spPr>
          <a:noFill/>
          <a:ln w="9525"/>
        </p:spPr>
        <p:txBody>
          <a:bodyPr/>
          <a:lstStyle/>
          <a:p>
            <a:pPr marL="225377" indent="-225377">
              <a:buFontTx/>
              <a:buChar char="•"/>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902F14-ED3D-438E-9EB9-EE677AD8C3A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02F14-ED3D-438E-9EB9-EE677AD8C3A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02F14-ED3D-438E-9EB9-EE677AD8C3A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02F14-ED3D-438E-9EB9-EE677AD8C3A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02F14-ED3D-438E-9EB9-EE677AD8C3A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902F14-ED3D-438E-9EB9-EE677AD8C3A5}"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902F14-ED3D-438E-9EB9-EE677AD8C3A5}" type="datetimeFigureOut">
              <a:rPr lang="en-US" smtClean="0"/>
              <a:pPr/>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02F14-ED3D-438E-9EB9-EE677AD8C3A5}" type="datetimeFigureOut">
              <a:rPr lang="en-US" smtClean="0"/>
              <a:pPr/>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02F14-ED3D-438E-9EB9-EE677AD8C3A5}" type="datetimeFigureOut">
              <a:rPr lang="en-US" smtClean="0"/>
              <a:pPr/>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02F14-ED3D-438E-9EB9-EE677AD8C3A5}"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02F14-ED3D-438E-9EB9-EE677AD8C3A5}"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6AE82-0AF0-496C-A2B9-FF932E39A9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02F14-ED3D-438E-9EB9-EE677AD8C3A5}" type="datetimeFigureOut">
              <a:rPr lang="en-US" smtClean="0"/>
              <a:pPr/>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6AE82-0AF0-496C-A2B9-FF932E39A9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4.bp.blogspot.com/-unPwpp8AJTA/U0e9S0F5ljI/AAAAAAAAAUo/xMnUVRO5fyY/s1600/how+hashmap+works+internally+in+java+.p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cray.com/images/systems/X1-LCIO72.jp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Exceptions</a:t>
            </a:r>
          </a:p>
        </p:txBody>
      </p:sp>
      <p:sp>
        <p:nvSpPr>
          <p:cNvPr id="3075" name="Rectangle 3"/>
          <p:cNvSpPr>
            <a:spLocks noGrp="1" noChangeArrowheads="1"/>
          </p:cNvSpPr>
          <p:nvPr>
            <p:ph type="body" idx="1"/>
          </p:nvPr>
        </p:nvSpPr>
        <p:spPr>
          <a:xfrm>
            <a:off x="161925" y="1295400"/>
            <a:ext cx="8458200" cy="3522663"/>
          </a:xfrm>
        </p:spPr>
        <p:txBody>
          <a:bodyPr>
            <a:normAutofit fontScale="92500" lnSpcReduction="20000"/>
          </a:bodyPr>
          <a:lstStyle/>
          <a:p>
            <a:r>
              <a:rPr lang="en-US" smtClean="0"/>
              <a:t>An event during program execution that prevents the program from continuing normally.</a:t>
            </a:r>
          </a:p>
          <a:p>
            <a:r>
              <a:rPr lang="en-US" smtClean="0"/>
              <a:t>An error condition that changes that normal flow of control in a program.</a:t>
            </a:r>
          </a:p>
          <a:p>
            <a:r>
              <a:rPr lang="en-US" smtClean="0"/>
              <a:t>A signal that some unexpected condition has occurred in the program.</a:t>
            </a:r>
          </a:p>
          <a:p>
            <a:r>
              <a:rPr lang="en-US" smtClean="0"/>
              <a:t>Java classifies exceptions as Checked, Unchecked and Errors.</a:t>
            </a:r>
            <a:endParaRPr lang="en-US" sz="19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p:txBody>
          <a:bodyPr>
            <a:normAutofit fontScale="92500" lnSpcReduction="10000"/>
          </a:bodyPr>
          <a:lstStyle/>
          <a:p>
            <a:pPr marL="457200" indent="-457200"/>
            <a:r>
              <a:rPr lang="en-US" smtClean="0"/>
              <a:t>Code can be told to explicitly throw an Exception (Checked or Unchecked).</a:t>
            </a:r>
          </a:p>
          <a:p>
            <a:pPr marL="457200" indent="-457200"/>
            <a:r>
              <a:rPr lang="en-US" smtClean="0"/>
              <a:t>Exceptions are represented as Java objects and can be created just like any other object and then ‘thrown’ using the </a:t>
            </a:r>
            <a:r>
              <a:rPr lang="en-US" i="1" smtClean="0"/>
              <a:t>throw </a:t>
            </a:r>
            <a:r>
              <a:rPr lang="en-US" smtClean="0"/>
              <a:t>keyword.</a:t>
            </a:r>
          </a:p>
          <a:p>
            <a:pPr marL="457200" indent="-457200">
              <a:buFontTx/>
              <a:buNone/>
            </a:pPr>
            <a:r>
              <a:rPr lang="en-US" smtClean="0"/>
              <a:t>	</a:t>
            </a:r>
            <a:r>
              <a:rPr lang="en-US" sz="1400" i="1" smtClean="0"/>
              <a:t>Example:</a:t>
            </a:r>
          </a:p>
          <a:p>
            <a:pPr marL="457200" indent="-457200">
              <a:buFontTx/>
              <a:buNone/>
            </a:pPr>
            <a:r>
              <a:rPr lang="en-US" sz="1400" i="1" smtClean="0"/>
              <a:t>	public void setAge(int age){</a:t>
            </a:r>
          </a:p>
          <a:p>
            <a:pPr marL="457200" indent="-457200">
              <a:buFontTx/>
              <a:buNone/>
            </a:pPr>
            <a:r>
              <a:rPr lang="en-US" sz="1400" i="1" smtClean="0"/>
              <a:t>	</a:t>
            </a:r>
          </a:p>
          <a:p>
            <a:pPr marL="457200" indent="-457200">
              <a:buFontTx/>
              <a:buNone/>
            </a:pPr>
            <a:r>
              <a:rPr lang="en-US" sz="1400" i="1" smtClean="0"/>
              <a:t>		if(age &lt; 0 ){</a:t>
            </a:r>
          </a:p>
          <a:p>
            <a:pPr marL="457200" indent="-457200">
              <a:buFontTx/>
              <a:buNone/>
            </a:pPr>
            <a:r>
              <a:rPr lang="en-US" sz="1400" i="1" smtClean="0"/>
              <a:t>			//create an instance and throw at the same time</a:t>
            </a:r>
          </a:p>
          <a:p>
            <a:pPr marL="457200" indent="-457200">
              <a:buFontTx/>
              <a:buNone/>
            </a:pPr>
            <a:r>
              <a:rPr lang="en-US" sz="1400" i="1" smtClean="0"/>
              <a:t>			</a:t>
            </a:r>
            <a:r>
              <a:rPr lang="en-US" sz="1400" b="1" i="1" smtClean="0"/>
              <a:t>throw</a:t>
            </a:r>
            <a:r>
              <a:rPr lang="en-US" sz="1400" i="1" smtClean="0"/>
              <a:t> new IllegalArgumentException(“parameter age cannot be less than 0”);</a:t>
            </a:r>
          </a:p>
          <a:p>
            <a:pPr marL="457200" indent="-457200">
              <a:buFontTx/>
              <a:buNone/>
            </a:pPr>
            <a:r>
              <a:rPr lang="en-US" sz="1400" i="1" smtClean="0"/>
              <a:t>		}</a:t>
            </a:r>
          </a:p>
          <a:p>
            <a:pPr marL="457200" indent="-457200">
              <a:buFontTx/>
              <a:buNone/>
            </a:pPr>
            <a:r>
              <a:rPr lang="en-US" sz="1400" i="1" smtClean="0"/>
              <a:t>	}</a:t>
            </a:r>
          </a:p>
          <a:p>
            <a:pPr marL="457200" indent="-457200">
              <a:buFontTx/>
              <a:buNone/>
            </a:pPr>
            <a:endParaRPr lang="en-US" sz="1400" i="1" smtClean="0"/>
          </a:p>
          <a:p>
            <a:pPr marL="457200" indent="-457200">
              <a:buFontTx/>
              <a:buNone/>
            </a:pPr>
            <a:endParaRPr lang="en-US" i="1" smtClean="0"/>
          </a:p>
        </p:txBody>
      </p:sp>
      <p:sp>
        <p:nvSpPr>
          <p:cNvPr id="185347" name="Rectangle 3"/>
          <p:cNvSpPr>
            <a:spLocks noGrp="1" noChangeArrowheads="1"/>
          </p:cNvSpPr>
          <p:nvPr>
            <p:ph type="title"/>
          </p:nvPr>
        </p:nvSpPr>
        <p:spPr>
          <a:effectLst>
            <a:outerShdw dist="35921" dir="2700000" algn="ctr" rotWithShape="0">
              <a:schemeClr val="bg1"/>
            </a:outerShdw>
          </a:effectLst>
        </p:spPr>
        <p:txBody>
          <a:bodyPr>
            <a:normAutofit fontScale="90000"/>
          </a:bodyPr>
          <a:lstStyle/>
          <a:p>
            <a:pPr>
              <a:defRPr/>
            </a:pPr>
            <a:r>
              <a:rPr lang="en-US" smtClean="0"/>
              <a:t>Handle Exceptions Through Declaration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p:txBody>
          <a:bodyPr/>
          <a:lstStyle/>
          <a:p>
            <a:endParaRPr lang="en-US" smtClean="0"/>
          </a:p>
          <a:p>
            <a:endParaRPr lang="en-US" smtClean="0"/>
          </a:p>
        </p:txBody>
      </p:sp>
      <p:sp>
        <p:nvSpPr>
          <p:cNvPr id="13315" name="Rectangle 3"/>
          <p:cNvSpPr>
            <a:spLocks noChangeArrowheads="1"/>
          </p:cNvSpPr>
          <p:nvPr/>
        </p:nvSpPr>
        <p:spPr bwMode="auto">
          <a:xfrm>
            <a:off x="244475" y="1295400"/>
            <a:ext cx="8375650" cy="4800600"/>
          </a:xfrm>
          <a:prstGeom prst="rect">
            <a:avLst/>
          </a:prstGeom>
          <a:noFill/>
          <a:ln w="12700">
            <a:noFill/>
            <a:miter lim="800000"/>
            <a:headEnd/>
            <a:tailEnd/>
          </a:ln>
        </p:spPr>
        <p:txBody>
          <a:bodyPr lIns="90488" tIns="44450" rIns="90488" bIns="44450"/>
          <a:lstStyle/>
          <a:p>
            <a:pPr marL="274638" indent="-274638" algn="l" eaLnBrk="0" hangingPunct="0">
              <a:lnSpc>
                <a:spcPct val="100000"/>
              </a:lnSpc>
              <a:buClr>
                <a:schemeClr val="tx1"/>
              </a:buClr>
              <a:buFontTx/>
              <a:buChar char="•"/>
            </a:pPr>
            <a:r>
              <a:rPr lang="en-US" sz="2200">
                <a:solidFill>
                  <a:srgbClr val="000000"/>
                </a:solidFill>
              </a:rPr>
              <a:t>Exceptions in the standard API may not be sufficient to cover the scenarios needed by the application.</a:t>
            </a:r>
          </a:p>
          <a:p>
            <a:pPr marL="274638" indent="-274638" algn="l" eaLnBrk="0" hangingPunct="0">
              <a:lnSpc>
                <a:spcPct val="100000"/>
              </a:lnSpc>
              <a:buClr>
                <a:schemeClr val="tx1"/>
              </a:buClr>
              <a:buFontTx/>
              <a:buChar char="•"/>
            </a:pPr>
            <a:r>
              <a:rPr lang="en-US" sz="2200">
                <a:solidFill>
                  <a:srgbClr val="000000"/>
                </a:solidFill>
              </a:rPr>
              <a:t>A customized exception can be declared by sub-classing the </a:t>
            </a:r>
            <a:r>
              <a:rPr lang="en-US" sz="2200" i="1">
                <a:solidFill>
                  <a:srgbClr val="000000"/>
                </a:solidFill>
              </a:rPr>
              <a:t>Exception </a:t>
            </a:r>
            <a:r>
              <a:rPr lang="en-US" sz="2200">
                <a:solidFill>
                  <a:srgbClr val="000000"/>
                </a:solidFill>
              </a:rPr>
              <a:t>class.</a:t>
            </a:r>
          </a:p>
          <a:p>
            <a:pPr marL="274638" indent="-274638" algn="l" eaLnBrk="0" hangingPunct="0">
              <a:lnSpc>
                <a:spcPct val="100000"/>
              </a:lnSpc>
              <a:buClr>
                <a:schemeClr val="tx1"/>
              </a:buClr>
              <a:buFontTx/>
              <a:buChar char="•"/>
            </a:pPr>
            <a:r>
              <a:rPr lang="en-US" sz="2200">
                <a:solidFill>
                  <a:srgbClr val="000000"/>
                </a:solidFill>
              </a:rPr>
              <a:t>The customized exception should contain appropriate data and behavior in order to assist in properly identifying and correcting the problem.</a:t>
            </a:r>
          </a:p>
          <a:p>
            <a:pPr marL="550863" lvl="1" indent="-274638" algn="l" eaLnBrk="0" hangingPunct="0">
              <a:lnSpc>
                <a:spcPct val="100000"/>
              </a:lnSpc>
              <a:buClr>
                <a:schemeClr val="tx1"/>
              </a:buClr>
            </a:pPr>
            <a:r>
              <a:rPr lang="en-US" sz="2200">
                <a:solidFill>
                  <a:srgbClr val="000000"/>
                </a:solidFill>
              </a:rPr>
              <a:t> </a:t>
            </a:r>
          </a:p>
          <a:p>
            <a:pPr marL="550863" lvl="1" indent="-274638" algn="l" eaLnBrk="0" hangingPunct="0">
              <a:lnSpc>
                <a:spcPct val="100000"/>
              </a:lnSpc>
              <a:buClr>
                <a:schemeClr val="tx1"/>
              </a:buClr>
              <a:buFontTx/>
              <a:buChar char="–"/>
            </a:pPr>
            <a:endParaRPr lang="en-US" sz="2200">
              <a:solidFill>
                <a:srgbClr val="000000"/>
              </a:solidFill>
            </a:endParaRPr>
          </a:p>
          <a:p>
            <a:pPr marL="274638" indent="-274638" algn="l" eaLnBrk="0" hangingPunct="0">
              <a:lnSpc>
                <a:spcPct val="100000"/>
              </a:lnSpc>
              <a:buClr>
                <a:schemeClr val="tx1"/>
              </a:buClr>
              <a:buFontTx/>
              <a:buChar char="•"/>
            </a:pPr>
            <a:endParaRPr lang="en-US" sz="2200">
              <a:solidFill>
                <a:srgbClr val="000000"/>
              </a:solidFill>
            </a:endParaRPr>
          </a:p>
          <a:p>
            <a:pPr marL="274638" indent="-274638" algn="l" eaLnBrk="0" hangingPunct="0">
              <a:lnSpc>
                <a:spcPct val="100000"/>
              </a:lnSpc>
              <a:buClr>
                <a:schemeClr val="tx1"/>
              </a:buClr>
              <a:buFontTx/>
              <a:buChar char="•"/>
            </a:pPr>
            <a:endParaRPr lang="en-US" sz="2200">
              <a:solidFill>
                <a:srgbClr val="000000"/>
              </a:solidFill>
            </a:endParaRPr>
          </a:p>
        </p:txBody>
      </p:sp>
      <p:sp>
        <p:nvSpPr>
          <p:cNvPr id="187396" name="Rectangle 4"/>
          <p:cNvSpPr>
            <a:spLocks noChangeArrowheads="1"/>
          </p:cNvSpPr>
          <p:nvPr/>
        </p:nvSpPr>
        <p:spPr bwMode="auto">
          <a:xfrm>
            <a:off x="457200" y="196850"/>
            <a:ext cx="8153400" cy="914400"/>
          </a:xfrm>
          <a:prstGeom prst="rect">
            <a:avLst/>
          </a:prstGeom>
          <a:noFill/>
          <a:ln w="9525">
            <a:noFill/>
            <a:miter lim="800000"/>
            <a:headEnd/>
            <a:tailEnd/>
          </a:ln>
          <a:effectLst>
            <a:outerShdw dist="35921" dir="2700000" algn="ctr" rotWithShape="0">
              <a:schemeClr val="bg1"/>
            </a:outerShdw>
          </a:effectLst>
        </p:spPr>
        <p:txBody>
          <a:bodyPr anchor="b"/>
          <a:lstStyle/>
          <a:p>
            <a:pPr algn="l" eaLnBrk="0" hangingPunct="0">
              <a:lnSpc>
                <a:spcPct val="100000"/>
              </a:lnSpc>
              <a:spcBef>
                <a:spcPct val="0"/>
              </a:spcBef>
              <a:buClrTx/>
              <a:defRPr/>
            </a:pPr>
            <a:r>
              <a:rPr lang="en-US" sz="3200" b="1">
                <a:solidFill>
                  <a:srgbClr val="FF6600"/>
                </a:solidFill>
              </a:rPr>
              <a:t>Customizing Exceptions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Assertion Statements</a:t>
            </a:r>
          </a:p>
        </p:txBody>
      </p:sp>
      <p:sp>
        <p:nvSpPr>
          <p:cNvPr id="14339" name="Rectangle 3"/>
          <p:cNvSpPr>
            <a:spLocks noGrp="1" noChangeArrowheads="1"/>
          </p:cNvSpPr>
          <p:nvPr>
            <p:ph type="body" idx="1"/>
          </p:nvPr>
        </p:nvSpPr>
        <p:spPr/>
        <p:txBody>
          <a:bodyPr>
            <a:normAutofit fontScale="85000" lnSpcReduction="10000"/>
          </a:bodyPr>
          <a:lstStyle/>
          <a:p>
            <a:r>
              <a:rPr lang="en-US" smtClean="0"/>
              <a:t>An </a:t>
            </a:r>
            <a:r>
              <a:rPr lang="en-US" i="1" smtClean="0"/>
              <a:t>assertion </a:t>
            </a:r>
            <a:r>
              <a:rPr lang="en-US" smtClean="0"/>
              <a:t>is a programming language construct that checks whether a specified expression is true.</a:t>
            </a:r>
          </a:p>
          <a:p>
            <a:r>
              <a:rPr lang="en-US" smtClean="0"/>
              <a:t>The use of assertions is a </a:t>
            </a:r>
            <a:r>
              <a:rPr lang="en-US" i="1" smtClean="0"/>
              <a:t>tool</a:t>
            </a:r>
            <a:r>
              <a:rPr lang="en-US" smtClean="0"/>
              <a:t> that assists the programmer in improving code quality, it should not be part of actual code logic.</a:t>
            </a:r>
          </a:p>
          <a:p>
            <a:r>
              <a:rPr lang="en-US" smtClean="0"/>
              <a:t>Assertions can be used to:</a:t>
            </a:r>
          </a:p>
          <a:p>
            <a:pPr lvl="1"/>
            <a:r>
              <a:rPr lang="en-US" smtClean="0"/>
              <a:t>Validate pre-conditions before entering a section of code. </a:t>
            </a:r>
          </a:p>
          <a:p>
            <a:pPr lvl="1"/>
            <a:r>
              <a:rPr lang="en-US" smtClean="0"/>
              <a:t>Validate post-conditions after executing a section of code.</a:t>
            </a:r>
          </a:p>
          <a:p>
            <a:pPr lvl="1"/>
            <a:r>
              <a:rPr lang="en-US" smtClean="0"/>
              <a:t>Validating class invariants whenever the state of the object is modified.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Using Assert Statements</a:t>
            </a:r>
          </a:p>
        </p:txBody>
      </p:sp>
      <p:sp>
        <p:nvSpPr>
          <p:cNvPr id="15363" name="Rectangle 3"/>
          <p:cNvSpPr>
            <a:spLocks noGrp="1" noChangeArrowheads="1"/>
          </p:cNvSpPr>
          <p:nvPr>
            <p:ph type="body" idx="1"/>
          </p:nvPr>
        </p:nvSpPr>
        <p:spPr/>
        <p:txBody>
          <a:bodyPr/>
          <a:lstStyle/>
          <a:p>
            <a:r>
              <a:rPr lang="en-US" smtClean="0"/>
              <a:t>Assertions can be inserted anywhere in code using the following syntax:</a:t>
            </a:r>
          </a:p>
          <a:p>
            <a:pPr>
              <a:buFontTx/>
              <a:buNone/>
            </a:pPr>
            <a:r>
              <a:rPr lang="en-US" smtClean="0"/>
              <a:t>	</a:t>
            </a:r>
            <a:r>
              <a:rPr lang="en-US" i="1" smtClean="0"/>
              <a:t>assert &lt;boolean expression&gt; </a:t>
            </a:r>
          </a:p>
          <a:p>
            <a:pPr>
              <a:buFontTx/>
              <a:buNone/>
            </a:pPr>
            <a:r>
              <a:rPr lang="en-US" i="1" smtClean="0"/>
              <a:t>	assert&lt;boolean expression&gt; : &lt;String expression&gt;</a:t>
            </a:r>
          </a:p>
          <a:p>
            <a:r>
              <a:rPr lang="en-US" smtClean="0"/>
              <a:t>If the boolean expression is </a:t>
            </a:r>
            <a:r>
              <a:rPr lang="en-US" i="1" smtClean="0"/>
              <a:t>false </a:t>
            </a:r>
            <a:r>
              <a:rPr lang="en-US" smtClean="0"/>
              <a:t>then the statement will throw an </a:t>
            </a:r>
            <a:r>
              <a:rPr lang="en-US" i="1" smtClean="0"/>
              <a:t>AssertionError </a:t>
            </a:r>
            <a:r>
              <a:rPr lang="en-US" smtClean="0"/>
              <a:t>and will display the String expression (if specified)</a:t>
            </a:r>
          </a:p>
          <a:p>
            <a:pPr>
              <a:buFontTx/>
              <a:buNone/>
            </a:pPr>
            <a:endParaRPr lang="en-US" smtClean="0"/>
          </a:p>
          <a:p>
            <a:endParaRPr lang="en-US" smtClean="0"/>
          </a:p>
          <a:p>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161925" y="1295400"/>
            <a:ext cx="8458200" cy="3132138"/>
          </a:xfrm>
          <a:noFill/>
        </p:spPr>
        <p:txBody>
          <a:bodyPr lIns="90488" tIns="44450" rIns="90488" bIns="44450">
            <a:normAutofit fontScale="92500" lnSpcReduction="10000"/>
          </a:bodyPr>
          <a:lstStyle/>
          <a:p>
            <a:pPr>
              <a:lnSpc>
                <a:spcPct val="80000"/>
              </a:lnSpc>
              <a:buFontTx/>
              <a:buNone/>
            </a:pPr>
            <a:r>
              <a:rPr lang="en-US" sz="1600" b="1" i="1" smtClean="0"/>
              <a:t>import</a:t>
            </a:r>
            <a:r>
              <a:rPr lang="en-US" sz="1600" i="1" smtClean="0"/>
              <a:t> java.util.Scanner</a:t>
            </a:r>
          </a:p>
          <a:p>
            <a:pPr>
              <a:lnSpc>
                <a:spcPct val="80000"/>
              </a:lnSpc>
              <a:buFontTx/>
              <a:buNone/>
            </a:pPr>
            <a:r>
              <a:rPr lang="en-US" sz="1600" i="1" smtClean="0"/>
              <a:t/>
            </a:r>
            <a:br>
              <a:rPr lang="en-US" sz="1600" i="1" smtClean="0"/>
            </a:br>
            <a:r>
              <a:rPr lang="en-US" sz="1600" b="1" i="1" smtClean="0"/>
              <a:t>public</a:t>
            </a:r>
            <a:r>
              <a:rPr lang="en-US" sz="1600" i="1" smtClean="0"/>
              <a:t> </a:t>
            </a:r>
            <a:r>
              <a:rPr lang="en-US" sz="1600" b="1" i="1" smtClean="0"/>
              <a:t>class</a:t>
            </a:r>
            <a:r>
              <a:rPr lang="en-US" sz="1600" i="1" smtClean="0"/>
              <a:t> AssertTest</a:t>
            </a:r>
            <a:br>
              <a:rPr lang="en-US" sz="1600" i="1" smtClean="0"/>
            </a:br>
            <a:r>
              <a:rPr lang="en-US" sz="1600" i="1" smtClean="0"/>
              <a:t> {</a:t>
            </a:r>
            <a:br>
              <a:rPr lang="en-US" sz="1600" i="1" smtClean="0"/>
            </a:br>
            <a:r>
              <a:rPr lang="en-US" sz="1600" i="1" smtClean="0"/>
              <a:t>      </a:t>
            </a:r>
            <a:r>
              <a:rPr lang="en-US" sz="1600" b="1" i="1" smtClean="0"/>
              <a:t>public</a:t>
            </a:r>
            <a:r>
              <a:rPr lang="en-US" sz="1600" i="1" smtClean="0"/>
              <a:t> </a:t>
            </a:r>
            <a:r>
              <a:rPr lang="en-US" sz="1600" b="1" i="1" smtClean="0"/>
              <a:t>static</a:t>
            </a:r>
            <a:r>
              <a:rPr lang="en-US" sz="1600" i="1" smtClean="0"/>
              <a:t> </a:t>
            </a:r>
            <a:r>
              <a:rPr lang="en-US" sz="1600" b="1" i="1" smtClean="0"/>
              <a:t>void</a:t>
            </a:r>
            <a:r>
              <a:rPr lang="en-US" sz="1600" i="1" smtClean="0"/>
              <a:t> main( String args[] )</a:t>
            </a:r>
            <a:br>
              <a:rPr lang="en-US" sz="1600" i="1" smtClean="0"/>
            </a:br>
            <a:r>
              <a:rPr lang="en-US" sz="1600" i="1" smtClean="0"/>
              <a:t>      {</a:t>
            </a:r>
            <a:br>
              <a:rPr lang="en-US" sz="1600" i="1" smtClean="0"/>
            </a:br>
            <a:r>
              <a:rPr lang="en-US" sz="1600" i="1" smtClean="0"/>
              <a:t>           Scanner input = </a:t>
            </a:r>
            <a:r>
              <a:rPr lang="en-US" sz="1600" b="1" i="1" smtClean="0"/>
              <a:t>new</a:t>
            </a:r>
            <a:r>
              <a:rPr lang="en-US" sz="1600" i="1" smtClean="0"/>
              <a:t> Scanner( System.in );</a:t>
            </a:r>
            <a:br>
              <a:rPr lang="en-US" sz="1600" i="1" smtClean="0"/>
            </a:br>
            <a:r>
              <a:rPr lang="en-US" sz="1600" i="1" smtClean="0"/>
              <a:t>           System.out.print( "Enter a number between 0 and 10: " );</a:t>
            </a:r>
            <a:br>
              <a:rPr lang="en-US" sz="1600" i="1" smtClean="0"/>
            </a:br>
            <a:r>
              <a:rPr lang="en-US" sz="1600" i="1" smtClean="0"/>
              <a:t>           </a:t>
            </a:r>
            <a:r>
              <a:rPr lang="en-US" sz="1600" b="1" i="1" smtClean="0"/>
              <a:t>int</a:t>
            </a:r>
            <a:r>
              <a:rPr lang="en-US" sz="1600" i="1" smtClean="0"/>
              <a:t> number = input.nextInt();</a:t>
            </a:r>
            <a:br>
              <a:rPr lang="en-US" sz="1600" i="1" smtClean="0"/>
            </a:br>
            <a:r>
              <a:rPr lang="en-US" sz="1600" i="1" smtClean="0"/>
              <a:t> </a:t>
            </a:r>
            <a:br>
              <a:rPr lang="en-US" sz="1600" i="1" smtClean="0"/>
            </a:br>
            <a:r>
              <a:rPr lang="en-US" sz="1600" i="1" smtClean="0"/>
              <a:t>           </a:t>
            </a:r>
            <a:r>
              <a:rPr lang="en-US" sz="1600" i="1" smtClean="0">
                <a:solidFill>
                  <a:srgbClr val="0000FF"/>
                </a:solidFill>
              </a:rPr>
              <a:t>// assert that the absolute value is between 1-10</a:t>
            </a:r>
            <a:br>
              <a:rPr lang="en-US" sz="1600" i="1" smtClean="0">
                <a:solidFill>
                  <a:srgbClr val="0000FF"/>
                </a:solidFill>
              </a:rPr>
            </a:br>
            <a:r>
              <a:rPr lang="en-US" sz="1600" i="1" smtClean="0">
                <a:solidFill>
                  <a:srgbClr val="0000FF"/>
                </a:solidFill>
              </a:rPr>
              <a:t>           </a:t>
            </a:r>
            <a:r>
              <a:rPr lang="en-US" sz="1600" b="1" i="1" smtClean="0">
                <a:solidFill>
                  <a:srgbClr val="0000FF"/>
                </a:solidFill>
              </a:rPr>
              <a:t>assert</a:t>
            </a:r>
            <a:r>
              <a:rPr lang="en-US" sz="1600" i="1" smtClean="0">
                <a:solidFill>
                  <a:srgbClr val="0000FF"/>
                </a:solidFill>
              </a:rPr>
              <a:t> ( number &gt; 0 &amp;&amp; number &lt;= 10 ) : "bad number: " + number;</a:t>
            </a:r>
            <a:br>
              <a:rPr lang="en-US" sz="1600" i="1" smtClean="0">
                <a:solidFill>
                  <a:srgbClr val="0000FF"/>
                </a:solidFill>
              </a:rPr>
            </a:br>
            <a:r>
              <a:rPr lang="en-US" sz="1600" i="1" smtClean="0"/>
              <a:t> </a:t>
            </a:r>
            <a:br>
              <a:rPr lang="en-US" sz="1600" i="1" smtClean="0"/>
            </a:br>
            <a:r>
              <a:rPr lang="en-US" sz="1600" i="1" smtClean="0"/>
              <a:t>           System.out.printf( "You entered %d\n", number );</a:t>
            </a:r>
            <a:br>
              <a:rPr lang="en-US" sz="1600" i="1" smtClean="0"/>
            </a:br>
            <a:r>
              <a:rPr lang="en-US" sz="1600" i="1" smtClean="0"/>
              <a:t>      } // end main</a:t>
            </a:r>
          </a:p>
          <a:p>
            <a:pPr>
              <a:lnSpc>
                <a:spcPct val="80000"/>
              </a:lnSpc>
              <a:buFontTx/>
              <a:buNone/>
            </a:pPr>
            <a:r>
              <a:rPr lang="en-US" sz="1600" i="1" smtClean="0"/>
              <a:t/>
            </a:r>
            <a:br>
              <a:rPr lang="en-US" sz="1600" i="1" smtClean="0"/>
            </a:br>
            <a:r>
              <a:rPr lang="en-US" sz="1600" i="1" smtClean="0"/>
              <a:t> } // end class AssertTest</a:t>
            </a:r>
            <a:br>
              <a:rPr lang="en-US" sz="1600" i="1" smtClean="0"/>
            </a:br>
            <a:endParaRPr lang="en-US" sz="1600" i="1" smtClean="0"/>
          </a:p>
        </p:txBody>
      </p:sp>
      <p:pic>
        <p:nvPicPr>
          <p:cNvPr id="16387" name="Picture 3"/>
          <p:cNvPicPr>
            <a:picLocks noChangeAspect="1" noChangeArrowheads="1"/>
          </p:cNvPicPr>
          <p:nvPr/>
        </p:nvPicPr>
        <p:blipFill>
          <a:blip r:embed="rId3"/>
          <a:srcRect l="6712" t="16513" r="48495" b="72993"/>
          <a:stretch>
            <a:fillRect/>
          </a:stretch>
        </p:blipFill>
        <p:spPr bwMode="auto">
          <a:xfrm>
            <a:off x="854075" y="5227638"/>
            <a:ext cx="6969125" cy="1225550"/>
          </a:xfrm>
          <a:prstGeom prst="rect">
            <a:avLst/>
          </a:prstGeom>
          <a:noFill/>
          <a:ln w="12700" algn="ctr">
            <a:noFill/>
            <a:prstDash val="dash"/>
            <a:miter lim="800000"/>
            <a:headEnd/>
            <a:tailEnd/>
          </a:ln>
        </p:spPr>
      </p:pic>
      <p:sp>
        <p:nvSpPr>
          <p:cNvPr id="16388" name="Rectangle 4"/>
          <p:cNvSpPr>
            <a:spLocks noGrp="1" noChangeArrowheads="1"/>
          </p:cNvSpPr>
          <p:nvPr>
            <p:ph type="title"/>
          </p:nvPr>
        </p:nvSpPr>
        <p:spPr>
          <a:xfrm>
            <a:off x="457200" y="200025"/>
            <a:ext cx="8153400" cy="914400"/>
          </a:xfrm>
          <a:noFill/>
        </p:spPr>
        <p:txBody>
          <a:bodyPr/>
          <a:lstStyle/>
          <a:p>
            <a:r>
              <a:rPr lang="en-US" smtClean="0"/>
              <a:t>Assertion Sample Code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Enabling/Disabling Assertions</a:t>
            </a:r>
          </a:p>
        </p:txBody>
      </p:sp>
      <p:sp>
        <p:nvSpPr>
          <p:cNvPr id="17411" name="Rectangle 3"/>
          <p:cNvSpPr>
            <a:spLocks noGrp="1" noChangeArrowheads="1"/>
          </p:cNvSpPr>
          <p:nvPr>
            <p:ph type="body" idx="1"/>
          </p:nvPr>
        </p:nvSpPr>
        <p:spPr/>
        <p:txBody>
          <a:bodyPr>
            <a:normAutofit fontScale="92500" lnSpcReduction="20000"/>
          </a:bodyPr>
          <a:lstStyle/>
          <a:p>
            <a:r>
              <a:rPr lang="en-US" smtClean="0"/>
              <a:t>To enable assertions at runtime</a:t>
            </a:r>
          </a:p>
          <a:p>
            <a:pPr lvl="2"/>
            <a:r>
              <a:rPr lang="en-US" sz="2000" smtClean="0"/>
              <a:t>java eanbleassertion &lt;java class file&gt; OR</a:t>
            </a:r>
          </a:p>
          <a:p>
            <a:pPr lvl="2"/>
            <a:r>
              <a:rPr lang="en-US" sz="2000" smtClean="0"/>
              <a:t>java –ea &lt;java class file&gt; </a:t>
            </a:r>
          </a:p>
          <a:p>
            <a:pPr lvl="2"/>
            <a:r>
              <a:rPr lang="en-US" sz="2000" smtClean="0"/>
              <a:t>E.g., java –ea AssertionMain</a:t>
            </a:r>
          </a:p>
          <a:p>
            <a:r>
              <a:rPr lang="en-US" smtClean="0"/>
              <a:t>To disable assertions at runtime</a:t>
            </a:r>
          </a:p>
          <a:p>
            <a:pPr lvl="2"/>
            <a:r>
              <a:rPr lang="en-US" sz="2000" smtClean="0"/>
              <a:t>java disableassertion &lt;java class file&gt; OR </a:t>
            </a:r>
          </a:p>
          <a:p>
            <a:pPr lvl="2"/>
            <a:r>
              <a:rPr lang="en-US" sz="2000" smtClean="0"/>
              <a:t>Sfsd</a:t>
            </a:r>
          </a:p>
          <a:p>
            <a:pPr lvl="2"/>
            <a:r>
              <a:rPr lang="en-US" sz="2000" smtClean="0"/>
              <a:t>java –da &lt;java class file&gt; </a:t>
            </a:r>
          </a:p>
          <a:p>
            <a:pPr lvl="2"/>
            <a:r>
              <a:rPr lang="en-US" sz="2000" smtClean="0"/>
              <a:t>E.g.,  java –da AssertionMain</a:t>
            </a:r>
            <a:endParaRPr lang="en-US" sz="1800" smtClean="0"/>
          </a:p>
          <a:p>
            <a:r>
              <a:rPr lang="en-US" smtClean="0"/>
              <a:t>To enable assertions at Runtime (in Eclipse)</a:t>
            </a:r>
          </a:p>
          <a:p>
            <a:pPr lvl="2"/>
            <a:r>
              <a:rPr lang="en-US" sz="2000" smtClean="0"/>
              <a:t>Right-click file and select Run As &gt; Run Configurations...</a:t>
            </a:r>
          </a:p>
          <a:p>
            <a:pPr lvl="2"/>
            <a:r>
              <a:rPr lang="en-US" sz="2000" smtClean="0"/>
              <a:t>Click on Arguments tab</a:t>
            </a:r>
          </a:p>
          <a:p>
            <a:pPr lvl="2"/>
            <a:r>
              <a:rPr lang="en-US" sz="2000" smtClean="0"/>
              <a:t>In VM arguments text box, enter -ea</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EDFAAEE-1B55-4A50-A6B0-A7D138DA34A7}" type="slidenum">
              <a:rPr lang="en-US"/>
              <a:pPr algn="r" eaLnBrk="0" hangingPunct="0">
                <a:spcBef>
                  <a:spcPct val="0"/>
                </a:spcBef>
                <a:buClrTx/>
              </a:pPr>
              <a:t>16</a:t>
            </a:fld>
            <a:endParaRPr lang="en-US"/>
          </a:p>
        </p:txBody>
      </p:sp>
      <p:sp>
        <p:nvSpPr>
          <p:cNvPr id="19459" name="Rectangle 2"/>
          <p:cNvSpPr>
            <a:spLocks noGrp="1" noChangeArrowheads="1"/>
          </p:cNvSpPr>
          <p:nvPr>
            <p:ph type="title" idx="4294967295"/>
          </p:nvPr>
        </p:nvSpPr>
        <p:spPr/>
        <p:txBody>
          <a:bodyPr>
            <a:normAutofit fontScale="90000"/>
          </a:bodyPr>
          <a:lstStyle/>
          <a:p>
            <a:pPr eaLnBrk="1" hangingPunct="1"/>
            <a:r>
              <a:rPr lang="en-US" smtClean="0"/>
              <a:t>Overview of the Java Collections API</a:t>
            </a:r>
          </a:p>
        </p:txBody>
      </p:sp>
      <p:sp>
        <p:nvSpPr>
          <p:cNvPr id="19460" name="Rectangle 3"/>
          <p:cNvSpPr>
            <a:spLocks noGrp="1" noChangeArrowheads="1"/>
          </p:cNvSpPr>
          <p:nvPr>
            <p:ph type="body" idx="4294967295"/>
          </p:nvPr>
        </p:nvSpPr>
        <p:spPr/>
        <p:txBody>
          <a:bodyPr lIns="90488" tIns="44450" rIns="90488" bIns="44450">
            <a:normAutofit fontScale="92500" lnSpcReduction="10000"/>
          </a:bodyPr>
          <a:lstStyle/>
          <a:p>
            <a:pPr marL="347663" indent="-347663" eaLnBrk="1" hangingPunct="1"/>
            <a:r>
              <a:rPr lang="en-US" dirty="0" smtClean="0"/>
              <a:t>The Java Collections API is a set of interfaces and implementations included in the Java standard library.</a:t>
            </a:r>
          </a:p>
          <a:p>
            <a:pPr marL="347663" indent="-347663" eaLnBrk="1" hangingPunct="1"/>
            <a:r>
              <a:rPr lang="en-US" dirty="0" smtClean="0"/>
              <a:t>A Collection or a Container is an object that groups together multiple elements into a single unit.</a:t>
            </a:r>
          </a:p>
          <a:p>
            <a:pPr marL="347663" indent="-347663" eaLnBrk="1" hangingPunct="1"/>
            <a:r>
              <a:rPr lang="en-US" dirty="0" smtClean="0"/>
              <a:t>Each collection implements different storage, retrieval and manipulate behaviors.</a:t>
            </a:r>
          </a:p>
          <a:p>
            <a:pPr marL="347663" indent="-347663" eaLnBrk="1" hangingPunct="1"/>
            <a:r>
              <a:rPr lang="en-US" dirty="0" smtClean="0"/>
              <a:t>Found under the </a:t>
            </a:r>
            <a:r>
              <a:rPr lang="en-US" i="1" dirty="0" err="1" smtClean="0"/>
              <a:t>java.util</a:t>
            </a:r>
            <a:r>
              <a:rPr lang="en-US" dirty="0" smtClean="0"/>
              <a:t> package.</a:t>
            </a:r>
          </a:p>
          <a:p>
            <a:pPr marL="347663" indent="-347663" eaLnBrk="1" hangingPunct="1">
              <a:buFontTx/>
              <a:buNone/>
            </a:pPr>
            <a:r>
              <a:rPr lang="en-US" sz="1500" dirty="0" smtClean="0"/>
              <a:t>	</a:t>
            </a:r>
            <a:endParaRPr lang="en-US" dirty="0" smtClean="0"/>
          </a:p>
          <a:p>
            <a:pPr marL="1652588" lvl="2" indent="-742950" eaLnBrk="1" hangingPunct="1">
              <a:buFontTx/>
              <a:buNone/>
            </a:pPr>
            <a:endParaRPr lang="en-US" sz="2000" dirty="0" smtClean="0"/>
          </a:p>
          <a:p>
            <a:pPr marL="347663" indent="-347663" eaLnBrk="1" hangingPunct="1">
              <a:buFontTx/>
              <a:buNone/>
            </a:pPr>
            <a:endParaRPr lang="en-US" i="1"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B07AD98-8F6A-484A-B206-D1981534EE41}" type="slidenum">
              <a:rPr lang="en-US"/>
              <a:pPr algn="r" eaLnBrk="0" hangingPunct="0">
                <a:spcBef>
                  <a:spcPct val="0"/>
                </a:spcBef>
                <a:buClrTx/>
              </a:pPr>
              <a:t>17</a:t>
            </a:fld>
            <a:endParaRPr lang="en-US"/>
          </a:p>
        </p:txBody>
      </p:sp>
      <p:sp>
        <p:nvSpPr>
          <p:cNvPr id="20483" name="Rectangle 3"/>
          <p:cNvSpPr>
            <a:spLocks noGrp="1" noChangeArrowheads="1"/>
          </p:cNvSpPr>
          <p:nvPr>
            <p:ph type="body" idx="4294967295"/>
          </p:nvPr>
        </p:nvSpPr>
        <p:spPr/>
        <p:txBody>
          <a:bodyPr lIns="90488" tIns="44450" rIns="90488" bIns="44450"/>
          <a:lstStyle/>
          <a:p>
            <a:pPr marL="457200" indent="-457200" eaLnBrk="1" hangingPunct="1"/>
            <a:r>
              <a:rPr lang="en-US" smtClean="0"/>
              <a:t>The API contains </a:t>
            </a:r>
            <a:r>
              <a:rPr lang="en-US" i="1" smtClean="0"/>
              <a:t>Interfaces </a:t>
            </a:r>
            <a:r>
              <a:rPr lang="en-US" smtClean="0"/>
              <a:t>that specifies the abstract behavior of each collection. </a:t>
            </a:r>
          </a:p>
          <a:p>
            <a:pPr marL="457200" indent="-457200" eaLnBrk="1" hangingPunct="1"/>
            <a:r>
              <a:rPr lang="en-US" smtClean="0"/>
              <a:t>The API contains concrete </a:t>
            </a:r>
            <a:r>
              <a:rPr lang="en-US" i="1" smtClean="0"/>
              <a:t>implementations </a:t>
            </a:r>
            <a:r>
              <a:rPr lang="en-US" smtClean="0"/>
              <a:t>of the interfaces.</a:t>
            </a:r>
          </a:p>
          <a:p>
            <a:pPr marL="457200" indent="-457200" eaLnBrk="1" hangingPunct="1"/>
            <a:r>
              <a:rPr lang="en-US" smtClean="0"/>
              <a:t>Each concrete implementation uses different algorithms and behavior.</a:t>
            </a:r>
          </a:p>
          <a:p>
            <a:pPr marL="457200" indent="-457200" eaLnBrk="1" hangingPunct="1">
              <a:buFontTx/>
              <a:buNone/>
            </a:pPr>
            <a:endParaRPr lang="en-US" i="1" smtClean="0"/>
          </a:p>
        </p:txBody>
      </p:sp>
      <p:sp>
        <p:nvSpPr>
          <p:cNvPr id="20484" name="Rectangle 2"/>
          <p:cNvSpPr>
            <a:spLocks noChangeArrowheads="1"/>
          </p:cNvSpPr>
          <p:nvPr/>
        </p:nvSpPr>
        <p:spPr bwMode="auto">
          <a:xfrm>
            <a:off x="455613" y="196850"/>
            <a:ext cx="8593137" cy="914400"/>
          </a:xfrm>
          <a:prstGeom prst="rect">
            <a:avLst/>
          </a:prstGeom>
          <a:noFill/>
          <a:ln w="9525">
            <a:noFill/>
            <a:miter lim="800000"/>
            <a:headEnd/>
            <a:tailEnd/>
          </a:ln>
        </p:spPr>
        <p:txBody>
          <a:bodyPr anchor="b"/>
          <a:lstStyle/>
          <a:p>
            <a:pPr algn="l">
              <a:lnSpc>
                <a:spcPct val="100000"/>
              </a:lnSpc>
              <a:spcBef>
                <a:spcPct val="0"/>
              </a:spcBef>
              <a:buClrTx/>
            </a:pPr>
            <a:r>
              <a:rPr lang="en-US" sz="3200" b="1">
                <a:solidFill>
                  <a:srgbClr val="FF6600"/>
                </a:solidFill>
              </a:rPr>
              <a:t>Overview of the Java Collections API</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2136560-AB45-4370-9F33-6ADD368DAE4B}" type="slidenum">
              <a:rPr lang="en-US"/>
              <a:pPr algn="r" eaLnBrk="0" hangingPunct="0">
                <a:spcBef>
                  <a:spcPct val="0"/>
                </a:spcBef>
                <a:buClrTx/>
              </a:pPr>
              <a:t>18</a:t>
            </a:fld>
            <a:endParaRPr lang="en-US"/>
          </a:p>
        </p:txBody>
      </p:sp>
      <p:sp>
        <p:nvSpPr>
          <p:cNvPr id="21507" name="Rectangle 2"/>
          <p:cNvSpPr>
            <a:spLocks noGrp="1" noChangeArrowheads="1"/>
          </p:cNvSpPr>
          <p:nvPr>
            <p:ph type="title" idx="4294967295"/>
          </p:nvPr>
        </p:nvSpPr>
        <p:spPr>
          <a:xfrm>
            <a:off x="455613" y="196850"/>
            <a:ext cx="8593137" cy="914400"/>
          </a:xfrm>
        </p:spPr>
        <p:txBody>
          <a:bodyPr>
            <a:normAutofit fontScale="90000"/>
          </a:bodyPr>
          <a:lstStyle/>
          <a:p>
            <a:pPr eaLnBrk="1" hangingPunct="1"/>
            <a:r>
              <a:rPr lang="en-US" smtClean="0"/>
              <a:t>Overview of the Java Collections API</a:t>
            </a:r>
            <a:r>
              <a:rPr lang="en-US" sz="1000" smtClean="0"/>
              <a:t> </a:t>
            </a:r>
            <a:r>
              <a:rPr lang="en-US" smtClean="0"/>
              <a:t>(cont.)</a:t>
            </a:r>
          </a:p>
        </p:txBody>
      </p:sp>
      <p:grpSp>
        <p:nvGrpSpPr>
          <p:cNvPr id="2" name="Group 17"/>
          <p:cNvGrpSpPr>
            <a:grpSpLocks/>
          </p:cNvGrpSpPr>
          <p:nvPr/>
        </p:nvGrpSpPr>
        <p:grpSpPr bwMode="auto">
          <a:xfrm>
            <a:off x="611188" y="1844675"/>
            <a:ext cx="7777162" cy="3240088"/>
            <a:chOff x="884" y="1409"/>
            <a:chExt cx="3713" cy="1341"/>
          </a:xfrm>
        </p:grpSpPr>
        <p:sp>
          <p:nvSpPr>
            <p:cNvPr id="21509" name="Rectangle 14"/>
            <p:cNvSpPr>
              <a:spLocks noChangeArrowheads="1"/>
            </p:cNvSpPr>
            <p:nvPr/>
          </p:nvSpPr>
          <p:spPr bwMode="auto">
            <a:xfrm>
              <a:off x="1729" y="1409"/>
              <a:ext cx="736" cy="296"/>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600"/>
                <a:t>Collection</a:t>
              </a:r>
            </a:p>
          </p:txBody>
        </p:sp>
        <p:sp>
          <p:nvSpPr>
            <p:cNvPr id="21510" name="Rectangle 15"/>
            <p:cNvSpPr>
              <a:spLocks noChangeArrowheads="1"/>
            </p:cNvSpPr>
            <p:nvPr/>
          </p:nvSpPr>
          <p:spPr bwMode="auto">
            <a:xfrm>
              <a:off x="884" y="2022"/>
              <a:ext cx="736" cy="296"/>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600"/>
                <a:t>Set</a:t>
              </a:r>
            </a:p>
          </p:txBody>
        </p:sp>
        <p:sp>
          <p:nvSpPr>
            <p:cNvPr id="21511" name="Rectangle 16"/>
            <p:cNvSpPr>
              <a:spLocks noChangeArrowheads="1"/>
            </p:cNvSpPr>
            <p:nvPr/>
          </p:nvSpPr>
          <p:spPr bwMode="auto">
            <a:xfrm>
              <a:off x="1729" y="2022"/>
              <a:ext cx="736" cy="296"/>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600"/>
                <a:t>List</a:t>
              </a:r>
            </a:p>
          </p:txBody>
        </p:sp>
        <p:sp>
          <p:nvSpPr>
            <p:cNvPr id="21512" name="Rectangle 18"/>
            <p:cNvSpPr>
              <a:spLocks noChangeArrowheads="1"/>
            </p:cNvSpPr>
            <p:nvPr/>
          </p:nvSpPr>
          <p:spPr bwMode="auto">
            <a:xfrm>
              <a:off x="884" y="2454"/>
              <a:ext cx="736" cy="296"/>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600"/>
                <a:t>Sorted Set</a:t>
              </a:r>
            </a:p>
          </p:txBody>
        </p:sp>
        <p:cxnSp>
          <p:nvCxnSpPr>
            <p:cNvPr id="21513" name="AutoShape 19"/>
            <p:cNvCxnSpPr>
              <a:cxnSpLocks noChangeShapeType="1"/>
              <a:stCxn id="21509" idx="2"/>
              <a:endCxn id="21511" idx="0"/>
            </p:cNvCxnSpPr>
            <p:nvPr/>
          </p:nvCxnSpPr>
          <p:spPr bwMode="auto">
            <a:xfrm>
              <a:off x="2097" y="1705"/>
              <a:ext cx="0" cy="317"/>
            </a:xfrm>
            <a:prstGeom prst="straightConnector1">
              <a:avLst/>
            </a:prstGeom>
            <a:noFill/>
            <a:ln w="12700">
              <a:solidFill>
                <a:schemeClr val="tx1"/>
              </a:solidFill>
              <a:prstDash val="dash"/>
              <a:round/>
              <a:headEnd/>
              <a:tailEnd/>
            </a:ln>
          </p:spPr>
        </p:cxnSp>
        <p:sp>
          <p:nvSpPr>
            <p:cNvPr id="21514" name="Line 21"/>
            <p:cNvSpPr>
              <a:spLocks noChangeShapeType="1"/>
            </p:cNvSpPr>
            <p:nvPr/>
          </p:nvSpPr>
          <p:spPr bwMode="auto">
            <a:xfrm flipH="1">
              <a:off x="1276" y="1705"/>
              <a:ext cx="453" cy="317"/>
            </a:xfrm>
            <a:prstGeom prst="line">
              <a:avLst/>
            </a:prstGeom>
            <a:noFill/>
            <a:ln w="12700">
              <a:solidFill>
                <a:schemeClr val="tx1"/>
              </a:solidFill>
              <a:prstDash val="dash"/>
              <a:round/>
              <a:headEnd/>
              <a:tailEnd/>
            </a:ln>
          </p:spPr>
          <p:txBody>
            <a:bodyPr wrap="none" lIns="90488" tIns="44450" rIns="90488" bIns="44450" anchor="ctr"/>
            <a:lstStyle/>
            <a:p>
              <a:endParaRPr lang="en-US"/>
            </a:p>
          </p:txBody>
        </p:sp>
        <p:cxnSp>
          <p:nvCxnSpPr>
            <p:cNvPr id="21515" name="AutoShape 23"/>
            <p:cNvCxnSpPr>
              <a:cxnSpLocks noChangeShapeType="1"/>
              <a:stCxn id="21510" idx="2"/>
              <a:endCxn id="21512" idx="0"/>
            </p:cNvCxnSpPr>
            <p:nvPr/>
          </p:nvCxnSpPr>
          <p:spPr bwMode="auto">
            <a:xfrm>
              <a:off x="1252" y="2318"/>
              <a:ext cx="0" cy="136"/>
            </a:xfrm>
            <a:prstGeom prst="straightConnector1">
              <a:avLst/>
            </a:prstGeom>
            <a:noFill/>
            <a:ln w="12700">
              <a:solidFill>
                <a:schemeClr val="tx1"/>
              </a:solidFill>
              <a:prstDash val="dash"/>
              <a:round/>
              <a:headEnd/>
              <a:tailEnd/>
            </a:ln>
          </p:spPr>
        </p:cxnSp>
        <p:sp>
          <p:nvSpPr>
            <p:cNvPr id="21516" name="Rectangle 24"/>
            <p:cNvSpPr>
              <a:spLocks noChangeArrowheads="1"/>
            </p:cNvSpPr>
            <p:nvPr/>
          </p:nvSpPr>
          <p:spPr bwMode="auto">
            <a:xfrm>
              <a:off x="3861" y="1409"/>
              <a:ext cx="736" cy="296"/>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600"/>
                <a:t>Map</a:t>
              </a:r>
            </a:p>
          </p:txBody>
        </p:sp>
        <p:sp>
          <p:nvSpPr>
            <p:cNvPr id="21517" name="Rectangle 25"/>
            <p:cNvSpPr>
              <a:spLocks noChangeArrowheads="1"/>
            </p:cNvSpPr>
            <p:nvPr/>
          </p:nvSpPr>
          <p:spPr bwMode="auto">
            <a:xfrm>
              <a:off x="3861" y="2022"/>
              <a:ext cx="736" cy="296"/>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600"/>
                <a:t>Sorted Map</a:t>
              </a:r>
            </a:p>
          </p:txBody>
        </p:sp>
        <p:cxnSp>
          <p:nvCxnSpPr>
            <p:cNvPr id="21518" name="AutoShape 26"/>
            <p:cNvCxnSpPr>
              <a:cxnSpLocks noChangeShapeType="1"/>
              <a:stCxn id="21516" idx="2"/>
              <a:endCxn id="21517" idx="0"/>
            </p:cNvCxnSpPr>
            <p:nvPr/>
          </p:nvCxnSpPr>
          <p:spPr bwMode="auto">
            <a:xfrm>
              <a:off x="4229" y="1705"/>
              <a:ext cx="0" cy="317"/>
            </a:xfrm>
            <a:prstGeom prst="straightConnector1">
              <a:avLst/>
            </a:prstGeom>
            <a:noFill/>
            <a:ln w="12700">
              <a:solidFill>
                <a:schemeClr val="tx1"/>
              </a:solidFill>
              <a:prstDash val="dash"/>
              <a:round/>
              <a:headEnd/>
              <a:tailEnd/>
            </a:ln>
          </p:spPr>
        </p:cxn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ow hashmap works internally in java">
            <a:hlinkClick r:id="rId2"/>
          </p:cNvPr>
          <p:cNvPicPr>
            <a:picLocks noChangeAspect="1" noChangeArrowheads="1"/>
          </p:cNvPicPr>
          <p:nvPr/>
        </p:nvPicPr>
        <p:blipFill>
          <a:blip r:embed="rId3"/>
          <a:srcRect/>
          <a:stretch>
            <a:fillRect/>
          </a:stretch>
        </p:blipFill>
        <p:spPr bwMode="auto">
          <a:xfrm>
            <a:off x="1071563" y="661988"/>
            <a:ext cx="6586537" cy="4529137"/>
          </a:xfrm>
          <a:prstGeom prst="rect">
            <a:avLst/>
          </a:prstGeom>
          <a:noFill/>
          <a:ln w="9525">
            <a:noFill/>
            <a:miter lim="800000"/>
            <a:headEnd/>
            <a:tailEnd/>
          </a:ln>
        </p:spPr>
      </p:pic>
      <p:sp>
        <p:nvSpPr>
          <p:cNvPr id="22531" name="Rectangle 2"/>
          <p:cNvSpPr>
            <a:spLocks noChangeArrowheads="1"/>
          </p:cNvSpPr>
          <p:nvPr/>
        </p:nvSpPr>
        <p:spPr bwMode="auto">
          <a:xfrm>
            <a:off x="642938" y="5191125"/>
            <a:ext cx="8215312" cy="757238"/>
          </a:xfrm>
          <a:prstGeom prst="rect">
            <a:avLst/>
          </a:prstGeom>
          <a:noFill/>
          <a:ln w="9525">
            <a:noFill/>
            <a:miter lim="800000"/>
            <a:headEnd/>
            <a:tailEnd/>
          </a:ln>
        </p:spPr>
        <p:txBody>
          <a:bodyPr>
            <a:spAutoFit/>
          </a:bodyPr>
          <a:lstStyle/>
          <a:p>
            <a:r>
              <a:rPr lang="en-US" sz="1800" b="1"/>
              <a:t>So we traverse through linked list , comparing keys in each entries using keys.equals() until it return true.  Then the corresponding entry object Value is returned .</a:t>
            </a:r>
            <a:endParaRPr lang="en-US"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Un-Checked Exceptions</a:t>
            </a:r>
          </a:p>
        </p:txBody>
      </p:sp>
      <p:sp>
        <p:nvSpPr>
          <p:cNvPr id="4099" name="Rectangle 3"/>
          <p:cNvSpPr>
            <a:spLocks noGrp="1" noChangeArrowheads="1"/>
          </p:cNvSpPr>
          <p:nvPr>
            <p:ph type="body" idx="1"/>
          </p:nvPr>
        </p:nvSpPr>
        <p:spPr>
          <a:xfrm>
            <a:off x="161925" y="1295400"/>
            <a:ext cx="8458200" cy="3697288"/>
          </a:xfrm>
        </p:spPr>
        <p:txBody>
          <a:bodyPr>
            <a:normAutofit fontScale="92500" lnSpcReduction="20000"/>
          </a:bodyPr>
          <a:lstStyle/>
          <a:p>
            <a:r>
              <a:rPr lang="en-GB" smtClean="0"/>
              <a:t>Represent errors usually caused by incorrect program code or logic such as invalid parameters passed to a method.</a:t>
            </a:r>
          </a:p>
          <a:p>
            <a:r>
              <a:rPr lang="en-GB" smtClean="0"/>
              <a:t>Subclass of the </a:t>
            </a:r>
            <a:r>
              <a:rPr lang="en-GB" i="1" smtClean="0"/>
              <a:t>RuntimeException </a:t>
            </a:r>
            <a:r>
              <a:rPr lang="en-GB" smtClean="0"/>
              <a:t>class.</a:t>
            </a:r>
          </a:p>
          <a:p>
            <a:r>
              <a:rPr lang="en-GB" smtClean="0"/>
              <a:t>The application is not required to handle these exceptions as these should be recovered by correcting program code.</a:t>
            </a:r>
          </a:p>
          <a:p>
            <a:r>
              <a:rPr lang="en-GB" smtClean="0"/>
              <a:t>Examples:IllegalArgumentException, NumberFormatException.</a:t>
            </a:r>
          </a:p>
          <a:p>
            <a:pPr>
              <a:buFontTx/>
              <a:buNone/>
            </a:pPr>
            <a:endParaRPr lang="en-GB" smtClean="0"/>
          </a:p>
          <a:p>
            <a:pPr>
              <a:buFontTx/>
              <a:buNone/>
            </a:pPr>
            <a:endParaRPr lang="en-US" sz="1800" b="1"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BA57116-00B8-4D9E-A4A5-AD7BD8377104}" type="slidenum">
              <a:rPr lang="en-US"/>
              <a:pPr algn="r" eaLnBrk="0" hangingPunct="0">
                <a:spcBef>
                  <a:spcPct val="0"/>
                </a:spcBef>
                <a:buClrTx/>
              </a:pPr>
              <a:t>20</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Collection Interface</a:t>
            </a:r>
          </a:p>
        </p:txBody>
      </p:sp>
      <p:sp>
        <p:nvSpPr>
          <p:cNvPr id="23556" name="Rectangle 3"/>
          <p:cNvSpPr>
            <a:spLocks noGrp="1" noChangeArrowheads="1"/>
          </p:cNvSpPr>
          <p:nvPr>
            <p:ph type="body" idx="4294967295"/>
          </p:nvPr>
        </p:nvSpPr>
        <p:spPr>
          <a:noFill/>
        </p:spPr>
        <p:txBody>
          <a:bodyPr lIns="90488" tIns="44450" rIns="90488" bIns="44450">
            <a:normAutofit fontScale="92500" lnSpcReduction="20000"/>
          </a:bodyPr>
          <a:lstStyle/>
          <a:p>
            <a:pPr eaLnBrk="1" hangingPunct="1"/>
            <a:r>
              <a:rPr lang="en-US" smtClean="0"/>
              <a:t>Root of the collections hierarchy.</a:t>
            </a:r>
          </a:p>
          <a:p>
            <a:pPr eaLnBrk="1" hangingPunct="1"/>
            <a:r>
              <a:rPr lang="en-US" smtClean="0"/>
              <a:t>The </a:t>
            </a:r>
            <a:r>
              <a:rPr lang="en-US" i="1" smtClean="0"/>
              <a:t>Collections</a:t>
            </a:r>
            <a:r>
              <a:rPr lang="en-US" smtClean="0"/>
              <a:t> interface represents general purpose behavior for the interfaces in the hierarchy.</a:t>
            </a:r>
          </a:p>
          <a:p>
            <a:pPr eaLnBrk="1" hangingPunct="1"/>
            <a:r>
              <a:rPr lang="en-US" smtClean="0"/>
              <a:t>Does not have a concrete implementation.</a:t>
            </a:r>
          </a:p>
          <a:p>
            <a:pPr eaLnBrk="1" hangingPunct="1"/>
            <a:r>
              <a:rPr lang="en-US" smtClean="0"/>
              <a:t>Used in order to obtain a general reference to any kind of Collection.</a:t>
            </a:r>
          </a:p>
          <a:p>
            <a:pPr eaLnBrk="1" hangingPunct="1"/>
            <a:endParaRPr lang="en-US" smtClean="0"/>
          </a:p>
          <a:p>
            <a:pPr eaLnBrk="1" hangingPunct="1"/>
            <a:endParaRPr lang="en-US" smtClean="0"/>
          </a:p>
          <a:p>
            <a:pPr eaLnBrk="1" hangingPunct="1">
              <a:buFontTx/>
              <a:buNone/>
            </a:pPr>
            <a:r>
              <a:rPr lang="en-US" smtClean="0"/>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00B5A94-BD91-4769-B726-504FA48D7D70}" type="slidenum">
              <a:rPr lang="en-US"/>
              <a:pPr algn="r" eaLnBrk="0" hangingPunct="0">
                <a:spcBef>
                  <a:spcPct val="0"/>
                </a:spcBef>
                <a:buClrTx/>
              </a:pPr>
              <a:t>21</a:t>
            </a:fld>
            <a:endParaRPr lang="en-US"/>
          </a:p>
        </p:txBody>
      </p:sp>
      <p:sp>
        <p:nvSpPr>
          <p:cNvPr id="24579" name="Rectangle 2"/>
          <p:cNvSpPr>
            <a:spLocks noGrp="1" noChangeArrowheads="1"/>
          </p:cNvSpPr>
          <p:nvPr>
            <p:ph type="title" idx="4294967295"/>
          </p:nvPr>
        </p:nvSpPr>
        <p:spPr/>
        <p:txBody>
          <a:bodyPr/>
          <a:lstStyle/>
          <a:p>
            <a:pPr eaLnBrk="1" hangingPunct="1"/>
            <a:r>
              <a:rPr lang="en-US" smtClean="0"/>
              <a:t>Set Interface</a:t>
            </a:r>
          </a:p>
        </p:txBody>
      </p:sp>
      <p:sp>
        <p:nvSpPr>
          <p:cNvPr id="24580" name="Rectangle 3"/>
          <p:cNvSpPr>
            <a:spLocks noGrp="1" noChangeArrowheads="1"/>
          </p:cNvSpPr>
          <p:nvPr>
            <p:ph type="body" idx="4294967295"/>
          </p:nvPr>
        </p:nvSpPr>
        <p:spPr>
          <a:noFill/>
        </p:spPr>
        <p:txBody>
          <a:bodyPr lIns="90488" tIns="44450" rIns="90488" bIns="44450">
            <a:normAutofit fontScale="92500" lnSpcReduction="20000"/>
          </a:bodyPr>
          <a:lstStyle/>
          <a:p>
            <a:pPr eaLnBrk="1" hangingPunct="1"/>
            <a:r>
              <a:rPr lang="en-US" smtClean="0"/>
              <a:t>A Set is a Collection that does not allow duplicate entries. </a:t>
            </a:r>
          </a:p>
          <a:p>
            <a:pPr eaLnBrk="1" hangingPunct="1"/>
            <a:r>
              <a:rPr lang="en-US" smtClean="0"/>
              <a:t>A Set Has the same methods as the Collection interface.</a:t>
            </a:r>
          </a:p>
          <a:p>
            <a:pPr eaLnBrk="1" hangingPunct="1"/>
            <a:r>
              <a:rPr lang="en-US" smtClean="0"/>
              <a:t>Can contain at least 1 null element.</a:t>
            </a:r>
          </a:p>
          <a:p>
            <a:pPr eaLnBrk="1" hangingPunct="1"/>
            <a:r>
              <a:rPr lang="en-US" smtClean="0"/>
              <a:t>Commonly used implementations are HashSet, LinkedHashSet and TreeSet.</a:t>
            </a:r>
          </a:p>
          <a:p>
            <a:pPr eaLnBrk="1" hangingPunct="1"/>
            <a:r>
              <a:rPr lang="en-US" smtClean="0"/>
              <a:t>Elements in a HashSet and LinkedHashSet are not sorted.</a:t>
            </a:r>
          </a:p>
          <a:p>
            <a:pPr eaLnBrk="1" hangingPunct="1"/>
            <a:r>
              <a:rPr lang="en-US" smtClean="0"/>
              <a:t>Elements in a Treeset are sorted.</a:t>
            </a:r>
          </a:p>
          <a:p>
            <a:pPr eaLnBrk="1" hangingPunct="1"/>
            <a:endParaRPr lang="en-US" smtClean="0"/>
          </a:p>
          <a:p>
            <a:pPr>
              <a:buFontTx/>
              <a:buNone/>
            </a:pPr>
            <a:endParaRPr lang="en-US" sz="1800" b="1"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F69BA20-CF8A-4D33-B6C7-5FD0C5B55DB7}" type="slidenum">
              <a:rPr lang="en-US"/>
              <a:pPr algn="r" eaLnBrk="0" hangingPunct="0">
                <a:spcBef>
                  <a:spcPct val="0"/>
                </a:spcBef>
                <a:buClrTx/>
              </a:pPr>
              <a:t>22</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List Interface</a:t>
            </a:r>
          </a:p>
        </p:txBody>
      </p:sp>
      <p:sp>
        <p:nvSpPr>
          <p:cNvPr id="25604" name="Rectangle 3"/>
          <p:cNvSpPr>
            <a:spLocks noGrp="1" noChangeArrowheads="1"/>
          </p:cNvSpPr>
          <p:nvPr>
            <p:ph type="body" idx="4294967295"/>
          </p:nvPr>
        </p:nvSpPr>
        <p:spPr>
          <a:xfrm>
            <a:off x="161925" y="1295400"/>
            <a:ext cx="8458200" cy="4078288"/>
          </a:xfrm>
          <a:noFill/>
        </p:spPr>
        <p:txBody>
          <a:bodyPr lIns="90488" tIns="44450" rIns="90488" bIns="44450">
            <a:normAutofit fontScale="92500" lnSpcReduction="10000"/>
          </a:bodyPr>
          <a:lstStyle/>
          <a:p>
            <a:pPr eaLnBrk="1" hangingPunct="1"/>
            <a:r>
              <a:rPr lang="en-US" smtClean="0"/>
              <a:t>A List is an ordered collection of elements.</a:t>
            </a:r>
          </a:p>
          <a:p>
            <a:pPr eaLnBrk="1" hangingPunct="1"/>
            <a:r>
              <a:rPr lang="en-US" smtClean="0"/>
              <a:t>May contain duplicates.</a:t>
            </a:r>
          </a:p>
          <a:p>
            <a:pPr eaLnBrk="1" hangingPunct="1"/>
            <a:r>
              <a:rPr lang="en-US" smtClean="0"/>
              <a:t>An element’s indexing is similar to arrays, with the first element in index 0.</a:t>
            </a:r>
          </a:p>
          <a:p>
            <a:pPr eaLnBrk="1" hangingPunct="1"/>
            <a:r>
              <a:rPr lang="en-US" smtClean="0"/>
              <a:t>Contains methods that allow manipulation of elements based on it’s position in the sequence.</a:t>
            </a:r>
          </a:p>
          <a:p>
            <a:pPr eaLnBrk="1" hangingPunct="1"/>
            <a:r>
              <a:rPr lang="en-US" smtClean="0"/>
              <a:t>Common implementations are ArrayList and LinkedList.</a:t>
            </a:r>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DF035B0-A9E4-42B8-BAAB-C995C94C8770}" type="slidenum">
              <a:rPr lang="en-US"/>
              <a:pPr algn="r" eaLnBrk="0" hangingPunct="0">
                <a:spcBef>
                  <a:spcPct val="0"/>
                </a:spcBef>
                <a:buClrTx/>
              </a:pPr>
              <a:t>23</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Queue Interface</a:t>
            </a:r>
          </a:p>
        </p:txBody>
      </p:sp>
      <p:sp>
        <p:nvSpPr>
          <p:cNvPr id="26628" name="Rectangle 3"/>
          <p:cNvSpPr>
            <a:spLocks noGrp="1" noChangeArrowheads="1"/>
          </p:cNvSpPr>
          <p:nvPr>
            <p:ph type="body" idx="4294967295"/>
          </p:nvPr>
        </p:nvSpPr>
        <p:spPr>
          <a:xfrm>
            <a:off x="161925" y="1295400"/>
            <a:ext cx="8458200" cy="5562600"/>
          </a:xfrm>
          <a:noFill/>
        </p:spPr>
        <p:txBody>
          <a:bodyPr lIns="90488" tIns="44450" rIns="90488" bIns="44450"/>
          <a:lstStyle/>
          <a:p>
            <a:pPr eaLnBrk="1" hangingPunct="1"/>
            <a:r>
              <a:rPr lang="en-US" smtClean="0"/>
              <a:t>A Queue is a collection for holding elements typically in a First-In-First-Out order.</a:t>
            </a:r>
          </a:p>
          <a:p>
            <a:pPr eaLnBrk="1" hangingPunct="1"/>
            <a:r>
              <a:rPr lang="en-US" smtClean="0"/>
              <a:t>Has versions for a set of methods inherited from the Collections interface that return special values instead returning an exception when failing.</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graphicFrame>
        <p:nvGraphicFramePr>
          <p:cNvPr id="806944" name="Group 32"/>
          <p:cNvGraphicFramePr>
            <a:graphicFrameLocks noGrp="1"/>
          </p:cNvGraphicFramePr>
          <p:nvPr/>
        </p:nvGraphicFramePr>
        <p:xfrm>
          <a:off x="1524000" y="3413125"/>
          <a:ext cx="6096000" cy="2032000"/>
        </p:xfrm>
        <a:graphic>
          <a:graphicData uri="http://schemas.openxmlformats.org/drawingml/2006/table">
            <a:tbl>
              <a:tblPr/>
              <a:tblGrid>
                <a:gridCol w="1679575"/>
                <a:gridCol w="2384425"/>
                <a:gridCol w="2032000"/>
              </a:tblGrid>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smtClean="0">
                        <a:ln>
                          <a:noFill/>
                        </a:ln>
                        <a:solidFill>
                          <a:srgbClr val="000000"/>
                        </a:solidFill>
                        <a:effectLst/>
                        <a:latin typeface="Arial" charset="0"/>
                      </a:endParaRP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Throws Exception</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Returns special value</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Insert</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add()</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offer()</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Remove</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remove()</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poll()</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Examine</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element()</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peek()</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9C2189A-B05C-4D8A-82DA-C9AE044517D7}" type="slidenum">
              <a:rPr lang="en-US"/>
              <a:pPr algn="r" eaLnBrk="0" hangingPunct="0">
                <a:spcBef>
                  <a:spcPct val="0"/>
                </a:spcBef>
                <a:buClrTx/>
              </a:pPr>
              <a:t>24</a:t>
            </a:fld>
            <a:endParaRPr lang="en-US"/>
          </a:p>
        </p:txBody>
      </p:sp>
      <p:sp>
        <p:nvSpPr>
          <p:cNvPr id="27651" name="Rectangle 2"/>
          <p:cNvSpPr>
            <a:spLocks noGrp="1" noChangeArrowheads="1"/>
          </p:cNvSpPr>
          <p:nvPr>
            <p:ph type="title" idx="4294967295"/>
          </p:nvPr>
        </p:nvSpPr>
        <p:spPr/>
        <p:txBody>
          <a:bodyPr/>
          <a:lstStyle/>
          <a:p>
            <a:pPr eaLnBrk="1" hangingPunct="1"/>
            <a:r>
              <a:rPr lang="en-US" smtClean="0"/>
              <a:t>Map Interface</a:t>
            </a:r>
          </a:p>
        </p:txBody>
      </p:sp>
      <p:sp>
        <p:nvSpPr>
          <p:cNvPr id="27652" name="Rectangle 3"/>
          <p:cNvSpPr>
            <a:spLocks noGrp="1" noChangeArrowheads="1"/>
          </p:cNvSpPr>
          <p:nvPr>
            <p:ph type="body" idx="4294967295"/>
          </p:nvPr>
        </p:nvSpPr>
        <p:spPr>
          <a:noFill/>
        </p:spPr>
        <p:txBody>
          <a:bodyPr lIns="90488" tIns="44450" rIns="90488" bIns="44450">
            <a:normAutofit fontScale="85000" lnSpcReduction="20000"/>
          </a:bodyPr>
          <a:lstStyle/>
          <a:p>
            <a:pPr eaLnBrk="1" hangingPunct="1"/>
            <a:r>
              <a:rPr lang="en-US" smtClean="0"/>
              <a:t>A Map is a collection that pairs a </a:t>
            </a:r>
            <a:r>
              <a:rPr lang="en-US" i="1" smtClean="0"/>
              <a:t>key</a:t>
            </a:r>
            <a:r>
              <a:rPr lang="en-US" smtClean="0"/>
              <a:t> to an element contained in the collection.</a:t>
            </a:r>
          </a:p>
          <a:p>
            <a:pPr eaLnBrk="1" hangingPunct="1"/>
            <a:r>
              <a:rPr lang="en-US" smtClean="0"/>
              <a:t>The key and the element can be any Object.</a:t>
            </a:r>
          </a:p>
          <a:p>
            <a:pPr eaLnBrk="1" hangingPunct="1"/>
            <a:r>
              <a:rPr lang="en-US" smtClean="0"/>
              <a:t>A key is assigned to an element when it is added to the map using the put(&lt;key&gt;, &lt;element&gt;).</a:t>
            </a:r>
          </a:p>
          <a:p>
            <a:pPr eaLnBrk="1" hangingPunct="1"/>
            <a:r>
              <a:rPr lang="en-US" smtClean="0"/>
              <a:t>The key is used to retrieve an element from the Map using the get(&lt;key&gt;) method.</a:t>
            </a:r>
          </a:p>
          <a:p>
            <a:pPr eaLnBrk="1" hangingPunct="1"/>
            <a:endParaRPr lang="en-US" smtClean="0"/>
          </a:p>
          <a:p>
            <a:pPr eaLnBrk="1" hangingPunct="1"/>
            <a:endParaRPr lang="en-US" smtClean="0"/>
          </a:p>
          <a:p>
            <a:pPr eaLnBrk="1" hangingPunct="1">
              <a:buFontTx/>
              <a:buNone/>
            </a:pPr>
            <a:endParaRPr lang="en-US" smtClean="0"/>
          </a:p>
          <a:p>
            <a:pPr lvl="1" eaLnBrk="1" hangingPunct="1">
              <a:buFontTx/>
              <a:buNone/>
            </a:pPr>
            <a:r>
              <a:rPr lang="en-US" smtClean="0"/>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441BC58-CD1B-4D61-9AF1-64F0F236E2C6}" type="slidenum">
              <a:rPr lang="en-US"/>
              <a:pPr algn="r" eaLnBrk="0" hangingPunct="0">
                <a:spcBef>
                  <a:spcPct val="0"/>
                </a:spcBef>
                <a:buClrTx/>
              </a:pPr>
              <a:t>25</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Ordering</a:t>
            </a:r>
          </a:p>
        </p:txBody>
      </p:sp>
      <p:sp>
        <p:nvSpPr>
          <p:cNvPr id="28676" name="Rectangle 3"/>
          <p:cNvSpPr>
            <a:spLocks noGrp="1" noChangeArrowheads="1"/>
          </p:cNvSpPr>
          <p:nvPr>
            <p:ph type="body" idx="4294967295"/>
          </p:nvPr>
        </p:nvSpPr>
        <p:spPr>
          <a:noFill/>
        </p:spPr>
        <p:txBody>
          <a:bodyPr lIns="90488" tIns="44450" rIns="90488" bIns="44450"/>
          <a:lstStyle/>
          <a:p>
            <a:pPr eaLnBrk="1" hangingPunct="1"/>
            <a:r>
              <a:rPr lang="en-US" smtClean="0"/>
              <a:t>A collection can be sorted using the Collections.sort() method.</a:t>
            </a:r>
          </a:p>
          <a:p>
            <a:pPr eaLnBrk="1" hangingPunct="1"/>
            <a:r>
              <a:rPr lang="en-US" smtClean="0"/>
              <a:t>Elements in a collection implement the </a:t>
            </a:r>
            <a:r>
              <a:rPr lang="en-US" i="1" smtClean="0"/>
              <a:t>Comparable </a:t>
            </a:r>
            <a:r>
              <a:rPr lang="en-US" smtClean="0"/>
              <a:t>interface which defines the sorting order.</a:t>
            </a:r>
          </a:p>
          <a:p>
            <a:pPr eaLnBrk="1" hangingPunct="1"/>
            <a:r>
              <a:rPr lang="en-US" smtClean="0"/>
              <a:t>Elements that do not implement the </a:t>
            </a:r>
            <a:r>
              <a:rPr lang="en-US" i="1" smtClean="0"/>
              <a:t>Comparable </a:t>
            </a:r>
            <a:r>
              <a:rPr lang="en-US" smtClean="0"/>
              <a:t>interface cannot be sorted and will throw an exception.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1A561F9-A8EA-41BF-879F-6F65E5A02BD9}" type="slidenum">
              <a:rPr lang="en-US"/>
              <a:pPr algn="r" eaLnBrk="0" hangingPunct="0">
                <a:spcBef>
                  <a:spcPct val="0"/>
                </a:spcBef>
                <a:buClrTx/>
              </a:pPr>
              <a:t>26</a:t>
            </a:fld>
            <a:endParaRPr lang="en-US"/>
          </a:p>
        </p:txBody>
      </p:sp>
      <p:sp>
        <p:nvSpPr>
          <p:cNvPr id="29699" name="Rectangle 2"/>
          <p:cNvSpPr>
            <a:spLocks noGrp="1" noChangeArrowheads="1"/>
          </p:cNvSpPr>
          <p:nvPr>
            <p:ph type="title" idx="4294967295"/>
          </p:nvPr>
        </p:nvSpPr>
        <p:spPr/>
        <p:txBody>
          <a:bodyPr/>
          <a:lstStyle/>
          <a:p>
            <a:pPr eaLnBrk="1" hangingPunct="1"/>
            <a:r>
              <a:rPr lang="en-US" smtClean="0"/>
              <a:t>Comparable Interface</a:t>
            </a:r>
          </a:p>
        </p:txBody>
      </p:sp>
      <p:sp>
        <p:nvSpPr>
          <p:cNvPr id="29700" name="Rectangle 3"/>
          <p:cNvSpPr>
            <a:spLocks noGrp="1" noChangeArrowheads="1"/>
          </p:cNvSpPr>
          <p:nvPr>
            <p:ph type="body" idx="4294967295"/>
          </p:nvPr>
        </p:nvSpPr>
        <p:spPr>
          <a:noFill/>
        </p:spPr>
        <p:txBody>
          <a:bodyPr lIns="90488" tIns="44450" rIns="90488" bIns="44450">
            <a:normAutofit fontScale="85000" lnSpcReduction="20000"/>
          </a:bodyPr>
          <a:lstStyle/>
          <a:p>
            <a:pPr eaLnBrk="1" hangingPunct="1"/>
            <a:r>
              <a:rPr lang="en-US" smtClean="0"/>
              <a:t>The Comparable Interface can be implemented by any class that wants to define its </a:t>
            </a:r>
            <a:r>
              <a:rPr lang="en-US" i="1" smtClean="0"/>
              <a:t>natural ordering.</a:t>
            </a:r>
          </a:p>
          <a:p>
            <a:pPr eaLnBrk="1" hangingPunct="1"/>
            <a:r>
              <a:rPr lang="en-US" smtClean="0"/>
              <a:t>Classes that implement the Comparable interface will need to define the compareTo(Object) method which defines how an instance of the class orders against the specified object.</a:t>
            </a:r>
          </a:p>
          <a:p>
            <a:pPr eaLnBrk="1" hangingPunct="1"/>
            <a:r>
              <a:rPr lang="en-US" smtClean="0"/>
              <a:t>The compareTo(Object) method should return:</a:t>
            </a:r>
          </a:p>
          <a:p>
            <a:pPr lvl="1" eaLnBrk="1" hangingPunct="1"/>
            <a:r>
              <a:rPr lang="en-US" smtClean="0"/>
              <a:t>0 if the instance and the specified object are equal.</a:t>
            </a:r>
          </a:p>
          <a:p>
            <a:pPr lvl="1" eaLnBrk="1" hangingPunct="1"/>
            <a:r>
              <a:rPr lang="en-US" smtClean="0"/>
              <a:t>A negative integer if the instance is ‘less’ than the specified object.</a:t>
            </a:r>
          </a:p>
          <a:p>
            <a:pPr lvl="1" eaLnBrk="1" hangingPunct="1"/>
            <a:r>
              <a:rPr lang="en-US" smtClean="0"/>
              <a:t>A positive integer if the instance is ‘greater’ than the specified object.</a:t>
            </a:r>
          </a:p>
          <a:p>
            <a:pPr eaLnBrk="1" hangingPunct="1"/>
            <a:endParaRPr lang="en-US" smtClean="0"/>
          </a:p>
          <a:p>
            <a:pPr eaLnBrk="1" hangingPunct="1"/>
            <a:endParaRPr lang="en-US" i="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78621EC-B81C-4CE9-B5FC-4023012F242F}" type="slidenum">
              <a:rPr lang="en-US"/>
              <a:pPr algn="r" eaLnBrk="0" hangingPunct="0">
                <a:spcBef>
                  <a:spcPct val="0"/>
                </a:spcBef>
                <a:buClrTx/>
              </a:pPr>
              <a:t>27</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Comparator Interface</a:t>
            </a:r>
          </a:p>
        </p:txBody>
      </p:sp>
      <p:sp>
        <p:nvSpPr>
          <p:cNvPr id="30724" name="Rectangle 3"/>
          <p:cNvSpPr>
            <a:spLocks noGrp="1" noChangeArrowheads="1"/>
          </p:cNvSpPr>
          <p:nvPr>
            <p:ph type="body" idx="4294967295"/>
          </p:nvPr>
        </p:nvSpPr>
        <p:spPr>
          <a:noFill/>
        </p:spPr>
        <p:txBody>
          <a:bodyPr lIns="90488" tIns="44450" rIns="90488" bIns="44450">
            <a:normAutofit fontScale="92500" lnSpcReduction="20000"/>
          </a:bodyPr>
          <a:lstStyle/>
          <a:p>
            <a:pPr eaLnBrk="1" hangingPunct="1"/>
            <a:r>
              <a:rPr lang="en-US" smtClean="0"/>
              <a:t>The Comparator interface is similar to the Comparable interface except that it accepts two objects to be compared as parameters</a:t>
            </a:r>
          </a:p>
          <a:p>
            <a:pPr eaLnBrk="1" hangingPunct="1"/>
            <a:r>
              <a:rPr lang="en-US" smtClean="0"/>
              <a:t>The Comparator interface can be implemented to compare two objects that are not </a:t>
            </a:r>
            <a:r>
              <a:rPr lang="en-US" i="1" smtClean="0"/>
              <a:t>Comparable</a:t>
            </a:r>
            <a:endParaRPr lang="en-US" smtClean="0"/>
          </a:p>
          <a:p>
            <a:pPr eaLnBrk="1" hangingPunct="1"/>
            <a:r>
              <a:rPr lang="en-US" smtClean="0"/>
              <a:t>Classes implementing the Comparator interface will need to override the </a:t>
            </a:r>
            <a:r>
              <a:rPr lang="en-US" i="1" smtClean="0"/>
              <a:t>compare(Object A, Object B) </a:t>
            </a:r>
            <a:r>
              <a:rPr lang="en-US" smtClean="0"/>
              <a:t>method to return the following:</a:t>
            </a:r>
          </a:p>
          <a:p>
            <a:pPr lvl="1" eaLnBrk="1" hangingPunct="1"/>
            <a:r>
              <a:rPr lang="en-US" smtClean="0"/>
              <a:t>0 if A and B are equal.</a:t>
            </a:r>
          </a:p>
          <a:p>
            <a:pPr lvl="1" eaLnBrk="1" hangingPunct="1"/>
            <a:r>
              <a:rPr lang="en-US" smtClean="0"/>
              <a:t>A negative number if A is ‘less’ than B.</a:t>
            </a:r>
          </a:p>
          <a:p>
            <a:pPr lvl="1" eaLnBrk="1" hangingPunct="1"/>
            <a:r>
              <a:rPr lang="en-US" smtClean="0"/>
              <a:t>A positive number if A is ‘greater’ than B.</a:t>
            </a:r>
          </a:p>
          <a:p>
            <a:pPr eaLnBrk="1" hangingPunct="1"/>
            <a:endParaRPr lang="en-US" smtClean="0"/>
          </a:p>
          <a:p>
            <a:pPr eaLnBrk="1" hangingPunct="1"/>
            <a:endParaRPr lang="en-US" smtClean="0"/>
          </a:p>
          <a:p>
            <a:pPr lvl="1" eaLnBrk="1" hangingPunct="1">
              <a:buFontTx/>
              <a:buNone/>
            </a:pPr>
            <a:endParaRPr lang="en-US" smtClean="0"/>
          </a:p>
          <a:p>
            <a:pPr eaLnBrk="1" hangingPunct="1"/>
            <a:endParaRPr lang="en-US" i="1"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ja-JP" smtClean="0">
                <a:ea typeface="ＭＳ Ｐゴシック" pitchFamily="34" charset="-128"/>
              </a:rPr>
              <a:t>Contents</a:t>
            </a:r>
          </a:p>
        </p:txBody>
      </p:sp>
      <p:sp>
        <p:nvSpPr>
          <p:cNvPr id="31747" name="Rectangle 3"/>
          <p:cNvSpPr>
            <a:spLocks noGrp="1" noChangeArrowheads="1"/>
          </p:cNvSpPr>
          <p:nvPr>
            <p:ph type="body" idx="1"/>
          </p:nvPr>
        </p:nvSpPr>
        <p:spPr/>
        <p:txBody>
          <a:bodyPr>
            <a:normAutofit lnSpcReduction="10000"/>
          </a:bodyPr>
          <a:lstStyle/>
          <a:p>
            <a:r>
              <a:rPr lang="en-US" altLang="ja-JP" smtClean="0">
                <a:ea typeface="ＭＳ Ｐゴシック" pitchFamily="34" charset="-128"/>
              </a:rPr>
              <a:t> Streams Overview</a:t>
            </a:r>
          </a:p>
          <a:p>
            <a:r>
              <a:rPr lang="en-US" altLang="ja-JP" smtClean="0">
                <a:ea typeface="ＭＳ Ｐゴシック" pitchFamily="34" charset="-128"/>
              </a:rPr>
              <a:t> Byte Streams</a:t>
            </a:r>
          </a:p>
          <a:p>
            <a:r>
              <a:rPr lang="en-US" altLang="ja-JP" smtClean="0">
                <a:ea typeface="ＭＳ Ｐゴシック" pitchFamily="34" charset="-128"/>
              </a:rPr>
              <a:t> Character Streams</a:t>
            </a:r>
          </a:p>
          <a:p>
            <a:r>
              <a:rPr lang="en-US" altLang="ja-JP" smtClean="0">
                <a:ea typeface="ＭＳ Ｐゴシック" pitchFamily="34" charset="-128"/>
              </a:rPr>
              <a:t> InputStreamReader and OutputStreamWriter</a:t>
            </a:r>
          </a:p>
          <a:p>
            <a:r>
              <a:rPr lang="en-US" altLang="ja-JP" smtClean="0">
                <a:ea typeface="ＭＳ Ｐゴシック" pitchFamily="34" charset="-128"/>
              </a:rPr>
              <a:t> The Data Byte Streams</a:t>
            </a:r>
          </a:p>
          <a:p>
            <a:r>
              <a:rPr lang="en-US" altLang="ja-JP" smtClean="0">
                <a:ea typeface="ＭＳ Ｐゴシック" pitchFamily="34" charset="-128"/>
              </a:rPr>
              <a:t> Working with Files</a:t>
            </a:r>
          </a:p>
          <a:p>
            <a:r>
              <a:rPr lang="en-US" altLang="ja-JP" smtClean="0">
                <a:ea typeface="ＭＳ Ｐゴシック" pitchFamily="34" charset="-128"/>
              </a:rPr>
              <a:t> Object Serialization</a:t>
            </a:r>
          </a:p>
          <a:p>
            <a:r>
              <a:rPr lang="en-US" altLang="ja-JP" smtClean="0">
                <a:ea typeface="ＭＳ Ｐゴシック" pitchFamily="34" charset="-128"/>
              </a:rPr>
              <a:t> The IOException Classes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ja-JP" sz="3600" smtClean="0">
                <a:ea typeface="ＭＳ Ｐゴシック" pitchFamily="34" charset="-128"/>
              </a:rPr>
              <a:t>The I/O Package</a:t>
            </a:r>
          </a:p>
        </p:txBody>
      </p:sp>
      <p:sp>
        <p:nvSpPr>
          <p:cNvPr id="32771" name="Text Box 23"/>
          <p:cNvSpPr txBox="1">
            <a:spLocks noChangeArrowheads="1"/>
          </p:cNvSpPr>
          <p:nvPr/>
        </p:nvSpPr>
        <p:spPr bwMode="auto">
          <a:xfrm>
            <a:off x="609600" y="4419600"/>
            <a:ext cx="7848600" cy="2016125"/>
          </a:xfrm>
          <a:prstGeom prst="rect">
            <a:avLst/>
          </a:prstGeom>
          <a:noFill/>
          <a:ln w="9525">
            <a:noFill/>
            <a:miter lim="800000"/>
            <a:headEnd/>
            <a:tailEnd/>
          </a:ln>
        </p:spPr>
        <p:txBody>
          <a:bodyPr>
            <a:spAutoFit/>
          </a:bodyPr>
          <a:lstStyle/>
          <a:p>
            <a:pPr>
              <a:spcBef>
                <a:spcPct val="50000"/>
              </a:spcBef>
              <a:buClr>
                <a:srgbClr val="FF0000"/>
              </a:buClr>
              <a:buFont typeface="Wingdings" pitchFamily="2" charset="2"/>
              <a:buChar char="l"/>
            </a:pPr>
            <a:r>
              <a:rPr lang="en-US" altLang="ja-JP">
                <a:ea typeface="ＭＳ Ｐゴシック" pitchFamily="34" charset="-128"/>
              </a:rPr>
              <a:t> The java.io package defines I/O in terms of streams.</a:t>
            </a:r>
          </a:p>
          <a:p>
            <a:pPr>
              <a:spcBef>
                <a:spcPct val="50000"/>
              </a:spcBef>
              <a:buClr>
                <a:srgbClr val="FF0000"/>
              </a:buClr>
              <a:buFont typeface="Wingdings" pitchFamily="2" charset="2"/>
              <a:buChar char="l"/>
            </a:pPr>
            <a:r>
              <a:rPr lang="en-US" altLang="ja-JP">
                <a:ea typeface="ＭＳ Ｐゴシック" pitchFamily="34" charset="-128"/>
              </a:rPr>
              <a:t> The Java.nio package and its subpackages define I/O in terms of buffers and channels. Here the “nio” is acronym of new I/O.</a:t>
            </a:r>
          </a:p>
          <a:p>
            <a:pPr>
              <a:spcBef>
                <a:spcPct val="50000"/>
              </a:spcBef>
              <a:buClr>
                <a:srgbClr val="FF0000"/>
              </a:buClr>
              <a:buFont typeface="Wingdings" pitchFamily="2" charset="2"/>
              <a:buChar char="l"/>
            </a:pPr>
            <a:r>
              <a:rPr lang="en-US" altLang="ja-JP">
                <a:ea typeface="ＭＳ Ｐゴシック" pitchFamily="34" charset="-128"/>
              </a:rPr>
              <a:t> The java.net package provides specific support for network I/O, based around the use of sockets, with an underlying stream or channel-based model.</a:t>
            </a:r>
          </a:p>
        </p:txBody>
      </p:sp>
      <p:pic>
        <p:nvPicPr>
          <p:cNvPr id="32772" name="Picture 30" descr="instream"/>
          <p:cNvPicPr>
            <a:picLocks noChangeAspect="1" noChangeArrowheads="1"/>
          </p:cNvPicPr>
          <p:nvPr/>
        </p:nvPicPr>
        <p:blipFill>
          <a:blip r:embed="rId2"/>
          <a:srcRect/>
          <a:stretch>
            <a:fillRect/>
          </a:stretch>
        </p:blipFill>
        <p:spPr bwMode="auto">
          <a:xfrm>
            <a:off x="990600" y="1066800"/>
            <a:ext cx="7162800" cy="1447800"/>
          </a:xfrm>
          <a:prstGeom prst="rect">
            <a:avLst/>
          </a:prstGeom>
          <a:noFill/>
          <a:ln w="9525">
            <a:noFill/>
            <a:miter lim="800000"/>
            <a:headEnd/>
            <a:tailEnd/>
          </a:ln>
        </p:spPr>
      </p:pic>
      <p:pic>
        <p:nvPicPr>
          <p:cNvPr id="32773" name="Picture 31" descr="outstream"/>
          <p:cNvPicPr>
            <a:picLocks noChangeAspect="1" noChangeArrowheads="1"/>
          </p:cNvPicPr>
          <p:nvPr/>
        </p:nvPicPr>
        <p:blipFill>
          <a:blip r:embed="rId3"/>
          <a:srcRect/>
          <a:stretch>
            <a:fillRect/>
          </a:stretch>
        </p:blipFill>
        <p:spPr bwMode="auto">
          <a:xfrm>
            <a:off x="838200" y="2819400"/>
            <a:ext cx="7239000" cy="13716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Checked Exceptions</a:t>
            </a:r>
          </a:p>
        </p:txBody>
      </p:sp>
      <p:sp>
        <p:nvSpPr>
          <p:cNvPr id="5123" name="Rectangle 3"/>
          <p:cNvSpPr>
            <a:spLocks noGrp="1" noChangeArrowheads="1"/>
          </p:cNvSpPr>
          <p:nvPr>
            <p:ph type="body" idx="1"/>
          </p:nvPr>
        </p:nvSpPr>
        <p:spPr>
          <a:xfrm>
            <a:off x="161925" y="1295400"/>
            <a:ext cx="7923213" cy="5334000"/>
          </a:xfrm>
        </p:spPr>
        <p:txBody>
          <a:bodyPr>
            <a:normAutofit lnSpcReduction="10000"/>
          </a:bodyPr>
          <a:lstStyle/>
          <a:p>
            <a:r>
              <a:rPr lang="en-GB" smtClean="0"/>
              <a:t>Subclasses of the Exception class excluding the RuntimeException class</a:t>
            </a:r>
          </a:p>
          <a:p>
            <a:r>
              <a:rPr lang="en-GB" smtClean="0"/>
              <a:t>Represent errors caused by factors outside of the application code</a:t>
            </a:r>
          </a:p>
          <a:p>
            <a:r>
              <a:rPr lang="en-GB" smtClean="0"/>
              <a:t>Sublcasses of </a:t>
            </a:r>
            <a:r>
              <a:rPr lang="en-GB" i="1" smtClean="0"/>
              <a:t>Exception</a:t>
            </a:r>
            <a:endParaRPr lang="en-GB" smtClean="0"/>
          </a:p>
          <a:p>
            <a:r>
              <a:rPr lang="en-GB" smtClean="0"/>
              <a:t>The application is required to handle these exceptional scenarios through try-catch constructs</a:t>
            </a:r>
          </a:p>
          <a:p>
            <a:r>
              <a:rPr lang="en-GB" smtClean="0"/>
              <a:t>Examples: IOException, SQLException</a:t>
            </a:r>
          </a:p>
          <a:p>
            <a:pPr>
              <a:buFontTx/>
              <a:buNone/>
            </a:pPr>
            <a:endParaRPr lang="en-GB" smtClean="0"/>
          </a:p>
          <a:p>
            <a:pPr>
              <a:buFontTx/>
              <a:buNone/>
            </a:pPr>
            <a:r>
              <a:rPr lang="en-GB" sz="1800" b="1" smtClean="0"/>
              <a:t>**</a:t>
            </a:r>
            <a:endParaRPr lang="en-US" sz="1800" b="1"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ja-JP" sz="3600" smtClean="0">
                <a:ea typeface="ＭＳ Ｐゴシック" pitchFamily="34" charset="-128"/>
              </a:rPr>
              <a:t>Streams Overview</a:t>
            </a:r>
          </a:p>
        </p:txBody>
      </p:sp>
      <p:sp>
        <p:nvSpPr>
          <p:cNvPr id="33795" name="Rectangle 9"/>
          <p:cNvSpPr>
            <a:spLocks noGrp="1" noChangeArrowheads="1"/>
          </p:cNvSpPr>
          <p:nvPr>
            <p:ph type="body" idx="1"/>
          </p:nvPr>
        </p:nvSpPr>
        <p:spPr/>
        <p:txBody>
          <a:bodyPr>
            <a:normAutofit fontScale="85000" lnSpcReduction="10000"/>
          </a:bodyPr>
          <a:lstStyle/>
          <a:p>
            <a:pPr>
              <a:lnSpc>
                <a:spcPct val="90000"/>
              </a:lnSpc>
            </a:pPr>
            <a:r>
              <a:rPr lang="en-US" altLang="ja-JP" sz="2400" smtClean="0">
                <a:ea typeface="ＭＳ Ｐゴシック" pitchFamily="34" charset="-128"/>
              </a:rPr>
              <a:t>Two Major parts in the package java.io : character(16-bit UTF-16 characters) streams and byte(8 bits) streams</a:t>
            </a:r>
          </a:p>
          <a:p>
            <a:pPr>
              <a:lnSpc>
                <a:spcPct val="90000"/>
              </a:lnSpc>
            </a:pPr>
            <a:r>
              <a:rPr lang="en-US" altLang="ja-JP" sz="2400" smtClean="0">
                <a:ea typeface="ＭＳ Ｐゴシック" pitchFamily="34" charset="-128"/>
              </a:rPr>
              <a:t>I/O is either text-based or data-based (binary)</a:t>
            </a:r>
          </a:p>
          <a:p>
            <a:pPr>
              <a:lnSpc>
                <a:spcPct val="90000"/>
              </a:lnSpc>
            </a:pPr>
            <a:r>
              <a:rPr lang="en-US" altLang="ja-JP" sz="2400" smtClean="0">
                <a:ea typeface="ＭＳ Ｐゴシック" pitchFamily="34" charset="-128"/>
              </a:rPr>
              <a:t>Input streams or output streams </a:t>
            </a:r>
            <a:r>
              <a:rPr lang="en-US" altLang="ja-JP" sz="2400" smtClean="0">
                <a:ea typeface="ＭＳ Ｐゴシック" pitchFamily="34" charset="-128"/>
                <a:sym typeface="Wingdings" pitchFamily="2" charset="2"/>
              </a:rPr>
              <a:t> byte stream</a:t>
            </a:r>
          </a:p>
          <a:p>
            <a:pPr>
              <a:lnSpc>
                <a:spcPct val="90000"/>
              </a:lnSpc>
            </a:pPr>
            <a:r>
              <a:rPr lang="en-US" altLang="ja-JP" sz="2400" smtClean="0">
                <a:ea typeface="ＭＳ Ｐゴシック" pitchFamily="34" charset="-128"/>
                <a:sym typeface="Wingdings" pitchFamily="2" charset="2"/>
              </a:rPr>
              <a:t>Readers or Writers  character streams</a:t>
            </a:r>
          </a:p>
          <a:p>
            <a:pPr>
              <a:lnSpc>
                <a:spcPct val="90000"/>
              </a:lnSpc>
            </a:pPr>
            <a:r>
              <a:rPr lang="en-US" altLang="ja-JP" sz="2400" smtClean="0">
                <a:ea typeface="ＭＳ Ｐゴシック" pitchFamily="34" charset="-128"/>
                <a:sym typeface="Wingdings" pitchFamily="2" charset="2"/>
              </a:rPr>
              <a:t>Five group of classes and interfaces in java.io</a:t>
            </a:r>
          </a:p>
          <a:p>
            <a:pPr lvl="1">
              <a:lnSpc>
                <a:spcPct val="90000"/>
              </a:lnSpc>
            </a:pPr>
            <a:r>
              <a:rPr lang="en-US" altLang="ja-JP" smtClean="0">
                <a:ea typeface="ＭＳ Ｐゴシック" pitchFamily="34" charset="-128"/>
              </a:rPr>
              <a:t> The general classes for building different types of byte and character streams.</a:t>
            </a:r>
          </a:p>
          <a:p>
            <a:pPr lvl="1">
              <a:lnSpc>
                <a:spcPct val="90000"/>
              </a:lnSpc>
            </a:pPr>
            <a:r>
              <a:rPr lang="en-US" altLang="ja-JP" smtClean="0">
                <a:ea typeface="ＭＳ Ｐゴシック" pitchFamily="34" charset="-128"/>
              </a:rPr>
              <a:t>A range of classes that define various types of streams – filtered, piped, and some specific instances of streams</a:t>
            </a:r>
          </a:p>
          <a:p>
            <a:pPr lvl="1">
              <a:lnSpc>
                <a:spcPct val="90000"/>
              </a:lnSpc>
            </a:pPr>
            <a:r>
              <a:rPr lang="en-US" altLang="ja-JP" smtClean="0">
                <a:ea typeface="ＭＳ Ｐゴシック" pitchFamily="34" charset="-128"/>
              </a:rPr>
              <a:t>The data stream classes and interfaces for reading and writing primitive values and strings.</a:t>
            </a:r>
          </a:p>
          <a:p>
            <a:pPr lvl="1">
              <a:lnSpc>
                <a:spcPct val="90000"/>
              </a:lnSpc>
            </a:pPr>
            <a:r>
              <a:rPr lang="en-US" altLang="ja-JP" smtClean="0">
                <a:ea typeface="ＭＳ Ｐゴシック" pitchFamily="34" charset="-128"/>
              </a:rPr>
              <a:t>For Interacting with files</a:t>
            </a:r>
          </a:p>
          <a:p>
            <a:pPr lvl="1">
              <a:lnSpc>
                <a:spcPct val="90000"/>
              </a:lnSpc>
            </a:pPr>
            <a:r>
              <a:rPr lang="en-US" altLang="ja-JP" smtClean="0">
                <a:ea typeface="ＭＳ Ｐゴシック" pitchFamily="34" charset="-128"/>
              </a:rPr>
              <a:t>For the object serialization mechanism</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66800" y="304800"/>
            <a:ext cx="7162800" cy="533400"/>
          </a:xfrm>
        </p:spPr>
        <p:txBody>
          <a:bodyPr>
            <a:normAutofit fontScale="90000"/>
          </a:bodyPr>
          <a:lstStyle/>
          <a:p>
            <a:r>
              <a:rPr lang="en-US" altLang="ko-KR" sz="3600" smtClean="0">
                <a:ea typeface="굴림" pitchFamily="34" charset="-127"/>
              </a:rPr>
              <a:t>Byte Streams</a:t>
            </a:r>
            <a:r>
              <a:rPr lang="en-US" altLang="ja-JP" sz="3600" smtClean="0">
                <a:ea typeface="ＭＳ Ｐゴシック" pitchFamily="34" charset="-128"/>
              </a:rPr>
              <a:t> (Binary Streams)</a:t>
            </a:r>
            <a:endParaRPr lang="en-US" altLang="ko-KR" sz="3600" smtClean="0">
              <a:ea typeface="굴림" pitchFamily="34" charset="-127"/>
            </a:endParaRPr>
          </a:p>
        </p:txBody>
      </p:sp>
      <p:sp>
        <p:nvSpPr>
          <p:cNvPr id="34819" name="Text Box 3"/>
          <p:cNvSpPr txBox="1">
            <a:spLocks noChangeArrowheads="1"/>
          </p:cNvSpPr>
          <p:nvPr/>
        </p:nvSpPr>
        <p:spPr bwMode="auto">
          <a:xfrm>
            <a:off x="228600" y="2971800"/>
            <a:ext cx="10668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Object</a:t>
            </a:r>
          </a:p>
        </p:txBody>
      </p:sp>
      <p:sp>
        <p:nvSpPr>
          <p:cNvPr id="34820" name="Text Box 4"/>
          <p:cNvSpPr txBox="1">
            <a:spLocks noChangeArrowheads="1"/>
          </p:cNvSpPr>
          <p:nvPr/>
        </p:nvSpPr>
        <p:spPr bwMode="auto">
          <a:xfrm>
            <a:off x="1905000" y="1905000"/>
            <a:ext cx="1447800" cy="346075"/>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1600">
                <a:latin typeface="Tahoma" pitchFamily="34" charset="0"/>
                <a:ea typeface="굴림" pitchFamily="34" charset="-127"/>
              </a:rPr>
              <a:t>InputStream</a:t>
            </a:r>
          </a:p>
        </p:txBody>
      </p:sp>
      <p:sp>
        <p:nvSpPr>
          <p:cNvPr id="34821" name="Text Box 5"/>
          <p:cNvSpPr txBox="1">
            <a:spLocks noChangeArrowheads="1"/>
          </p:cNvSpPr>
          <p:nvPr/>
        </p:nvSpPr>
        <p:spPr bwMode="auto">
          <a:xfrm>
            <a:off x="3962400" y="1447800"/>
            <a:ext cx="20574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FileInputStream</a:t>
            </a:r>
          </a:p>
        </p:txBody>
      </p:sp>
      <p:sp>
        <p:nvSpPr>
          <p:cNvPr id="34822" name="Text Box 6"/>
          <p:cNvSpPr txBox="1">
            <a:spLocks noChangeArrowheads="1"/>
          </p:cNvSpPr>
          <p:nvPr/>
        </p:nvSpPr>
        <p:spPr bwMode="auto">
          <a:xfrm>
            <a:off x="3962400" y="2133600"/>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FilterInputStream</a:t>
            </a:r>
          </a:p>
        </p:txBody>
      </p:sp>
      <p:sp>
        <p:nvSpPr>
          <p:cNvPr id="34823" name="Text Box 7"/>
          <p:cNvSpPr txBox="1">
            <a:spLocks noChangeArrowheads="1"/>
          </p:cNvSpPr>
          <p:nvPr/>
        </p:nvSpPr>
        <p:spPr bwMode="auto">
          <a:xfrm>
            <a:off x="7010400" y="1828800"/>
            <a:ext cx="1981200" cy="3302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1500">
                <a:latin typeface="Tahoma" pitchFamily="34" charset="0"/>
                <a:ea typeface="굴림" pitchFamily="34" charset="-127"/>
              </a:rPr>
              <a:t>BufferedInputStream</a:t>
            </a:r>
          </a:p>
        </p:txBody>
      </p:sp>
      <p:sp>
        <p:nvSpPr>
          <p:cNvPr id="34824" name="Text Box 8"/>
          <p:cNvSpPr txBox="1">
            <a:spLocks noChangeArrowheads="1"/>
          </p:cNvSpPr>
          <p:nvPr/>
        </p:nvSpPr>
        <p:spPr bwMode="auto">
          <a:xfrm>
            <a:off x="3962400" y="4876800"/>
            <a:ext cx="23622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FilterOutputStream</a:t>
            </a:r>
          </a:p>
        </p:txBody>
      </p:sp>
      <p:sp>
        <p:nvSpPr>
          <p:cNvPr id="34825" name="Text Box 9"/>
          <p:cNvSpPr txBox="1">
            <a:spLocks noChangeArrowheads="1"/>
          </p:cNvSpPr>
          <p:nvPr/>
        </p:nvSpPr>
        <p:spPr bwMode="auto">
          <a:xfrm>
            <a:off x="3962400" y="3657600"/>
            <a:ext cx="22098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FileOutputStream</a:t>
            </a:r>
          </a:p>
        </p:txBody>
      </p:sp>
      <p:sp>
        <p:nvSpPr>
          <p:cNvPr id="34826" name="Text Box 10"/>
          <p:cNvSpPr txBox="1">
            <a:spLocks noChangeArrowheads="1"/>
          </p:cNvSpPr>
          <p:nvPr/>
        </p:nvSpPr>
        <p:spPr bwMode="auto">
          <a:xfrm>
            <a:off x="6858000" y="4267200"/>
            <a:ext cx="2057400" cy="314325"/>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1400">
                <a:latin typeface="Tahoma" pitchFamily="34" charset="0"/>
                <a:ea typeface="굴림" pitchFamily="34" charset="-127"/>
              </a:rPr>
              <a:t>BufferedOutputStream</a:t>
            </a:r>
          </a:p>
        </p:txBody>
      </p:sp>
      <p:sp>
        <p:nvSpPr>
          <p:cNvPr id="34827" name="Line 11"/>
          <p:cNvSpPr>
            <a:spLocks noChangeShapeType="1"/>
          </p:cNvSpPr>
          <p:nvPr/>
        </p:nvSpPr>
        <p:spPr bwMode="auto">
          <a:xfrm flipV="1">
            <a:off x="1295400" y="2133600"/>
            <a:ext cx="609600" cy="990600"/>
          </a:xfrm>
          <a:prstGeom prst="line">
            <a:avLst/>
          </a:prstGeom>
          <a:noFill/>
          <a:ln w="9525">
            <a:solidFill>
              <a:schemeClr val="tx1"/>
            </a:solidFill>
            <a:miter lim="800000"/>
            <a:headEnd/>
            <a:tailEnd/>
          </a:ln>
        </p:spPr>
        <p:txBody>
          <a:bodyPr wrap="none"/>
          <a:lstStyle/>
          <a:p>
            <a:endParaRPr lang="en-US"/>
          </a:p>
        </p:txBody>
      </p:sp>
      <p:sp>
        <p:nvSpPr>
          <p:cNvPr id="34828" name="Line 12"/>
          <p:cNvSpPr>
            <a:spLocks noChangeShapeType="1"/>
          </p:cNvSpPr>
          <p:nvPr/>
        </p:nvSpPr>
        <p:spPr bwMode="auto">
          <a:xfrm>
            <a:off x="1295400" y="3124200"/>
            <a:ext cx="533400" cy="1371600"/>
          </a:xfrm>
          <a:prstGeom prst="line">
            <a:avLst/>
          </a:prstGeom>
          <a:noFill/>
          <a:ln w="9525">
            <a:solidFill>
              <a:schemeClr val="tx1"/>
            </a:solidFill>
            <a:miter lim="800000"/>
            <a:headEnd/>
            <a:tailEnd/>
          </a:ln>
        </p:spPr>
        <p:txBody>
          <a:bodyPr wrap="none"/>
          <a:lstStyle/>
          <a:p>
            <a:endParaRPr lang="en-US"/>
          </a:p>
        </p:txBody>
      </p:sp>
      <p:sp>
        <p:nvSpPr>
          <p:cNvPr id="34829" name="Line 13"/>
          <p:cNvSpPr>
            <a:spLocks noChangeShapeType="1"/>
          </p:cNvSpPr>
          <p:nvPr/>
        </p:nvSpPr>
        <p:spPr bwMode="auto">
          <a:xfrm flipV="1">
            <a:off x="3352800" y="1676400"/>
            <a:ext cx="609600" cy="381000"/>
          </a:xfrm>
          <a:prstGeom prst="line">
            <a:avLst/>
          </a:prstGeom>
          <a:noFill/>
          <a:ln w="9525">
            <a:solidFill>
              <a:schemeClr val="tx1"/>
            </a:solidFill>
            <a:miter lim="800000"/>
            <a:headEnd/>
            <a:tailEnd/>
          </a:ln>
        </p:spPr>
        <p:txBody>
          <a:bodyPr wrap="none"/>
          <a:lstStyle/>
          <a:p>
            <a:endParaRPr lang="en-US"/>
          </a:p>
        </p:txBody>
      </p:sp>
      <p:sp>
        <p:nvSpPr>
          <p:cNvPr id="34830" name="Line 14"/>
          <p:cNvSpPr>
            <a:spLocks noChangeShapeType="1"/>
          </p:cNvSpPr>
          <p:nvPr/>
        </p:nvSpPr>
        <p:spPr bwMode="auto">
          <a:xfrm>
            <a:off x="3352800" y="2057400"/>
            <a:ext cx="609600" cy="304800"/>
          </a:xfrm>
          <a:prstGeom prst="line">
            <a:avLst/>
          </a:prstGeom>
          <a:noFill/>
          <a:ln w="9525">
            <a:solidFill>
              <a:schemeClr val="tx1"/>
            </a:solidFill>
            <a:miter lim="800000"/>
            <a:headEnd/>
            <a:tailEnd/>
          </a:ln>
        </p:spPr>
        <p:txBody>
          <a:bodyPr wrap="none"/>
          <a:lstStyle/>
          <a:p>
            <a:endParaRPr lang="en-US"/>
          </a:p>
        </p:txBody>
      </p:sp>
      <p:sp>
        <p:nvSpPr>
          <p:cNvPr id="34831" name="Line 15"/>
          <p:cNvSpPr>
            <a:spLocks noChangeShapeType="1"/>
          </p:cNvSpPr>
          <p:nvPr/>
        </p:nvSpPr>
        <p:spPr bwMode="auto">
          <a:xfrm flipV="1">
            <a:off x="3276600" y="3886200"/>
            <a:ext cx="685800" cy="685800"/>
          </a:xfrm>
          <a:prstGeom prst="line">
            <a:avLst/>
          </a:prstGeom>
          <a:noFill/>
          <a:ln w="9525">
            <a:solidFill>
              <a:schemeClr val="tx1"/>
            </a:solidFill>
            <a:miter lim="800000"/>
            <a:headEnd/>
            <a:tailEnd/>
          </a:ln>
        </p:spPr>
        <p:txBody>
          <a:bodyPr wrap="none"/>
          <a:lstStyle/>
          <a:p>
            <a:endParaRPr lang="en-US"/>
          </a:p>
        </p:txBody>
      </p:sp>
      <p:sp>
        <p:nvSpPr>
          <p:cNvPr id="34832" name="Line 16"/>
          <p:cNvSpPr>
            <a:spLocks noChangeShapeType="1"/>
          </p:cNvSpPr>
          <p:nvPr/>
        </p:nvSpPr>
        <p:spPr bwMode="auto">
          <a:xfrm>
            <a:off x="3276600" y="4572000"/>
            <a:ext cx="685800" cy="533400"/>
          </a:xfrm>
          <a:prstGeom prst="line">
            <a:avLst/>
          </a:prstGeom>
          <a:noFill/>
          <a:ln w="9525">
            <a:solidFill>
              <a:schemeClr val="tx1"/>
            </a:solidFill>
            <a:miter lim="800000"/>
            <a:headEnd/>
            <a:tailEnd/>
          </a:ln>
        </p:spPr>
        <p:txBody>
          <a:bodyPr wrap="none"/>
          <a:lstStyle/>
          <a:p>
            <a:endParaRPr lang="en-US"/>
          </a:p>
        </p:txBody>
      </p:sp>
      <p:sp>
        <p:nvSpPr>
          <p:cNvPr id="34833" name="Line 17"/>
          <p:cNvSpPr>
            <a:spLocks noChangeShapeType="1"/>
          </p:cNvSpPr>
          <p:nvPr/>
        </p:nvSpPr>
        <p:spPr bwMode="auto">
          <a:xfrm flipV="1">
            <a:off x="6477000" y="1981200"/>
            <a:ext cx="533400" cy="381000"/>
          </a:xfrm>
          <a:prstGeom prst="line">
            <a:avLst/>
          </a:prstGeom>
          <a:noFill/>
          <a:ln w="9525">
            <a:solidFill>
              <a:schemeClr val="tx1"/>
            </a:solidFill>
            <a:miter lim="800000"/>
            <a:headEnd/>
            <a:tailEnd/>
          </a:ln>
        </p:spPr>
        <p:txBody>
          <a:bodyPr wrap="none"/>
          <a:lstStyle/>
          <a:p>
            <a:endParaRPr lang="en-US"/>
          </a:p>
        </p:txBody>
      </p:sp>
      <p:sp>
        <p:nvSpPr>
          <p:cNvPr id="34834" name="Text Box 18"/>
          <p:cNvSpPr txBox="1">
            <a:spLocks noChangeArrowheads="1"/>
          </p:cNvSpPr>
          <p:nvPr/>
        </p:nvSpPr>
        <p:spPr bwMode="auto">
          <a:xfrm>
            <a:off x="7010400" y="2590800"/>
            <a:ext cx="1981200" cy="3302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1500">
                <a:latin typeface="Tahoma" pitchFamily="34" charset="0"/>
                <a:ea typeface="굴림" pitchFamily="34" charset="-127"/>
              </a:rPr>
              <a:t>DataInputStream</a:t>
            </a:r>
          </a:p>
        </p:txBody>
      </p:sp>
      <p:sp>
        <p:nvSpPr>
          <p:cNvPr id="34835" name="Line 19"/>
          <p:cNvSpPr>
            <a:spLocks noChangeShapeType="1"/>
          </p:cNvSpPr>
          <p:nvPr/>
        </p:nvSpPr>
        <p:spPr bwMode="auto">
          <a:xfrm>
            <a:off x="6477000" y="2362200"/>
            <a:ext cx="533400" cy="381000"/>
          </a:xfrm>
          <a:prstGeom prst="line">
            <a:avLst/>
          </a:prstGeom>
          <a:noFill/>
          <a:ln w="9525">
            <a:solidFill>
              <a:schemeClr val="tx1"/>
            </a:solidFill>
            <a:miter lim="800000"/>
            <a:headEnd/>
            <a:tailEnd/>
          </a:ln>
        </p:spPr>
        <p:txBody>
          <a:bodyPr wrap="none"/>
          <a:lstStyle/>
          <a:p>
            <a:endParaRPr lang="en-US"/>
          </a:p>
        </p:txBody>
      </p:sp>
      <p:sp>
        <p:nvSpPr>
          <p:cNvPr id="34836" name="Text Box 20"/>
          <p:cNvSpPr txBox="1">
            <a:spLocks noChangeArrowheads="1"/>
          </p:cNvSpPr>
          <p:nvPr/>
        </p:nvSpPr>
        <p:spPr bwMode="auto">
          <a:xfrm>
            <a:off x="1828800" y="4343400"/>
            <a:ext cx="1447800" cy="3302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1500">
                <a:latin typeface="Tahoma" pitchFamily="34" charset="0"/>
                <a:ea typeface="굴림" pitchFamily="34" charset="-127"/>
              </a:rPr>
              <a:t>OutputStream</a:t>
            </a:r>
          </a:p>
        </p:txBody>
      </p:sp>
      <p:sp>
        <p:nvSpPr>
          <p:cNvPr id="34837" name="Text Box 21"/>
          <p:cNvSpPr txBox="1">
            <a:spLocks noChangeArrowheads="1"/>
          </p:cNvSpPr>
          <p:nvPr/>
        </p:nvSpPr>
        <p:spPr bwMode="auto">
          <a:xfrm>
            <a:off x="6858000" y="4876800"/>
            <a:ext cx="2057400" cy="314325"/>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1400">
                <a:latin typeface="Tahoma" pitchFamily="34" charset="0"/>
                <a:ea typeface="굴림" pitchFamily="34" charset="-127"/>
              </a:rPr>
              <a:t>DataOutputStream</a:t>
            </a:r>
          </a:p>
        </p:txBody>
      </p:sp>
      <p:sp>
        <p:nvSpPr>
          <p:cNvPr id="34838" name="Text Box 22"/>
          <p:cNvSpPr txBox="1">
            <a:spLocks noChangeArrowheads="1"/>
          </p:cNvSpPr>
          <p:nvPr/>
        </p:nvSpPr>
        <p:spPr bwMode="auto">
          <a:xfrm>
            <a:off x="6858000" y="5486400"/>
            <a:ext cx="2057400" cy="314325"/>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1400">
                <a:latin typeface="Tahoma" pitchFamily="34" charset="0"/>
                <a:ea typeface="굴림" pitchFamily="34" charset="-127"/>
              </a:rPr>
              <a:t>PrintStream</a:t>
            </a:r>
          </a:p>
        </p:txBody>
      </p:sp>
      <p:sp>
        <p:nvSpPr>
          <p:cNvPr id="34839" name="Line 23"/>
          <p:cNvSpPr>
            <a:spLocks noChangeShapeType="1"/>
          </p:cNvSpPr>
          <p:nvPr/>
        </p:nvSpPr>
        <p:spPr bwMode="auto">
          <a:xfrm flipV="1">
            <a:off x="6324600" y="4419600"/>
            <a:ext cx="533400" cy="685800"/>
          </a:xfrm>
          <a:prstGeom prst="line">
            <a:avLst/>
          </a:prstGeom>
          <a:noFill/>
          <a:ln w="9525">
            <a:solidFill>
              <a:schemeClr val="tx1"/>
            </a:solidFill>
            <a:miter lim="800000"/>
            <a:headEnd/>
            <a:tailEnd/>
          </a:ln>
        </p:spPr>
        <p:txBody>
          <a:bodyPr wrap="none"/>
          <a:lstStyle/>
          <a:p>
            <a:endParaRPr lang="en-US"/>
          </a:p>
        </p:txBody>
      </p:sp>
      <p:sp>
        <p:nvSpPr>
          <p:cNvPr id="34840" name="Line 24"/>
          <p:cNvSpPr>
            <a:spLocks noChangeShapeType="1"/>
          </p:cNvSpPr>
          <p:nvPr/>
        </p:nvSpPr>
        <p:spPr bwMode="auto">
          <a:xfrm flipV="1">
            <a:off x="6324600" y="5029200"/>
            <a:ext cx="533400" cy="76200"/>
          </a:xfrm>
          <a:prstGeom prst="line">
            <a:avLst/>
          </a:prstGeom>
          <a:noFill/>
          <a:ln w="9525">
            <a:solidFill>
              <a:schemeClr val="tx1"/>
            </a:solidFill>
            <a:miter lim="800000"/>
            <a:headEnd/>
            <a:tailEnd/>
          </a:ln>
        </p:spPr>
        <p:txBody>
          <a:bodyPr wrap="none"/>
          <a:lstStyle/>
          <a:p>
            <a:endParaRPr lang="en-US"/>
          </a:p>
        </p:txBody>
      </p:sp>
      <p:sp>
        <p:nvSpPr>
          <p:cNvPr id="34841" name="Line 25"/>
          <p:cNvSpPr>
            <a:spLocks noChangeShapeType="1"/>
          </p:cNvSpPr>
          <p:nvPr/>
        </p:nvSpPr>
        <p:spPr bwMode="auto">
          <a:xfrm>
            <a:off x="6324600" y="5105400"/>
            <a:ext cx="533400" cy="53340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0" y="228600"/>
            <a:ext cx="3581400" cy="533400"/>
          </a:xfrm>
        </p:spPr>
        <p:txBody>
          <a:bodyPr>
            <a:normAutofit fontScale="90000"/>
          </a:bodyPr>
          <a:lstStyle/>
          <a:p>
            <a:r>
              <a:rPr lang="en-US" altLang="ja-JP" smtClean="0">
                <a:ea typeface="ＭＳ Ｐゴシック" pitchFamily="34" charset="-128"/>
              </a:rPr>
              <a:t>Byte</a:t>
            </a:r>
            <a:r>
              <a:rPr lang="en-US" altLang="ko-KR" smtClean="0">
                <a:ea typeface="굴림" pitchFamily="34" charset="-127"/>
              </a:rPr>
              <a:t> Stream</a:t>
            </a:r>
            <a:r>
              <a:rPr lang="en-US" altLang="ja-JP" smtClean="0">
                <a:ea typeface="ＭＳ Ｐゴシック" pitchFamily="34" charset="-128"/>
              </a:rPr>
              <a:t>s</a:t>
            </a:r>
            <a:endParaRPr lang="en-US" altLang="ko-KR" smtClean="0">
              <a:ea typeface="굴림" pitchFamily="34" charset="-127"/>
            </a:endParaRPr>
          </a:p>
        </p:txBody>
      </p:sp>
      <p:sp>
        <p:nvSpPr>
          <p:cNvPr id="35843" name="Text Box 3"/>
          <p:cNvSpPr txBox="1">
            <a:spLocks noChangeArrowheads="1"/>
          </p:cNvSpPr>
          <p:nvPr/>
        </p:nvSpPr>
        <p:spPr bwMode="auto">
          <a:xfrm>
            <a:off x="1174750" y="3095625"/>
            <a:ext cx="1785938"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InputStream</a:t>
            </a:r>
            <a:endParaRPr lang="en-US" altLang="ko-KR" sz="2000">
              <a:latin typeface="Tahoma" pitchFamily="34" charset="0"/>
              <a:ea typeface="굴림" pitchFamily="34" charset="-127"/>
            </a:endParaRPr>
          </a:p>
        </p:txBody>
      </p:sp>
      <p:sp>
        <p:nvSpPr>
          <p:cNvPr id="35844" name="Text Box 4"/>
          <p:cNvSpPr txBox="1">
            <a:spLocks noChangeArrowheads="1"/>
          </p:cNvSpPr>
          <p:nvPr/>
        </p:nvSpPr>
        <p:spPr bwMode="auto">
          <a:xfrm>
            <a:off x="4343400" y="1295400"/>
            <a:ext cx="252095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AudioInputStream</a:t>
            </a:r>
            <a:endParaRPr lang="en-US" altLang="ko-KR" sz="2000">
              <a:latin typeface="Tahoma" pitchFamily="34" charset="0"/>
              <a:ea typeface="굴림" pitchFamily="34" charset="-127"/>
            </a:endParaRPr>
          </a:p>
        </p:txBody>
      </p:sp>
      <p:sp>
        <p:nvSpPr>
          <p:cNvPr id="35845" name="Text Box 5"/>
          <p:cNvSpPr txBox="1">
            <a:spLocks noChangeArrowheads="1"/>
          </p:cNvSpPr>
          <p:nvPr/>
        </p:nvSpPr>
        <p:spPr bwMode="auto">
          <a:xfrm>
            <a:off x="4343400" y="2016125"/>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FileInputStream</a:t>
            </a:r>
            <a:endParaRPr lang="en-US" altLang="ko-KR" sz="2000">
              <a:latin typeface="Tahoma" pitchFamily="34" charset="0"/>
              <a:ea typeface="굴림" pitchFamily="34" charset="-127"/>
            </a:endParaRPr>
          </a:p>
        </p:txBody>
      </p:sp>
      <p:sp>
        <p:nvSpPr>
          <p:cNvPr id="35846" name="Line 6"/>
          <p:cNvSpPr>
            <a:spLocks noChangeShapeType="1"/>
          </p:cNvSpPr>
          <p:nvPr/>
        </p:nvSpPr>
        <p:spPr bwMode="auto">
          <a:xfrm flipV="1">
            <a:off x="2974975" y="1511300"/>
            <a:ext cx="1368425" cy="1728788"/>
          </a:xfrm>
          <a:prstGeom prst="line">
            <a:avLst/>
          </a:prstGeom>
          <a:noFill/>
          <a:ln w="9525">
            <a:solidFill>
              <a:schemeClr val="tx1"/>
            </a:solidFill>
            <a:miter lim="800000"/>
            <a:headEnd type="triangle" w="med" len="med"/>
            <a:tailEnd/>
          </a:ln>
        </p:spPr>
        <p:txBody>
          <a:bodyPr wrap="none"/>
          <a:lstStyle/>
          <a:p>
            <a:endParaRPr lang="en-US"/>
          </a:p>
        </p:txBody>
      </p:sp>
      <p:sp>
        <p:nvSpPr>
          <p:cNvPr id="35847" name="Text Box 7"/>
          <p:cNvSpPr txBox="1">
            <a:spLocks noChangeArrowheads="1"/>
          </p:cNvSpPr>
          <p:nvPr/>
        </p:nvSpPr>
        <p:spPr bwMode="auto">
          <a:xfrm>
            <a:off x="4343400" y="2806700"/>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ObjectInputStream</a:t>
            </a:r>
            <a:endParaRPr lang="en-US" altLang="ko-KR" sz="2000">
              <a:latin typeface="Tahoma" pitchFamily="34" charset="0"/>
              <a:ea typeface="굴림" pitchFamily="34" charset="-127"/>
            </a:endParaRPr>
          </a:p>
        </p:txBody>
      </p:sp>
      <p:sp>
        <p:nvSpPr>
          <p:cNvPr id="35848" name="Text Box 8"/>
          <p:cNvSpPr txBox="1">
            <a:spLocks noChangeArrowheads="1"/>
          </p:cNvSpPr>
          <p:nvPr/>
        </p:nvSpPr>
        <p:spPr bwMode="auto">
          <a:xfrm>
            <a:off x="4343400" y="3600450"/>
            <a:ext cx="2808288"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SequenceInputStream</a:t>
            </a:r>
            <a:endParaRPr lang="en-US" altLang="ko-KR" sz="2000">
              <a:latin typeface="Tahoma" pitchFamily="34" charset="0"/>
              <a:ea typeface="굴림" pitchFamily="34" charset="-127"/>
            </a:endParaRPr>
          </a:p>
        </p:txBody>
      </p:sp>
      <p:sp>
        <p:nvSpPr>
          <p:cNvPr id="35849" name="Text Box 9"/>
          <p:cNvSpPr txBox="1">
            <a:spLocks noChangeArrowheads="1"/>
          </p:cNvSpPr>
          <p:nvPr/>
        </p:nvSpPr>
        <p:spPr bwMode="auto">
          <a:xfrm>
            <a:off x="4343400" y="4321175"/>
            <a:ext cx="2808288"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ByteArrayInputStream</a:t>
            </a:r>
            <a:endParaRPr lang="en-US" altLang="ko-KR" sz="2000">
              <a:latin typeface="Tahoma" pitchFamily="34" charset="0"/>
              <a:ea typeface="굴림" pitchFamily="34" charset="-127"/>
            </a:endParaRPr>
          </a:p>
        </p:txBody>
      </p:sp>
      <p:sp>
        <p:nvSpPr>
          <p:cNvPr id="35850" name="Text Box 10"/>
          <p:cNvSpPr txBox="1">
            <a:spLocks noChangeArrowheads="1"/>
          </p:cNvSpPr>
          <p:nvPr/>
        </p:nvSpPr>
        <p:spPr bwMode="auto">
          <a:xfrm>
            <a:off x="4343400" y="5111750"/>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PipedInputStream</a:t>
            </a:r>
            <a:endParaRPr lang="en-US" altLang="ko-KR" sz="2000">
              <a:latin typeface="Tahoma" pitchFamily="34" charset="0"/>
              <a:ea typeface="굴림" pitchFamily="34" charset="-127"/>
            </a:endParaRPr>
          </a:p>
        </p:txBody>
      </p:sp>
      <p:sp>
        <p:nvSpPr>
          <p:cNvPr id="35851" name="Line 11"/>
          <p:cNvSpPr>
            <a:spLocks noChangeShapeType="1"/>
          </p:cNvSpPr>
          <p:nvPr/>
        </p:nvSpPr>
        <p:spPr bwMode="auto">
          <a:xfrm>
            <a:off x="2974975" y="3311525"/>
            <a:ext cx="1368425" cy="504825"/>
          </a:xfrm>
          <a:prstGeom prst="line">
            <a:avLst/>
          </a:prstGeom>
          <a:noFill/>
          <a:ln w="9525">
            <a:solidFill>
              <a:schemeClr val="tx1"/>
            </a:solidFill>
            <a:miter lim="800000"/>
            <a:headEnd type="triangle" w="med" len="med"/>
            <a:tailEnd/>
          </a:ln>
        </p:spPr>
        <p:txBody>
          <a:bodyPr wrap="none"/>
          <a:lstStyle/>
          <a:p>
            <a:endParaRPr lang="en-US"/>
          </a:p>
        </p:txBody>
      </p:sp>
      <p:sp>
        <p:nvSpPr>
          <p:cNvPr id="35852" name="Line 12"/>
          <p:cNvSpPr>
            <a:spLocks noChangeShapeType="1"/>
          </p:cNvSpPr>
          <p:nvPr/>
        </p:nvSpPr>
        <p:spPr bwMode="auto">
          <a:xfrm flipV="1">
            <a:off x="2974975" y="3024188"/>
            <a:ext cx="1368425" cy="287337"/>
          </a:xfrm>
          <a:prstGeom prst="line">
            <a:avLst/>
          </a:prstGeom>
          <a:noFill/>
          <a:ln w="9525">
            <a:solidFill>
              <a:schemeClr val="tx1"/>
            </a:solidFill>
            <a:miter lim="800000"/>
            <a:headEnd type="triangle" w="med" len="med"/>
            <a:tailEnd/>
          </a:ln>
        </p:spPr>
        <p:txBody>
          <a:bodyPr wrap="none"/>
          <a:lstStyle/>
          <a:p>
            <a:endParaRPr lang="en-US"/>
          </a:p>
        </p:txBody>
      </p:sp>
      <p:sp>
        <p:nvSpPr>
          <p:cNvPr id="35853" name="Line 13"/>
          <p:cNvSpPr>
            <a:spLocks noChangeShapeType="1"/>
          </p:cNvSpPr>
          <p:nvPr/>
        </p:nvSpPr>
        <p:spPr bwMode="auto">
          <a:xfrm flipV="1">
            <a:off x="2974975" y="2232025"/>
            <a:ext cx="1368425" cy="1008063"/>
          </a:xfrm>
          <a:prstGeom prst="line">
            <a:avLst/>
          </a:prstGeom>
          <a:noFill/>
          <a:ln w="9525">
            <a:solidFill>
              <a:schemeClr val="tx1"/>
            </a:solidFill>
            <a:miter lim="800000"/>
            <a:headEnd type="triangle" w="med" len="med"/>
            <a:tailEnd/>
          </a:ln>
        </p:spPr>
        <p:txBody>
          <a:bodyPr wrap="none"/>
          <a:lstStyle/>
          <a:p>
            <a:endParaRPr lang="en-US"/>
          </a:p>
        </p:txBody>
      </p:sp>
      <p:sp>
        <p:nvSpPr>
          <p:cNvPr id="35854" name="Line 14"/>
          <p:cNvSpPr>
            <a:spLocks noChangeShapeType="1"/>
          </p:cNvSpPr>
          <p:nvPr/>
        </p:nvSpPr>
        <p:spPr bwMode="auto">
          <a:xfrm>
            <a:off x="2974975" y="3382963"/>
            <a:ext cx="1368425" cy="1081087"/>
          </a:xfrm>
          <a:prstGeom prst="line">
            <a:avLst/>
          </a:prstGeom>
          <a:noFill/>
          <a:ln w="9525">
            <a:solidFill>
              <a:schemeClr val="tx1"/>
            </a:solidFill>
            <a:miter lim="800000"/>
            <a:headEnd type="triangle" w="med" len="med"/>
            <a:tailEnd/>
          </a:ln>
        </p:spPr>
        <p:txBody>
          <a:bodyPr wrap="none"/>
          <a:lstStyle/>
          <a:p>
            <a:endParaRPr lang="en-US"/>
          </a:p>
        </p:txBody>
      </p:sp>
      <p:sp>
        <p:nvSpPr>
          <p:cNvPr id="35855" name="Line 15"/>
          <p:cNvSpPr>
            <a:spLocks noChangeShapeType="1"/>
          </p:cNvSpPr>
          <p:nvPr/>
        </p:nvSpPr>
        <p:spPr bwMode="auto">
          <a:xfrm>
            <a:off x="2974975" y="3382963"/>
            <a:ext cx="1368425" cy="1944687"/>
          </a:xfrm>
          <a:prstGeom prst="line">
            <a:avLst/>
          </a:prstGeom>
          <a:noFill/>
          <a:ln w="9525">
            <a:solidFill>
              <a:schemeClr val="tx1"/>
            </a:solidFill>
            <a:miter lim="800000"/>
            <a:headEnd type="triangle" w="med" len="med"/>
            <a:tailEnd/>
          </a:ln>
        </p:spPr>
        <p:txBody>
          <a:bodyPr wrap="none"/>
          <a:lstStyle/>
          <a:p>
            <a:endParaRPr lang="en-US"/>
          </a:p>
        </p:txBody>
      </p:sp>
      <p:sp>
        <p:nvSpPr>
          <p:cNvPr id="35856" name="Text Box 16"/>
          <p:cNvSpPr txBox="1">
            <a:spLocks noChangeArrowheads="1"/>
          </p:cNvSpPr>
          <p:nvPr/>
        </p:nvSpPr>
        <p:spPr bwMode="auto">
          <a:xfrm>
            <a:off x="4343400" y="5903913"/>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FilterInputStream</a:t>
            </a:r>
            <a:endParaRPr lang="en-US" altLang="ko-KR" sz="2000">
              <a:latin typeface="Tahoma" pitchFamily="34" charset="0"/>
              <a:ea typeface="굴림" pitchFamily="34" charset="-127"/>
            </a:endParaRPr>
          </a:p>
        </p:txBody>
      </p:sp>
      <p:sp>
        <p:nvSpPr>
          <p:cNvPr id="35857" name="Line 17"/>
          <p:cNvSpPr>
            <a:spLocks noChangeShapeType="1"/>
          </p:cNvSpPr>
          <p:nvPr/>
        </p:nvSpPr>
        <p:spPr bwMode="auto">
          <a:xfrm>
            <a:off x="2974975" y="3455988"/>
            <a:ext cx="1368425" cy="2663825"/>
          </a:xfrm>
          <a:prstGeom prst="line">
            <a:avLst/>
          </a:prstGeom>
          <a:noFill/>
          <a:ln w="9525">
            <a:solidFill>
              <a:schemeClr val="tx1"/>
            </a:solidFill>
            <a:miter lim="800000"/>
            <a:headEnd type="triangle" w="med" len="med"/>
            <a:tailEnd/>
          </a:ln>
        </p:spPr>
        <p:txBody>
          <a:bodyPr wrap="none"/>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05000" y="304800"/>
            <a:ext cx="4648200" cy="533400"/>
          </a:xfrm>
        </p:spPr>
        <p:txBody>
          <a:bodyPr>
            <a:normAutofit fontScale="90000"/>
          </a:bodyPr>
          <a:lstStyle/>
          <a:p>
            <a:r>
              <a:rPr lang="en-US" altLang="ja-JP" sz="4400" smtClean="0">
                <a:ea typeface="ＭＳ Ｐゴシック" pitchFamily="34" charset="-128"/>
              </a:rPr>
              <a:t>Byte</a:t>
            </a:r>
            <a:r>
              <a:rPr lang="en-US" altLang="ko-KR" sz="4400" smtClean="0">
                <a:ea typeface="굴림" pitchFamily="34" charset="-127"/>
              </a:rPr>
              <a:t> Stream</a:t>
            </a:r>
            <a:r>
              <a:rPr lang="en-US" altLang="ja-JP" sz="4400" smtClean="0">
                <a:ea typeface="ＭＳ Ｐゴシック" pitchFamily="34" charset="-128"/>
              </a:rPr>
              <a:t>s</a:t>
            </a:r>
            <a:endParaRPr lang="en-US" altLang="ko-KR" sz="4400" smtClean="0">
              <a:ea typeface="굴림" pitchFamily="34" charset="-127"/>
            </a:endParaRPr>
          </a:p>
        </p:txBody>
      </p:sp>
      <p:sp>
        <p:nvSpPr>
          <p:cNvPr id="36867" name="Text Box 3"/>
          <p:cNvSpPr txBox="1">
            <a:spLocks noChangeArrowheads="1"/>
          </p:cNvSpPr>
          <p:nvPr/>
        </p:nvSpPr>
        <p:spPr bwMode="auto">
          <a:xfrm>
            <a:off x="1187450" y="3644900"/>
            <a:ext cx="1785938"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OutputStream</a:t>
            </a:r>
            <a:endParaRPr lang="en-US" altLang="ko-KR" sz="2000">
              <a:latin typeface="Tahoma" pitchFamily="34" charset="0"/>
              <a:ea typeface="굴림" pitchFamily="34" charset="-127"/>
            </a:endParaRPr>
          </a:p>
        </p:txBody>
      </p:sp>
      <p:sp>
        <p:nvSpPr>
          <p:cNvPr id="36868" name="Text Box 4"/>
          <p:cNvSpPr txBox="1">
            <a:spLocks noChangeArrowheads="1"/>
          </p:cNvSpPr>
          <p:nvPr/>
        </p:nvSpPr>
        <p:spPr bwMode="auto">
          <a:xfrm>
            <a:off x="4356100" y="1846263"/>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FileOutputStream</a:t>
            </a:r>
            <a:endParaRPr lang="en-US" altLang="ko-KR" sz="2000">
              <a:latin typeface="Tahoma" pitchFamily="34" charset="0"/>
              <a:ea typeface="굴림" pitchFamily="34" charset="-127"/>
            </a:endParaRPr>
          </a:p>
        </p:txBody>
      </p:sp>
      <p:sp>
        <p:nvSpPr>
          <p:cNvPr id="36869" name="Line 5"/>
          <p:cNvSpPr>
            <a:spLocks noChangeShapeType="1"/>
          </p:cNvSpPr>
          <p:nvPr/>
        </p:nvSpPr>
        <p:spPr bwMode="auto">
          <a:xfrm flipV="1">
            <a:off x="2987675" y="2060575"/>
            <a:ext cx="1368425" cy="1728788"/>
          </a:xfrm>
          <a:prstGeom prst="line">
            <a:avLst/>
          </a:prstGeom>
          <a:noFill/>
          <a:ln w="9525">
            <a:solidFill>
              <a:schemeClr val="tx1"/>
            </a:solidFill>
            <a:miter lim="800000"/>
            <a:headEnd type="triangle" w="med" len="med"/>
            <a:tailEnd/>
          </a:ln>
        </p:spPr>
        <p:txBody>
          <a:bodyPr wrap="none"/>
          <a:lstStyle/>
          <a:p>
            <a:endParaRPr lang="en-US"/>
          </a:p>
        </p:txBody>
      </p:sp>
      <p:sp>
        <p:nvSpPr>
          <p:cNvPr id="36870" name="Text Box 6"/>
          <p:cNvSpPr txBox="1">
            <a:spLocks noChangeArrowheads="1"/>
          </p:cNvSpPr>
          <p:nvPr/>
        </p:nvSpPr>
        <p:spPr bwMode="auto">
          <a:xfrm>
            <a:off x="4356100" y="2636838"/>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ObjectOutputStream</a:t>
            </a:r>
            <a:endParaRPr lang="en-US" altLang="ko-KR" sz="2000">
              <a:latin typeface="Tahoma" pitchFamily="34" charset="0"/>
              <a:ea typeface="굴림" pitchFamily="34" charset="-127"/>
            </a:endParaRPr>
          </a:p>
        </p:txBody>
      </p:sp>
      <p:sp>
        <p:nvSpPr>
          <p:cNvPr id="36871" name="Text Box 7"/>
          <p:cNvSpPr txBox="1">
            <a:spLocks noChangeArrowheads="1"/>
          </p:cNvSpPr>
          <p:nvPr/>
        </p:nvSpPr>
        <p:spPr bwMode="auto">
          <a:xfrm>
            <a:off x="4356100" y="3430588"/>
            <a:ext cx="295275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ByteArrayOutputStream</a:t>
            </a:r>
            <a:endParaRPr lang="en-US" altLang="ko-KR" sz="2000">
              <a:latin typeface="Tahoma" pitchFamily="34" charset="0"/>
              <a:ea typeface="굴림" pitchFamily="34" charset="-127"/>
            </a:endParaRPr>
          </a:p>
        </p:txBody>
      </p:sp>
      <p:sp>
        <p:nvSpPr>
          <p:cNvPr id="36872" name="Text Box 8"/>
          <p:cNvSpPr txBox="1">
            <a:spLocks noChangeArrowheads="1"/>
          </p:cNvSpPr>
          <p:nvPr/>
        </p:nvSpPr>
        <p:spPr bwMode="auto">
          <a:xfrm>
            <a:off x="4356100" y="4221163"/>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PipeOutputStream</a:t>
            </a:r>
            <a:endParaRPr lang="en-US" altLang="ko-KR" sz="2000">
              <a:latin typeface="Tahoma" pitchFamily="34" charset="0"/>
              <a:ea typeface="굴림" pitchFamily="34" charset="-127"/>
            </a:endParaRPr>
          </a:p>
        </p:txBody>
      </p:sp>
      <p:sp>
        <p:nvSpPr>
          <p:cNvPr id="36873" name="Line 9"/>
          <p:cNvSpPr>
            <a:spLocks noChangeShapeType="1"/>
          </p:cNvSpPr>
          <p:nvPr/>
        </p:nvSpPr>
        <p:spPr bwMode="auto">
          <a:xfrm>
            <a:off x="2987675" y="3860800"/>
            <a:ext cx="1368425" cy="504825"/>
          </a:xfrm>
          <a:prstGeom prst="line">
            <a:avLst/>
          </a:prstGeom>
          <a:noFill/>
          <a:ln w="9525">
            <a:solidFill>
              <a:schemeClr val="tx1"/>
            </a:solidFill>
            <a:miter lim="800000"/>
            <a:headEnd type="triangle" w="med" len="med"/>
            <a:tailEnd/>
          </a:ln>
        </p:spPr>
        <p:txBody>
          <a:bodyPr wrap="none"/>
          <a:lstStyle/>
          <a:p>
            <a:endParaRPr lang="en-US"/>
          </a:p>
        </p:txBody>
      </p:sp>
      <p:sp>
        <p:nvSpPr>
          <p:cNvPr id="36874" name="Line 10"/>
          <p:cNvSpPr>
            <a:spLocks noChangeShapeType="1"/>
          </p:cNvSpPr>
          <p:nvPr/>
        </p:nvSpPr>
        <p:spPr bwMode="auto">
          <a:xfrm flipV="1">
            <a:off x="2987675" y="3573463"/>
            <a:ext cx="1368425" cy="287337"/>
          </a:xfrm>
          <a:prstGeom prst="line">
            <a:avLst/>
          </a:prstGeom>
          <a:noFill/>
          <a:ln w="9525">
            <a:solidFill>
              <a:schemeClr val="tx1"/>
            </a:solidFill>
            <a:miter lim="800000"/>
            <a:headEnd type="triangle" w="med" len="med"/>
            <a:tailEnd/>
          </a:ln>
        </p:spPr>
        <p:txBody>
          <a:bodyPr wrap="none"/>
          <a:lstStyle/>
          <a:p>
            <a:endParaRPr lang="en-US"/>
          </a:p>
        </p:txBody>
      </p:sp>
      <p:sp>
        <p:nvSpPr>
          <p:cNvPr id="36875" name="Line 11"/>
          <p:cNvSpPr>
            <a:spLocks noChangeShapeType="1"/>
          </p:cNvSpPr>
          <p:nvPr/>
        </p:nvSpPr>
        <p:spPr bwMode="auto">
          <a:xfrm flipV="1">
            <a:off x="2987675" y="2781300"/>
            <a:ext cx="1368425" cy="1008063"/>
          </a:xfrm>
          <a:prstGeom prst="line">
            <a:avLst/>
          </a:prstGeom>
          <a:noFill/>
          <a:ln w="9525">
            <a:solidFill>
              <a:schemeClr val="tx1"/>
            </a:solidFill>
            <a:miter lim="800000"/>
            <a:headEnd type="triangle" w="med" len="med"/>
            <a:tailEnd/>
          </a:ln>
        </p:spPr>
        <p:txBody>
          <a:bodyPr wrap="none"/>
          <a:lstStyle/>
          <a:p>
            <a:endParaRPr lang="en-US"/>
          </a:p>
        </p:txBody>
      </p:sp>
      <p:sp>
        <p:nvSpPr>
          <p:cNvPr id="36876" name="Line 12"/>
          <p:cNvSpPr>
            <a:spLocks noChangeShapeType="1"/>
          </p:cNvSpPr>
          <p:nvPr/>
        </p:nvSpPr>
        <p:spPr bwMode="auto">
          <a:xfrm>
            <a:off x="2987675" y="3932238"/>
            <a:ext cx="1368425" cy="1296987"/>
          </a:xfrm>
          <a:prstGeom prst="line">
            <a:avLst/>
          </a:prstGeom>
          <a:noFill/>
          <a:ln w="9525">
            <a:solidFill>
              <a:schemeClr val="tx1"/>
            </a:solidFill>
            <a:miter lim="800000"/>
            <a:headEnd type="triangle" w="med" len="med"/>
            <a:tailEnd/>
          </a:ln>
        </p:spPr>
        <p:txBody>
          <a:bodyPr wrap="none"/>
          <a:lstStyle/>
          <a:p>
            <a:endParaRPr lang="en-US"/>
          </a:p>
        </p:txBody>
      </p:sp>
      <p:sp>
        <p:nvSpPr>
          <p:cNvPr id="36877" name="Text Box 13"/>
          <p:cNvSpPr txBox="1">
            <a:spLocks noChangeArrowheads="1"/>
          </p:cNvSpPr>
          <p:nvPr/>
        </p:nvSpPr>
        <p:spPr bwMode="auto">
          <a:xfrm>
            <a:off x="4356100" y="5013325"/>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FilterOutputStream</a:t>
            </a:r>
            <a:endParaRPr lang="en-US" altLang="ko-KR" sz="2000">
              <a:latin typeface="Tahoma" pitchFamily="34" charset="0"/>
              <a:ea typeface="굴림" pitchFamily="34" charset="-127"/>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ja-JP" smtClean="0">
                <a:ea typeface="ＭＳ Ｐゴシック" pitchFamily="34" charset="-128"/>
              </a:rPr>
              <a:t>Byte Streams</a:t>
            </a:r>
          </a:p>
        </p:txBody>
      </p:sp>
      <p:sp>
        <p:nvSpPr>
          <p:cNvPr id="37891" name="Rectangle 3"/>
          <p:cNvSpPr>
            <a:spLocks noGrp="1" noChangeArrowheads="1"/>
          </p:cNvSpPr>
          <p:nvPr>
            <p:ph type="body" idx="1"/>
          </p:nvPr>
        </p:nvSpPr>
        <p:spPr/>
        <p:txBody>
          <a:bodyPr>
            <a:normAutofit lnSpcReduction="10000"/>
          </a:bodyPr>
          <a:lstStyle/>
          <a:p>
            <a:pPr>
              <a:lnSpc>
                <a:spcPct val="80000"/>
              </a:lnSpc>
              <a:buFont typeface="Wingdings" pitchFamily="2" charset="2"/>
              <a:buNone/>
            </a:pPr>
            <a:r>
              <a:rPr lang="en-US" altLang="ja-JP" sz="1800" smtClean="0">
                <a:ea typeface="ＭＳ Ｐゴシック" pitchFamily="34" charset="-128"/>
              </a:rPr>
              <a:t>import java.io.*;</a:t>
            </a:r>
          </a:p>
          <a:p>
            <a:pPr>
              <a:lnSpc>
                <a:spcPct val="80000"/>
              </a:lnSpc>
              <a:buFont typeface="Wingdings" pitchFamily="2" charset="2"/>
              <a:buNone/>
            </a:pPr>
            <a:endParaRPr lang="en-US" altLang="ja-JP" sz="1800" smtClean="0">
              <a:ea typeface="ＭＳ Ｐゴシック" pitchFamily="34" charset="-128"/>
            </a:endParaRPr>
          </a:p>
          <a:p>
            <a:pPr>
              <a:lnSpc>
                <a:spcPct val="80000"/>
              </a:lnSpc>
              <a:buFont typeface="Wingdings" pitchFamily="2" charset="2"/>
              <a:buNone/>
            </a:pPr>
            <a:r>
              <a:rPr lang="en-US" altLang="ja-JP" sz="1800" smtClean="0">
                <a:ea typeface="ＭＳ Ｐゴシック" pitchFamily="34" charset="-128"/>
              </a:rPr>
              <a:t>public class CountBytes {</a:t>
            </a:r>
          </a:p>
          <a:p>
            <a:pPr>
              <a:lnSpc>
                <a:spcPct val="80000"/>
              </a:lnSpc>
              <a:buFont typeface="Wingdings" pitchFamily="2" charset="2"/>
              <a:buNone/>
            </a:pPr>
            <a:r>
              <a:rPr lang="en-US" altLang="ja-JP" sz="1800" smtClean="0">
                <a:ea typeface="ＭＳ Ｐゴシック" pitchFamily="34" charset="-128"/>
              </a:rPr>
              <a:t>  public static void main(String[] args) </a:t>
            </a:r>
          </a:p>
          <a:p>
            <a:pPr>
              <a:lnSpc>
                <a:spcPct val="80000"/>
              </a:lnSpc>
              <a:buFont typeface="Wingdings" pitchFamily="2" charset="2"/>
              <a:buNone/>
            </a:pPr>
            <a:r>
              <a:rPr lang="en-US" altLang="ja-JP" sz="1800" smtClean="0">
                <a:ea typeface="ＭＳ Ｐゴシック" pitchFamily="34" charset="-128"/>
              </a:rPr>
              <a:t>     throws IOException</a:t>
            </a:r>
          </a:p>
          <a:p>
            <a:pPr>
              <a:lnSpc>
                <a:spcPct val="80000"/>
              </a:lnSpc>
              <a:buFont typeface="Wingdings" pitchFamily="2" charset="2"/>
              <a:buNone/>
            </a:pPr>
            <a:r>
              <a:rPr lang="en-US" altLang="ja-JP" sz="1800" smtClean="0">
                <a:ea typeface="ＭＳ Ｐゴシック" pitchFamily="34" charset="-128"/>
              </a:rPr>
              <a:t>  {</a:t>
            </a:r>
          </a:p>
          <a:p>
            <a:pPr>
              <a:lnSpc>
                <a:spcPct val="80000"/>
              </a:lnSpc>
              <a:buFont typeface="Wingdings" pitchFamily="2" charset="2"/>
              <a:buNone/>
            </a:pPr>
            <a:r>
              <a:rPr lang="en-US" altLang="ja-JP" sz="1800" smtClean="0">
                <a:ea typeface="ＭＳ Ｐゴシック" pitchFamily="34" charset="-128"/>
              </a:rPr>
              <a:t>    </a:t>
            </a:r>
            <a:r>
              <a:rPr lang="en-US" altLang="ja-JP" sz="1800" smtClean="0">
                <a:solidFill>
                  <a:srgbClr val="FF0000"/>
                </a:solidFill>
                <a:ea typeface="ＭＳ Ｐゴシック" pitchFamily="34" charset="-128"/>
              </a:rPr>
              <a:t>InputStream</a:t>
            </a:r>
            <a:r>
              <a:rPr lang="en-US" altLang="ja-JP" sz="1800" smtClean="0">
                <a:ea typeface="ＭＳ Ｐゴシック" pitchFamily="34" charset="-128"/>
              </a:rPr>
              <a:t> in;</a:t>
            </a:r>
          </a:p>
          <a:p>
            <a:pPr>
              <a:lnSpc>
                <a:spcPct val="80000"/>
              </a:lnSpc>
              <a:buFont typeface="Wingdings" pitchFamily="2" charset="2"/>
              <a:buNone/>
            </a:pPr>
            <a:r>
              <a:rPr lang="en-US" altLang="ja-JP" sz="1800" smtClean="0">
                <a:ea typeface="ＭＳ Ｐゴシック" pitchFamily="34" charset="-128"/>
              </a:rPr>
              <a:t>    if (args.length == 0)</a:t>
            </a:r>
          </a:p>
          <a:p>
            <a:pPr>
              <a:lnSpc>
                <a:spcPct val="80000"/>
              </a:lnSpc>
              <a:buFont typeface="Wingdings" pitchFamily="2" charset="2"/>
              <a:buNone/>
            </a:pPr>
            <a:r>
              <a:rPr lang="en-US" altLang="ja-JP" sz="1800" smtClean="0">
                <a:ea typeface="ＭＳ Ｐゴシック" pitchFamily="34" charset="-128"/>
              </a:rPr>
              <a:t>      in = System.in;</a:t>
            </a:r>
          </a:p>
          <a:p>
            <a:pPr>
              <a:lnSpc>
                <a:spcPct val="80000"/>
              </a:lnSpc>
              <a:buFont typeface="Wingdings" pitchFamily="2" charset="2"/>
              <a:buNone/>
            </a:pPr>
            <a:r>
              <a:rPr lang="en-US" altLang="ja-JP" sz="1800" smtClean="0">
                <a:ea typeface="ＭＳ Ｐゴシック" pitchFamily="34" charset="-128"/>
              </a:rPr>
              <a:t>    else </a:t>
            </a:r>
          </a:p>
          <a:p>
            <a:pPr>
              <a:lnSpc>
                <a:spcPct val="80000"/>
              </a:lnSpc>
              <a:buFont typeface="Wingdings" pitchFamily="2" charset="2"/>
              <a:buNone/>
            </a:pPr>
            <a:r>
              <a:rPr lang="en-US" altLang="ja-JP" sz="1800" smtClean="0">
                <a:ea typeface="ＭＳ Ｐゴシック" pitchFamily="34" charset="-128"/>
              </a:rPr>
              <a:t>      in = new FileInputStream(args[0]);</a:t>
            </a:r>
          </a:p>
          <a:p>
            <a:pPr>
              <a:lnSpc>
                <a:spcPct val="80000"/>
              </a:lnSpc>
              <a:buFont typeface="Wingdings" pitchFamily="2" charset="2"/>
              <a:buNone/>
            </a:pPr>
            <a:endParaRPr lang="en-US" altLang="ja-JP" sz="1800" smtClean="0">
              <a:ea typeface="ＭＳ Ｐゴシック" pitchFamily="34" charset="-128"/>
            </a:endParaRPr>
          </a:p>
          <a:p>
            <a:pPr>
              <a:lnSpc>
                <a:spcPct val="80000"/>
              </a:lnSpc>
              <a:buFont typeface="Wingdings" pitchFamily="2" charset="2"/>
              <a:buNone/>
            </a:pPr>
            <a:r>
              <a:rPr lang="en-US" altLang="ja-JP" sz="1800" smtClean="0">
                <a:ea typeface="ＭＳ Ｐゴシック" pitchFamily="34" charset="-128"/>
              </a:rPr>
              <a:t>    int total = 0;</a:t>
            </a:r>
          </a:p>
          <a:p>
            <a:pPr>
              <a:lnSpc>
                <a:spcPct val="80000"/>
              </a:lnSpc>
              <a:buFont typeface="Wingdings" pitchFamily="2" charset="2"/>
              <a:buNone/>
            </a:pPr>
            <a:r>
              <a:rPr lang="en-US" altLang="ja-JP" sz="1800" smtClean="0">
                <a:ea typeface="ＭＳ Ｐゴシック" pitchFamily="34" charset="-128"/>
              </a:rPr>
              <a:t>    while (in.read() != -1)</a:t>
            </a:r>
          </a:p>
          <a:p>
            <a:pPr>
              <a:lnSpc>
                <a:spcPct val="80000"/>
              </a:lnSpc>
              <a:buFont typeface="Wingdings" pitchFamily="2" charset="2"/>
              <a:buNone/>
            </a:pPr>
            <a:r>
              <a:rPr lang="en-US" altLang="ja-JP" sz="1800" smtClean="0">
                <a:ea typeface="ＭＳ Ｐゴシック" pitchFamily="34" charset="-128"/>
              </a:rPr>
              <a:t>      total++;</a:t>
            </a:r>
          </a:p>
          <a:p>
            <a:pPr>
              <a:lnSpc>
                <a:spcPct val="80000"/>
              </a:lnSpc>
              <a:buFont typeface="Wingdings" pitchFamily="2" charset="2"/>
              <a:buNone/>
            </a:pPr>
            <a:r>
              <a:rPr lang="en-US" altLang="ja-JP" sz="1800" smtClean="0">
                <a:ea typeface="ＭＳ Ｐゴシック" pitchFamily="34" charset="-128"/>
              </a:rPr>
              <a:t>    System.out.println(total + " bytes");</a:t>
            </a:r>
          </a:p>
          <a:p>
            <a:pPr>
              <a:lnSpc>
                <a:spcPct val="80000"/>
              </a:lnSpc>
              <a:buFont typeface="Wingdings" pitchFamily="2" charset="2"/>
              <a:buNone/>
            </a:pPr>
            <a:r>
              <a:rPr lang="en-US" altLang="ja-JP" sz="1800" smtClean="0">
                <a:ea typeface="ＭＳ Ｐゴシック" pitchFamily="34" charset="-128"/>
              </a:rPr>
              <a:t>  }</a:t>
            </a:r>
          </a:p>
          <a:p>
            <a:pPr>
              <a:lnSpc>
                <a:spcPct val="80000"/>
              </a:lnSpc>
              <a:buFont typeface="Wingdings" pitchFamily="2" charset="2"/>
              <a:buNone/>
            </a:pPr>
            <a:r>
              <a:rPr lang="en-US" altLang="ja-JP" sz="1800" smtClean="0">
                <a:ea typeface="ＭＳ Ｐゴシック" pitchFamily="34" charset="-128"/>
              </a:rPr>
              <a:t>}</a:t>
            </a:r>
          </a:p>
        </p:txBody>
      </p:sp>
      <p:sp>
        <p:nvSpPr>
          <p:cNvPr id="37892" name="Text Box 4"/>
          <p:cNvSpPr txBox="1">
            <a:spLocks noChangeArrowheads="1"/>
          </p:cNvSpPr>
          <p:nvPr/>
        </p:nvSpPr>
        <p:spPr bwMode="auto">
          <a:xfrm>
            <a:off x="4343400" y="1066800"/>
            <a:ext cx="4343400" cy="835025"/>
          </a:xfrm>
          <a:prstGeom prst="rect">
            <a:avLst/>
          </a:prstGeom>
          <a:noFill/>
          <a:ln w="9525">
            <a:solidFill>
              <a:srgbClr val="FF0000"/>
            </a:solidFill>
            <a:miter lim="800000"/>
            <a:headEnd/>
            <a:tailEnd/>
          </a:ln>
        </p:spPr>
        <p:txBody>
          <a:bodyPr>
            <a:spAutoFit/>
          </a:bodyPr>
          <a:lstStyle/>
          <a:p>
            <a:r>
              <a:rPr lang="en-US" altLang="ja-JP" sz="1600">
                <a:ea typeface="ＭＳ Ｐゴシック" pitchFamily="34" charset="-128"/>
              </a:rPr>
              <a:t>The abstract class </a:t>
            </a:r>
            <a:r>
              <a:rPr lang="en-US" altLang="ja-JP" sz="1600" b="1">
                <a:ea typeface="ＭＳ Ｐゴシック" pitchFamily="34" charset="-128"/>
              </a:rPr>
              <a:t>InputStream</a:t>
            </a:r>
            <a:r>
              <a:rPr lang="en-US" altLang="ja-JP" sz="1600">
                <a:ea typeface="ＭＳ Ｐゴシック" pitchFamily="34" charset="-128"/>
              </a:rPr>
              <a:t> declares methods to read bytes from a particular source.</a:t>
            </a:r>
          </a:p>
        </p:txBody>
      </p:sp>
      <p:sp>
        <p:nvSpPr>
          <p:cNvPr id="37893" name="Text Box 5"/>
          <p:cNvSpPr txBox="1">
            <a:spLocks noChangeArrowheads="1"/>
          </p:cNvSpPr>
          <p:nvPr/>
        </p:nvSpPr>
        <p:spPr bwMode="auto">
          <a:xfrm>
            <a:off x="4419600" y="4267200"/>
            <a:ext cx="4343400" cy="835025"/>
          </a:xfrm>
          <a:prstGeom prst="rect">
            <a:avLst/>
          </a:prstGeom>
          <a:noFill/>
          <a:ln w="9525">
            <a:solidFill>
              <a:srgbClr val="FF0000"/>
            </a:solidFill>
            <a:miter lim="800000"/>
            <a:headEnd/>
            <a:tailEnd/>
          </a:ln>
        </p:spPr>
        <p:txBody>
          <a:bodyPr>
            <a:spAutoFit/>
          </a:bodyPr>
          <a:lstStyle/>
          <a:p>
            <a:r>
              <a:rPr lang="en-US" altLang="ja-JP" sz="1600">
                <a:ea typeface="ＭＳ Ｐゴシック" pitchFamily="34" charset="-128"/>
              </a:rPr>
              <a:t>Reads a single byte of data and returns the byte that was read, as an integer in the range 0 to 255, not -128 to 127(unsigned).</a:t>
            </a:r>
          </a:p>
        </p:txBody>
      </p:sp>
      <p:sp>
        <p:nvSpPr>
          <p:cNvPr id="37894" name="Line 6"/>
          <p:cNvSpPr>
            <a:spLocks noChangeShapeType="1"/>
          </p:cNvSpPr>
          <p:nvPr/>
        </p:nvSpPr>
        <p:spPr bwMode="auto">
          <a:xfrm flipH="1">
            <a:off x="2057400" y="4572000"/>
            <a:ext cx="2362200" cy="152400"/>
          </a:xfrm>
          <a:prstGeom prst="line">
            <a:avLst/>
          </a:prstGeom>
          <a:noFill/>
          <a:ln w="9525">
            <a:solidFill>
              <a:srgbClr val="0000FF"/>
            </a:solidFill>
            <a:round/>
            <a:headEnd/>
            <a:tailEnd type="triangle" w="med" len="med"/>
          </a:ln>
        </p:spPr>
        <p:txBody>
          <a:bodyPr/>
          <a:lstStyle/>
          <a:p>
            <a:endParaRPr lang="en-US"/>
          </a:p>
        </p:txBody>
      </p:sp>
      <p:sp>
        <p:nvSpPr>
          <p:cNvPr id="37895" name="Text Box 7"/>
          <p:cNvSpPr txBox="1">
            <a:spLocks noChangeArrowheads="1"/>
          </p:cNvSpPr>
          <p:nvPr/>
        </p:nvSpPr>
        <p:spPr bwMode="auto">
          <a:xfrm>
            <a:off x="4495800" y="2438400"/>
            <a:ext cx="2667000" cy="346075"/>
          </a:xfrm>
          <a:prstGeom prst="rect">
            <a:avLst/>
          </a:prstGeom>
          <a:noFill/>
          <a:ln w="9525">
            <a:solidFill>
              <a:srgbClr val="FF0000"/>
            </a:solidFill>
            <a:miter lim="800000"/>
            <a:headEnd/>
            <a:tailEnd/>
          </a:ln>
        </p:spPr>
        <p:txBody>
          <a:bodyPr>
            <a:spAutoFit/>
          </a:bodyPr>
          <a:lstStyle/>
          <a:p>
            <a:r>
              <a:rPr lang="en-US" altLang="ja-JP" sz="1600">
                <a:ea typeface="ＭＳ Ｐゴシック" pitchFamily="34" charset="-128"/>
              </a:rPr>
              <a:t>Type is </a:t>
            </a:r>
            <a:r>
              <a:rPr lang="en-US" altLang="ja-JP" sz="1600" b="1">
                <a:ea typeface="ＭＳ Ｐゴシック" pitchFamily="34" charset="-128"/>
              </a:rPr>
              <a:t>InputStream</a:t>
            </a:r>
          </a:p>
        </p:txBody>
      </p:sp>
      <p:sp>
        <p:nvSpPr>
          <p:cNvPr id="37896" name="Line 8"/>
          <p:cNvSpPr>
            <a:spLocks noChangeShapeType="1"/>
          </p:cNvSpPr>
          <p:nvPr/>
        </p:nvSpPr>
        <p:spPr bwMode="auto">
          <a:xfrm flipH="1">
            <a:off x="2286000" y="2590800"/>
            <a:ext cx="2209800" cy="838200"/>
          </a:xfrm>
          <a:prstGeom prst="line">
            <a:avLst/>
          </a:prstGeom>
          <a:noFill/>
          <a:ln w="9525">
            <a:solidFill>
              <a:srgbClr val="0000FF"/>
            </a:solidFill>
            <a:round/>
            <a:headEnd/>
            <a:tailEnd type="triangle" w="med" len="med"/>
          </a:ln>
        </p:spPr>
        <p:txBody>
          <a:bodyPr/>
          <a:lstStyle/>
          <a:p>
            <a:endParaRPr 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ja-JP" smtClean="0">
                <a:ea typeface="ＭＳ Ｐゴシック" pitchFamily="34" charset="-128"/>
              </a:rPr>
              <a:t>Byte Streams</a:t>
            </a:r>
          </a:p>
        </p:txBody>
      </p:sp>
      <p:sp>
        <p:nvSpPr>
          <p:cNvPr id="38915" name="Rectangle 3"/>
          <p:cNvSpPr>
            <a:spLocks noGrp="1" noChangeArrowheads="1"/>
          </p:cNvSpPr>
          <p:nvPr>
            <p:ph type="body" idx="1"/>
          </p:nvPr>
        </p:nvSpPr>
        <p:spPr/>
        <p:txBody>
          <a:bodyPr/>
          <a:lstStyle/>
          <a:p>
            <a:pPr>
              <a:lnSpc>
                <a:spcPct val="80000"/>
              </a:lnSpc>
              <a:buFont typeface="Wingdings" pitchFamily="2" charset="2"/>
              <a:buNone/>
            </a:pPr>
            <a:r>
              <a:rPr lang="en-US" altLang="ja-JP" sz="2000" smtClean="0">
                <a:ea typeface="ＭＳ Ｐゴシック" pitchFamily="34" charset="-128"/>
              </a:rPr>
              <a:t>import java.io.*;</a:t>
            </a:r>
          </a:p>
          <a:p>
            <a:pPr>
              <a:lnSpc>
                <a:spcPct val="80000"/>
              </a:lnSpc>
              <a:buFont typeface="Wingdings" pitchFamily="2" charset="2"/>
              <a:buNone/>
            </a:pPr>
            <a:endParaRPr lang="en-US" altLang="ja-JP" sz="2000" smtClean="0">
              <a:ea typeface="ＭＳ Ｐゴシック" pitchFamily="34" charset="-128"/>
            </a:endParaRPr>
          </a:p>
          <a:p>
            <a:pPr>
              <a:lnSpc>
                <a:spcPct val="80000"/>
              </a:lnSpc>
              <a:buFont typeface="Wingdings" pitchFamily="2" charset="2"/>
              <a:buNone/>
            </a:pPr>
            <a:r>
              <a:rPr lang="en-US" altLang="ja-JP" sz="2000" smtClean="0">
                <a:ea typeface="ＭＳ Ｐゴシック" pitchFamily="34" charset="-128"/>
              </a:rPr>
              <a:t>public class TranslateByte {</a:t>
            </a:r>
          </a:p>
          <a:p>
            <a:pPr>
              <a:lnSpc>
                <a:spcPct val="80000"/>
              </a:lnSpc>
              <a:buFont typeface="Wingdings" pitchFamily="2" charset="2"/>
              <a:buNone/>
            </a:pPr>
            <a:r>
              <a:rPr lang="en-US" altLang="ja-JP" sz="2000" smtClean="0">
                <a:ea typeface="ＭＳ Ｐゴシック" pitchFamily="34" charset="-128"/>
              </a:rPr>
              <a:t>  public static void main(String[] args) </a:t>
            </a:r>
          </a:p>
          <a:p>
            <a:pPr>
              <a:lnSpc>
                <a:spcPct val="80000"/>
              </a:lnSpc>
              <a:buFont typeface="Wingdings" pitchFamily="2" charset="2"/>
              <a:buNone/>
            </a:pPr>
            <a:r>
              <a:rPr lang="en-US" altLang="ja-JP" sz="2000" smtClean="0">
                <a:ea typeface="ＭＳ Ｐゴシック" pitchFamily="34" charset="-128"/>
              </a:rPr>
              <a:t>     throws IOException</a:t>
            </a:r>
          </a:p>
          <a:p>
            <a:pPr>
              <a:lnSpc>
                <a:spcPct val="80000"/>
              </a:lnSpc>
              <a:buFont typeface="Wingdings" pitchFamily="2" charset="2"/>
              <a:buNone/>
            </a:pPr>
            <a:r>
              <a:rPr lang="en-US" altLang="ja-JP" sz="2000" smtClean="0">
                <a:ea typeface="ＭＳ Ｐゴシック" pitchFamily="34" charset="-128"/>
              </a:rPr>
              <a:t>  {</a:t>
            </a:r>
          </a:p>
          <a:p>
            <a:pPr>
              <a:lnSpc>
                <a:spcPct val="80000"/>
              </a:lnSpc>
              <a:buFont typeface="Wingdings" pitchFamily="2" charset="2"/>
              <a:buNone/>
            </a:pPr>
            <a:r>
              <a:rPr lang="en-US" altLang="ja-JP" sz="2000" smtClean="0">
                <a:ea typeface="ＭＳ Ｐゴシック" pitchFamily="34" charset="-128"/>
              </a:rPr>
              <a:t>    byte from = (byte) args[0].charAt(0);</a:t>
            </a:r>
          </a:p>
          <a:p>
            <a:pPr>
              <a:lnSpc>
                <a:spcPct val="80000"/>
              </a:lnSpc>
              <a:buFont typeface="Wingdings" pitchFamily="2" charset="2"/>
              <a:buNone/>
            </a:pPr>
            <a:r>
              <a:rPr lang="en-US" altLang="ja-JP" sz="2000" smtClean="0">
                <a:ea typeface="ＭＳ Ｐゴシック" pitchFamily="34" charset="-128"/>
              </a:rPr>
              <a:t>    byte to = (byte) args[1].charAt(0);</a:t>
            </a:r>
          </a:p>
          <a:p>
            <a:pPr>
              <a:lnSpc>
                <a:spcPct val="80000"/>
              </a:lnSpc>
              <a:buFont typeface="Wingdings" pitchFamily="2" charset="2"/>
              <a:buNone/>
            </a:pPr>
            <a:r>
              <a:rPr lang="en-US" altLang="ja-JP" sz="2000" smtClean="0">
                <a:ea typeface="ＭＳ Ｐゴシック" pitchFamily="34" charset="-128"/>
              </a:rPr>
              <a:t>    int b;</a:t>
            </a:r>
          </a:p>
          <a:p>
            <a:pPr>
              <a:lnSpc>
                <a:spcPct val="80000"/>
              </a:lnSpc>
              <a:buFont typeface="Wingdings" pitchFamily="2" charset="2"/>
              <a:buNone/>
            </a:pPr>
            <a:r>
              <a:rPr lang="en-US" altLang="ja-JP" sz="2000" smtClean="0">
                <a:ea typeface="ＭＳ Ｐゴシック" pitchFamily="34" charset="-128"/>
              </a:rPr>
              <a:t>    while ((b = System.in.read()) != -1)</a:t>
            </a:r>
          </a:p>
          <a:p>
            <a:pPr>
              <a:lnSpc>
                <a:spcPct val="80000"/>
              </a:lnSpc>
              <a:buFont typeface="Wingdings" pitchFamily="2" charset="2"/>
              <a:buNone/>
            </a:pPr>
            <a:r>
              <a:rPr lang="en-US" altLang="ja-JP" sz="2000" smtClean="0">
                <a:ea typeface="ＭＳ Ｐゴシック" pitchFamily="34" charset="-128"/>
              </a:rPr>
              <a:t>      </a:t>
            </a:r>
            <a:r>
              <a:rPr lang="en-US" altLang="ja-JP" sz="2000" smtClean="0">
                <a:solidFill>
                  <a:srgbClr val="FF0000"/>
                </a:solidFill>
                <a:ea typeface="ＭＳ Ｐゴシック" pitchFamily="34" charset="-128"/>
              </a:rPr>
              <a:t>System.out</a:t>
            </a:r>
            <a:r>
              <a:rPr lang="en-US" altLang="ja-JP" sz="2000" smtClean="0">
                <a:ea typeface="ＭＳ Ｐゴシック" pitchFamily="34" charset="-128"/>
              </a:rPr>
              <a:t>.write(b == from ? to : b);</a:t>
            </a:r>
          </a:p>
          <a:p>
            <a:pPr>
              <a:lnSpc>
                <a:spcPct val="80000"/>
              </a:lnSpc>
              <a:buFont typeface="Wingdings" pitchFamily="2" charset="2"/>
              <a:buNone/>
            </a:pPr>
            <a:r>
              <a:rPr lang="en-US" altLang="ja-JP" sz="2000" smtClean="0">
                <a:ea typeface="ＭＳ Ｐゴシック" pitchFamily="34" charset="-128"/>
              </a:rPr>
              <a:t>  }</a:t>
            </a:r>
          </a:p>
          <a:p>
            <a:pPr>
              <a:lnSpc>
                <a:spcPct val="80000"/>
              </a:lnSpc>
              <a:buFont typeface="Wingdings" pitchFamily="2" charset="2"/>
              <a:buNone/>
            </a:pPr>
            <a:r>
              <a:rPr lang="en-US" altLang="ja-JP" sz="2000" smtClean="0">
                <a:ea typeface="ＭＳ Ｐゴシック" pitchFamily="34" charset="-128"/>
              </a:rPr>
              <a:t>}</a:t>
            </a:r>
          </a:p>
        </p:txBody>
      </p:sp>
      <p:sp>
        <p:nvSpPr>
          <p:cNvPr id="38916" name="Text Box 4"/>
          <p:cNvSpPr txBox="1">
            <a:spLocks noChangeArrowheads="1"/>
          </p:cNvSpPr>
          <p:nvPr/>
        </p:nvSpPr>
        <p:spPr bwMode="auto">
          <a:xfrm>
            <a:off x="4191000" y="1066800"/>
            <a:ext cx="4572000" cy="590550"/>
          </a:xfrm>
          <a:prstGeom prst="rect">
            <a:avLst/>
          </a:prstGeom>
          <a:noFill/>
          <a:ln w="9525">
            <a:solidFill>
              <a:srgbClr val="FF0000"/>
            </a:solidFill>
            <a:miter lim="800000"/>
            <a:headEnd/>
            <a:tailEnd/>
          </a:ln>
        </p:spPr>
        <p:txBody>
          <a:bodyPr>
            <a:spAutoFit/>
          </a:bodyPr>
          <a:lstStyle/>
          <a:p>
            <a:r>
              <a:rPr lang="en-US" altLang="ja-JP" sz="1600">
                <a:ea typeface="ＭＳ Ｐゴシック" pitchFamily="34" charset="-128"/>
              </a:rPr>
              <a:t>The abstract class </a:t>
            </a:r>
            <a:r>
              <a:rPr lang="en-US" altLang="ja-JP" sz="1600" b="1">
                <a:ea typeface="ＭＳ Ｐゴシック" pitchFamily="34" charset="-128"/>
              </a:rPr>
              <a:t>OutputStream</a:t>
            </a:r>
            <a:r>
              <a:rPr lang="en-US" altLang="ja-JP" sz="1600">
                <a:ea typeface="ＭＳ Ｐゴシック" pitchFamily="34" charset="-128"/>
              </a:rPr>
              <a:t> provides an abstraction for writing bytes to a destination.</a:t>
            </a:r>
          </a:p>
        </p:txBody>
      </p:sp>
      <p:sp>
        <p:nvSpPr>
          <p:cNvPr id="38917" name="Text Box 5"/>
          <p:cNvSpPr txBox="1">
            <a:spLocks noChangeArrowheads="1"/>
          </p:cNvSpPr>
          <p:nvPr/>
        </p:nvSpPr>
        <p:spPr bwMode="auto">
          <a:xfrm>
            <a:off x="4419600" y="4800600"/>
            <a:ext cx="4343400" cy="1323975"/>
          </a:xfrm>
          <a:prstGeom prst="rect">
            <a:avLst/>
          </a:prstGeom>
          <a:noFill/>
          <a:ln w="9525">
            <a:solidFill>
              <a:srgbClr val="FF0000"/>
            </a:solidFill>
            <a:miter lim="800000"/>
            <a:headEnd/>
            <a:tailEnd/>
          </a:ln>
        </p:spPr>
        <p:txBody>
          <a:bodyPr>
            <a:spAutoFit/>
          </a:bodyPr>
          <a:lstStyle/>
          <a:p>
            <a:r>
              <a:rPr lang="en-US" altLang="ja-JP" sz="1600" b="1">
                <a:ea typeface="ＭＳ Ｐゴシック" pitchFamily="34" charset="-128"/>
              </a:rPr>
              <a:t>Run:</a:t>
            </a:r>
          </a:p>
          <a:p>
            <a:r>
              <a:rPr lang="en-US" altLang="ja-JP" sz="1600">
                <a:ea typeface="ＭＳ Ｐゴシック" pitchFamily="34" charset="-128"/>
              </a:rPr>
              <a:t>Java TranslateByte b B</a:t>
            </a:r>
          </a:p>
          <a:p>
            <a:endParaRPr lang="en-US" altLang="ja-JP" sz="1600">
              <a:ea typeface="ＭＳ Ｐゴシック" pitchFamily="34" charset="-128"/>
            </a:endParaRPr>
          </a:p>
          <a:p>
            <a:r>
              <a:rPr lang="en-US" altLang="ja-JP" sz="1600" b="1">
                <a:ea typeface="ＭＳ Ｐゴシック" pitchFamily="34" charset="-128"/>
              </a:rPr>
              <a:t>Result:</a:t>
            </a:r>
            <a:r>
              <a:rPr lang="en-US" altLang="ja-JP" sz="1600">
                <a:ea typeface="ＭＳ Ｐゴシック" pitchFamily="34" charset="-128"/>
              </a:rPr>
              <a:t> (input </a:t>
            </a:r>
            <a:r>
              <a:rPr lang="en-US" altLang="ja-JP" sz="1600">
                <a:ea typeface="ＭＳ Ｐゴシック" pitchFamily="34" charset="-128"/>
                <a:sym typeface="Wingdings" pitchFamily="2" charset="2"/>
              </a:rPr>
              <a:t> </a:t>
            </a:r>
            <a:r>
              <a:rPr lang="en-US" altLang="ja-JP" sz="1600">
                <a:ea typeface="ＭＳ Ｐゴシック" pitchFamily="34" charset="-128"/>
              </a:rPr>
              <a:t>abracadabra!)</a:t>
            </a:r>
          </a:p>
          <a:p>
            <a:r>
              <a:rPr lang="en-US" altLang="ja-JP" sz="1600">
                <a:ea typeface="ＭＳ Ｐゴシック" pitchFamily="34" charset="-128"/>
              </a:rPr>
              <a:t>aBracadaBra!</a:t>
            </a:r>
          </a:p>
        </p:txBody>
      </p:sp>
      <p:sp>
        <p:nvSpPr>
          <p:cNvPr id="38918" name="Text Box 7"/>
          <p:cNvSpPr txBox="1">
            <a:spLocks noChangeArrowheads="1"/>
          </p:cNvSpPr>
          <p:nvPr/>
        </p:nvSpPr>
        <p:spPr bwMode="auto">
          <a:xfrm>
            <a:off x="5410200" y="3276600"/>
            <a:ext cx="2667000" cy="346075"/>
          </a:xfrm>
          <a:prstGeom prst="rect">
            <a:avLst/>
          </a:prstGeom>
          <a:noFill/>
          <a:ln w="9525">
            <a:solidFill>
              <a:srgbClr val="FF0000"/>
            </a:solidFill>
            <a:miter lim="800000"/>
            <a:headEnd/>
            <a:tailEnd/>
          </a:ln>
        </p:spPr>
        <p:txBody>
          <a:bodyPr>
            <a:spAutoFit/>
          </a:bodyPr>
          <a:lstStyle/>
          <a:p>
            <a:r>
              <a:rPr lang="en-US" altLang="ja-JP" sz="1600">
                <a:ea typeface="ＭＳ Ｐゴシック" pitchFamily="34" charset="-128"/>
              </a:rPr>
              <a:t>Type is </a:t>
            </a:r>
            <a:r>
              <a:rPr lang="en-US" altLang="ja-JP" sz="1600" b="1">
                <a:ea typeface="ＭＳ Ｐゴシック" pitchFamily="34" charset="-128"/>
              </a:rPr>
              <a:t>PrintStream</a:t>
            </a:r>
          </a:p>
        </p:txBody>
      </p:sp>
      <p:sp>
        <p:nvSpPr>
          <p:cNvPr id="38919" name="Line 8"/>
          <p:cNvSpPr>
            <a:spLocks noChangeShapeType="1"/>
          </p:cNvSpPr>
          <p:nvPr/>
        </p:nvSpPr>
        <p:spPr bwMode="auto">
          <a:xfrm flipH="1">
            <a:off x="1752600" y="3429000"/>
            <a:ext cx="3657600" cy="762000"/>
          </a:xfrm>
          <a:prstGeom prst="line">
            <a:avLst/>
          </a:prstGeom>
          <a:noFill/>
          <a:ln w="9525">
            <a:solidFill>
              <a:srgbClr val="0000FF"/>
            </a:solidFill>
            <a:round/>
            <a:headEnd/>
            <a:tailEnd type="triangle" w="med" len="med"/>
          </a:ln>
        </p:spPr>
        <p:txBody>
          <a:bodyPr/>
          <a:lstStyle/>
          <a:p>
            <a:endParaRPr lang="en-US"/>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47800" y="304800"/>
            <a:ext cx="6477000" cy="533400"/>
          </a:xfrm>
        </p:spPr>
        <p:txBody>
          <a:bodyPr>
            <a:normAutofit fontScale="90000"/>
          </a:bodyPr>
          <a:lstStyle/>
          <a:p>
            <a:r>
              <a:rPr lang="en-US" altLang="ko-KR" sz="3600" smtClean="0">
                <a:ea typeface="굴림" pitchFamily="34" charset="-127"/>
              </a:rPr>
              <a:t>Character Stream</a:t>
            </a:r>
            <a:r>
              <a:rPr lang="en-US" altLang="ja-JP" sz="3600" smtClean="0">
                <a:ea typeface="ＭＳ Ｐゴシック" pitchFamily="34" charset="-128"/>
              </a:rPr>
              <a:t>s</a:t>
            </a:r>
            <a:endParaRPr lang="en-US" altLang="ko-KR" sz="3600" smtClean="0">
              <a:ea typeface="굴림" pitchFamily="34" charset="-127"/>
            </a:endParaRPr>
          </a:p>
        </p:txBody>
      </p:sp>
      <p:sp>
        <p:nvSpPr>
          <p:cNvPr id="39939" name="Text Box 3"/>
          <p:cNvSpPr txBox="1">
            <a:spLocks noChangeArrowheads="1"/>
          </p:cNvSpPr>
          <p:nvPr/>
        </p:nvSpPr>
        <p:spPr bwMode="auto">
          <a:xfrm>
            <a:off x="533400" y="2895600"/>
            <a:ext cx="10668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Object</a:t>
            </a:r>
          </a:p>
        </p:txBody>
      </p:sp>
      <p:sp>
        <p:nvSpPr>
          <p:cNvPr id="39940" name="Text Box 4"/>
          <p:cNvSpPr txBox="1">
            <a:spLocks noChangeArrowheads="1"/>
          </p:cNvSpPr>
          <p:nvPr/>
        </p:nvSpPr>
        <p:spPr bwMode="auto">
          <a:xfrm>
            <a:off x="2286000" y="1905000"/>
            <a:ext cx="10668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Reader</a:t>
            </a:r>
          </a:p>
        </p:txBody>
      </p:sp>
      <p:sp>
        <p:nvSpPr>
          <p:cNvPr id="39941" name="Text Box 5"/>
          <p:cNvSpPr txBox="1">
            <a:spLocks noChangeArrowheads="1"/>
          </p:cNvSpPr>
          <p:nvPr/>
        </p:nvSpPr>
        <p:spPr bwMode="auto">
          <a:xfrm>
            <a:off x="3962400" y="1447800"/>
            <a:ext cx="20574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BufferedReader</a:t>
            </a:r>
          </a:p>
        </p:txBody>
      </p:sp>
      <p:sp>
        <p:nvSpPr>
          <p:cNvPr id="39942" name="Text Box 6"/>
          <p:cNvSpPr txBox="1">
            <a:spLocks noChangeArrowheads="1"/>
          </p:cNvSpPr>
          <p:nvPr/>
        </p:nvSpPr>
        <p:spPr bwMode="auto">
          <a:xfrm>
            <a:off x="3962400" y="2133600"/>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InputStreamReader</a:t>
            </a:r>
          </a:p>
        </p:txBody>
      </p:sp>
      <p:sp>
        <p:nvSpPr>
          <p:cNvPr id="39943" name="Text Box 7"/>
          <p:cNvSpPr txBox="1">
            <a:spLocks noChangeArrowheads="1"/>
          </p:cNvSpPr>
          <p:nvPr/>
        </p:nvSpPr>
        <p:spPr bwMode="auto">
          <a:xfrm>
            <a:off x="7086600" y="2133600"/>
            <a:ext cx="15240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FileReader</a:t>
            </a:r>
          </a:p>
        </p:txBody>
      </p:sp>
      <p:sp>
        <p:nvSpPr>
          <p:cNvPr id="39944" name="Text Box 8"/>
          <p:cNvSpPr txBox="1">
            <a:spLocks noChangeArrowheads="1"/>
          </p:cNvSpPr>
          <p:nvPr/>
        </p:nvSpPr>
        <p:spPr bwMode="auto">
          <a:xfrm>
            <a:off x="2209800" y="4419600"/>
            <a:ext cx="10668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Writer</a:t>
            </a:r>
          </a:p>
        </p:txBody>
      </p:sp>
      <p:sp>
        <p:nvSpPr>
          <p:cNvPr id="39945" name="Text Box 9"/>
          <p:cNvSpPr txBox="1">
            <a:spLocks noChangeArrowheads="1"/>
          </p:cNvSpPr>
          <p:nvPr/>
        </p:nvSpPr>
        <p:spPr bwMode="auto">
          <a:xfrm>
            <a:off x="3962400" y="4419600"/>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OutputStreamWriter</a:t>
            </a:r>
          </a:p>
        </p:txBody>
      </p:sp>
      <p:sp>
        <p:nvSpPr>
          <p:cNvPr id="39946" name="Text Box 10"/>
          <p:cNvSpPr txBox="1">
            <a:spLocks noChangeArrowheads="1"/>
          </p:cNvSpPr>
          <p:nvPr/>
        </p:nvSpPr>
        <p:spPr bwMode="auto">
          <a:xfrm>
            <a:off x="3962400" y="5181600"/>
            <a:ext cx="16764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PrintWriter</a:t>
            </a:r>
          </a:p>
        </p:txBody>
      </p:sp>
      <p:sp>
        <p:nvSpPr>
          <p:cNvPr id="39947" name="Text Box 11"/>
          <p:cNvSpPr txBox="1">
            <a:spLocks noChangeArrowheads="1"/>
          </p:cNvSpPr>
          <p:nvPr/>
        </p:nvSpPr>
        <p:spPr bwMode="auto">
          <a:xfrm>
            <a:off x="3962400" y="3657600"/>
            <a:ext cx="19050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BufferedWriter</a:t>
            </a:r>
          </a:p>
        </p:txBody>
      </p:sp>
      <p:sp>
        <p:nvSpPr>
          <p:cNvPr id="39948" name="Text Box 12"/>
          <p:cNvSpPr txBox="1">
            <a:spLocks noChangeArrowheads="1"/>
          </p:cNvSpPr>
          <p:nvPr/>
        </p:nvSpPr>
        <p:spPr bwMode="auto">
          <a:xfrm>
            <a:off x="7086600" y="4419600"/>
            <a:ext cx="12954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FileWriter</a:t>
            </a:r>
          </a:p>
        </p:txBody>
      </p:sp>
      <p:sp>
        <p:nvSpPr>
          <p:cNvPr id="39949" name="Line 13"/>
          <p:cNvSpPr>
            <a:spLocks noChangeShapeType="1"/>
          </p:cNvSpPr>
          <p:nvPr/>
        </p:nvSpPr>
        <p:spPr bwMode="auto">
          <a:xfrm flipV="1">
            <a:off x="1600200" y="2133600"/>
            <a:ext cx="685800" cy="914400"/>
          </a:xfrm>
          <a:prstGeom prst="line">
            <a:avLst/>
          </a:prstGeom>
          <a:noFill/>
          <a:ln w="9525">
            <a:solidFill>
              <a:schemeClr val="tx1"/>
            </a:solidFill>
            <a:miter lim="800000"/>
            <a:headEnd/>
            <a:tailEnd/>
          </a:ln>
        </p:spPr>
        <p:txBody>
          <a:bodyPr wrap="none"/>
          <a:lstStyle/>
          <a:p>
            <a:endParaRPr lang="en-US"/>
          </a:p>
        </p:txBody>
      </p:sp>
      <p:sp>
        <p:nvSpPr>
          <p:cNvPr id="39950" name="Line 14"/>
          <p:cNvSpPr>
            <a:spLocks noChangeShapeType="1"/>
          </p:cNvSpPr>
          <p:nvPr/>
        </p:nvSpPr>
        <p:spPr bwMode="auto">
          <a:xfrm>
            <a:off x="1600200" y="3048000"/>
            <a:ext cx="609600" cy="1600200"/>
          </a:xfrm>
          <a:prstGeom prst="line">
            <a:avLst/>
          </a:prstGeom>
          <a:noFill/>
          <a:ln w="9525">
            <a:solidFill>
              <a:schemeClr val="tx1"/>
            </a:solidFill>
            <a:miter lim="800000"/>
            <a:headEnd/>
            <a:tailEnd/>
          </a:ln>
        </p:spPr>
        <p:txBody>
          <a:bodyPr wrap="none"/>
          <a:lstStyle/>
          <a:p>
            <a:endParaRPr lang="en-US"/>
          </a:p>
        </p:txBody>
      </p:sp>
      <p:sp>
        <p:nvSpPr>
          <p:cNvPr id="39951" name="Line 15"/>
          <p:cNvSpPr>
            <a:spLocks noChangeShapeType="1"/>
          </p:cNvSpPr>
          <p:nvPr/>
        </p:nvSpPr>
        <p:spPr bwMode="auto">
          <a:xfrm flipV="1">
            <a:off x="3352800" y="1676400"/>
            <a:ext cx="609600" cy="381000"/>
          </a:xfrm>
          <a:prstGeom prst="line">
            <a:avLst/>
          </a:prstGeom>
          <a:noFill/>
          <a:ln w="9525">
            <a:solidFill>
              <a:schemeClr val="tx1"/>
            </a:solidFill>
            <a:miter lim="800000"/>
            <a:headEnd/>
            <a:tailEnd/>
          </a:ln>
        </p:spPr>
        <p:txBody>
          <a:bodyPr wrap="none"/>
          <a:lstStyle/>
          <a:p>
            <a:endParaRPr lang="en-US"/>
          </a:p>
        </p:txBody>
      </p:sp>
      <p:sp>
        <p:nvSpPr>
          <p:cNvPr id="39952" name="Line 16"/>
          <p:cNvSpPr>
            <a:spLocks noChangeShapeType="1"/>
          </p:cNvSpPr>
          <p:nvPr/>
        </p:nvSpPr>
        <p:spPr bwMode="auto">
          <a:xfrm>
            <a:off x="3352800" y="2057400"/>
            <a:ext cx="609600" cy="304800"/>
          </a:xfrm>
          <a:prstGeom prst="line">
            <a:avLst/>
          </a:prstGeom>
          <a:noFill/>
          <a:ln w="9525">
            <a:solidFill>
              <a:schemeClr val="tx1"/>
            </a:solidFill>
            <a:miter lim="800000"/>
            <a:headEnd/>
            <a:tailEnd/>
          </a:ln>
        </p:spPr>
        <p:txBody>
          <a:bodyPr wrap="none"/>
          <a:lstStyle/>
          <a:p>
            <a:endParaRPr lang="en-US"/>
          </a:p>
        </p:txBody>
      </p:sp>
      <p:sp>
        <p:nvSpPr>
          <p:cNvPr id="39953" name="Line 17"/>
          <p:cNvSpPr>
            <a:spLocks noChangeShapeType="1"/>
          </p:cNvSpPr>
          <p:nvPr/>
        </p:nvSpPr>
        <p:spPr bwMode="auto">
          <a:xfrm>
            <a:off x="3276600" y="4572000"/>
            <a:ext cx="685800" cy="0"/>
          </a:xfrm>
          <a:prstGeom prst="line">
            <a:avLst/>
          </a:prstGeom>
          <a:noFill/>
          <a:ln w="9525">
            <a:solidFill>
              <a:schemeClr val="tx1"/>
            </a:solidFill>
            <a:miter lim="800000"/>
            <a:headEnd/>
            <a:tailEnd/>
          </a:ln>
        </p:spPr>
        <p:txBody>
          <a:bodyPr wrap="none"/>
          <a:lstStyle/>
          <a:p>
            <a:endParaRPr lang="en-US"/>
          </a:p>
        </p:txBody>
      </p:sp>
      <p:sp>
        <p:nvSpPr>
          <p:cNvPr id="39954" name="Line 18"/>
          <p:cNvSpPr>
            <a:spLocks noChangeShapeType="1"/>
          </p:cNvSpPr>
          <p:nvPr/>
        </p:nvSpPr>
        <p:spPr bwMode="auto">
          <a:xfrm flipV="1">
            <a:off x="3276600" y="3886200"/>
            <a:ext cx="685800" cy="685800"/>
          </a:xfrm>
          <a:prstGeom prst="line">
            <a:avLst/>
          </a:prstGeom>
          <a:noFill/>
          <a:ln w="9525">
            <a:solidFill>
              <a:schemeClr val="tx1"/>
            </a:solidFill>
            <a:miter lim="800000"/>
            <a:headEnd/>
            <a:tailEnd/>
          </a:ln>
        </p:spPr>
        <p:txBody>
          <a:bodyPr wrap="none"/>
          <a:lstStyle/>
          <a:p>
            <a:endParaRPr lang="en-US"/>
          </a:p>
        </p:txBody>
      </p:sp>
      <p:sp>
        <p:nvSpPr>
          <p:cNvPr id="39955" name="Line 19"/>
          <p:cNvSpPr>
            <a:spLocks noChangeShapeType="1"/>
          </p:cNvSpPr>
          <p:nvPr/>
        </p:nvSpPr>
        <p:spPr bwMode="auto">
          <a:xfrm>
            <a:off x="3276600" y="4572000"/>
            <a:ext cx="685800" cy="838200"/>
          </a:xfrm>
          <a:prstGeom prst="line">
            <a:avLst/>
          </a:prstGeom>
          <a:noFill/>
          <a:ln w="9525">
            <a:solidFill>
              <a:schemeClr val="tx1"/>
            </a:solidFill>
            <a:miter lim="800000"/>
            <a:headEnd/>
            <a:tailEnd/>
          </a:ln>
        </p:spPr>
        <p:txBody>
          <a:bodyPr wrap="none"/>
          <a:lstStyle/>
          <a:p>
            <a:endParaRPr lang="en-US"/>
          </a:p>
        </p:txBody>
      </p:sp>
      <p:sp>
        <p:nvSpPr>
          <p:cNvPr id="39956" name="Line 20"/>
          <p:cNvSpPr>
            <a:spLocks noChangeShapeType="1"/>
          </p:cNvSpPr>
          <p:nvPr/>
        </p:nvSpPr>
        <p:spPr bwMode="auto">
          <a:xfrm>
            <a:off x="6477000" y="2362200"/>
            <a:ext cx="609600" cy="0"/>
          </a:xfrm>
          <a:prstGeom prst="line">
            <a:avLst/>
          </a:prstGeom>
          <a:noFill/>
          <a:ln w="9525">
            <a:solidFill>
              <a:schemeClr val="tx1"/>
            </a:solidFill>
            <a:miter lim="800000"/>
            <a:headEnd/>
            <a:tailEnd/>
          </a:ln>
        </p:spPr>
        <p:txBody>
          <a:bodyPr wrap="none"/>
          <a:lstStyle/>
          <a:p>
            <a:endParaRPr lang="en-US"/>
          </a:p>
        </p:txBody>
      </p:sp>
      <p:sp>
        <p:nvSpPr>
          <p:cNvPr id="39957" name="Line 21"/>
          <p:cNvSpPr>
            <a:spLocks noChangeShapeType="1"/>
          </p:cNvSpPr>
          <p:nvPr/>
        </p:nvSpPr>
        <p:spPr bwMode="auto">
          <a:xfrm>
            <a:off x="6477000" y="4648200"/>
            <a:ext cx="609600" cy="0"/>
          </a:xfrm>
          <a:prstGeom prst="line">
            <a:avLst/>
          </a:prstGeom>
          <a:noFill/>
          <a:ln w="9525">
            <a:solidFill>
              <a:schemeClr val="tx1"/>
            </a:solidFill>
            <a:miter lim="800000"/>
            <a:headEnd/>
            <a:tailEnd/>
          </a:ln>
        </p:spPr>
        <p:txBody>
          <a:bodyPr wrap="none"/>
          <a:lstStyle/>
          <a:p>
            <a:endParaRPr lang="en-US"/>
          </a:p>
        </p:txBody>
      </p:sp>
      <p:sp>
        <p:nvSpPr>
          <p:cNvPr id="39958" name="Text Box 22"/>
          <p:cNvSpPr txBox="1">
            <a:spLocks noChangeArrowheads="1"/>
          </p:cNvSpPr>
          <p:nvPr/>
        </p:nvSpPr>
        <p:spPr bwMode="auto">
          <a:xfrm>
            <a:off x="4140200" y="2565400"/>
            <a:ext cx="1800225" cy="457200"/>
          </a:xfrm>
          <a:prstGeom prst="rect">
            <a:avLst/>
          </a:prstGeom>
          <a:noFill/>
          <a:ln w="9525">
            <a:noFill/>
            <a:miter lim="800000"/>
            <a:headEnd/>
            <a:tailEnd/>
          </a:ln>
        </p:spPr>
        <p:txBody>
          <a:bodyPr>
            <a:spAutoFit/>
          </a:bodyPr>
          <a:lstStyle/>
          <a:p>
            <a:pPr latinLnBrk="1">
              <a:spcBef>
                <a:spcPct val="50000"/>
              </a:spcBef>
            </a:pPr>
            <a:r>
              <a:rPr lang="en-US" altLang="ja-JP" sz="2400">
                <a:latin typeface="Times New Roman" pitchFamily="18" charset="0"/>
                <a:ea typeface="ＭＳ Ｐゴシック" pitchFamily="34" charset="-128"/>
              </a:rPr>
              <a:t>………</a:t>
            </a:r>
            <a:endParaRPr lang="en-US" altLang="ja-JP" sz="2400">
              <a:latin typeface="Tahoma" pitchFamily="34" charset="0"/>
              <a:ea typeface="ＭＳ Ｐゴシック" pitchFamily="34" charset="-128"/>
            </a:endParaRPr>
          </a:p>
        </p:txBody>
      </p:sp>
      <p:sp>
        <p:nvSpPr>
          <p:cNvPr id="39959" name="Text Box 23"/>
          <p:cNvSpPr txBox="1">
            <a:spLocks noChangeArrowheads="1"/>
          </p:cNvSpPr>
          <p:nvPr/>
        </p:nvSpPr>
        <p:spPr bwMode="auto">
          <a:xfrm>
            <a:off x="4067175" y="5661025"/>
            <a:ext cx="1728788" cy="457200"/>
          </a:xfrm>
          <a:prstGeom prst="rect">
            <a:avLst/>
          </a:prstGeom>
          <a:noFill/>
          <a:ln w="9525">
            <a:noFill/>
            <a:miter lim="800000"/>
            <a:headEnd/>
            <a:tailEnd/>
          </a:ln>
        </p:spPr>
        <p:txBody>
          <a:bodyPr>
            <a:spAutoFit/>
          </a:bodyPr>
          <a:lstStyle/>
          <a:p>
            <a:pPr latinLnBrk="1">
              <a:spcBef>
                <a:spcPct val="50000"/>
              </a:spcBef>
            </a:pPr>
            <a:r>
              <a:rPr lang="en-US" altLang="ja-JP" sz="2400">
                <a:latin typeface="Times New Roman" pitchFamily="18" charset="0"/>
                <a:ea typeface="ＭＳ Ｐゴシック" pitchFamily="34" charset="-128"/>
              </a:rPr>
              <a:t>………</a:t>
            </a:r>
            <a:endParaRPr lang="en-US" altLang="ja-JP" sz="2400">
              <a:latin typeface="Tahoma"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19200" y="304800"/>
            <a:ext cx="6324600" cy="533400"/>
          </a:xfrm>
        </p:spPr>
        <p:txBody>
          <a:bodyPr>
            <a:normAutofit fontScale="90000"/>
          </a:bodyPr>
          <a:lstStyle/>
          <a:p>
            <a:r>
              <a:rPr lang="en-US" altLang="ko-KR" sz="3600" smtClean="0">
                <a:ea typeface="굴림" pitchFamily="34" charset="-127"/>
              </a:rPr>
              <a:t>Character Stream</a:t>
            </a:r>
            <a:r>
              <a:rPr lang="en-US" altLang="ja-JP" sz="3600" smtClean="0">
                <a:ea typeface="ＭＳ Ｐゴシック" pitchFamily="34" charset="-128"/>
              </a:rPr>
              <a:t>s</a:t>
            </a:r>
            <a:endParaRPr lang="en-US" altLang="ko-KR" sz="3600" smtClean="0">
              <a:ea typeface="굴림" pitchFamily="34" charset="-127"/>
            </a:endParaRPr>
          </a:p>
        </p:txBody>
      </p:sp>
      <p:sp>
        <p:nvSpPr>
          <p:cNvPr id="40963" name="Text Box 3"/>
          <p:cNvSpPr txBox="1">
            <a:spLocks noChangeArrowheads="1"/>
          </p:cNvSpPr>
          <p:nvPr/>
        </p:nvSpPr>
        <p:spPr bwMode="auto">
          <a:xfrm>
            <a:off x="1042988" y="3213100"/>
            <a:ext cx="10668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Reader</a:t>
            </a:r>
          </a:p>
        </p:txBody>
      </p:sp>
      <p:sp>
        <p:nvSpPr>
          <p:cNvPr id="40964" name="Text Box 4"/>
          <p:cNvSpPr txBox="1">
            <a:spLocks noChangeArrowheads="1"/>
          </p:cNvSpPr>
          <p:nvPr/>
        </p:nvSpPr>
        <p:spPr bwMode="auto">
          <a:xfrm>
            <a:off x="3492500" y="1412875"/>
            <a:ext cx="252095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BufferedReader</a:t>
            </a:r>
          </a:p>
        </p:txBody>
      </p:sp>
      <p:sp>
        <p:nvSpPr>
          <p:cNvPr id="40965" name="Text Box 5"/>
          <p:cNvSpPr txBox="1">
            <a:spLocks noChangeArrowheads="1"/>
          </p:cNvSpPr>
          <p:nvPr/>
        </p:nvSpPr>
        <p:spPr bwMode="auto">
          <a:xfrm>
            <a:off x="3492500" y="2133600"/>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InputStreamReader</a:t>
            </a:r>
          </a:p>
        </p:txBody>
      </p:sp>
      <p:sp>
        <p:nvSpPr>
          <p:cNvPr id="40966" name="Line 6"/>
          <p:cNvSpPr>
            <a:spLocks noChangeShapeType="1"/>
          </p:cNvSpPr>
          <p:nvPr/>
        </p:nvSpPr>
        <p:spPr bwMode="auto">
          <a:xfrm flipV="1">
            <a:off x="2124075" y="1628775"/>
            <a:ext cx="1368425" cy="1728788"/>
          </a:xfrm>
          <a:prstGeom prst="line">
            <a:avLst/>
          </a:prstGeom>
          <a:noFill/>
          <a:ln w="9525">
            <a:solidFill>
              <a:schemeClr val="tx1"/>
            </a:solidFill>
            <a:miter lim="800000"/>
            <a:headEnd type="triangle" w="med" len="med"/>
            <a:tailEnd/>
          </a:ln>
        </p:spPr>
        <p:txBody>
          <a:bodyPr wrap="none"/>
          <a:lstStyle/>
          <a:p>
            <a:endParaRPr lang="en-US"/>
          </a:p>
        </p:txBody>
      </p:sp>
      <p:sp>
        <p:nvSpPr>
          <p:cNvPr id="40967" name="Text Box 7"/>
          <p:cNvSpPr txBox="1">
            <a:spLocks noChangeArrowheads="1"/>
          </p:cNvSpPr>
          <p:nvPr/>
        </p:nvSpPr>
        <p:spPr bwMode="auto">
          <a:xfrm>
            <a:off x="3492500" y="2924175"/>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StringReader</a:t>
            </a:r>
            <a:endParaRPr lang="en-US" altLang="ko-KR" sz="2000">
              <a:latin typeface="Tahoma" pitchFamily="34" charset="0"/>
              <a:ea typeface="굴림" pitchFamily="34" charset="-127"/>
            </a:endParaRPr>
          </a:p>
        </p:txBody>
      </p:sp>
      <p:sp>
        <p:nvSpPr>
          <p:cNvPr id="40968" name="Text Box 8"/>
          <p:cNvSpPr txBox="1">
            <a:spLocks noChangeArrowheads="1"/>
          </p:cNvSpPr>
          <p:nvPr/>
        </p:nvSpPr>
        <p:spPr bwMode="auto">
          <a:xfrm>
            <a:off x="3492500" y="3717925"/>
            <a:ext cx="252095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CharArrayReader</a:t>
            </a:r>
            <a:endParaRPr lang="en-US" altLang="ko-KR" sz="2000">
              <a:latin typeface="Tahoma" pitchFamily="34" charset="0"/>
              <a:ea typeface="굴림" pitchFamily="34" charset="-127"/>
            </a:endParaRPr>
          </a:p>
        </p:txBody>
      </p:sp>
      <p:sp>
        <p:nvSpPr>
          <p:cNvPr id="40969" name="Text Box 9"/>
          <p:cNvSpPr txBox="1">
            <a:spLocks noChangeArrowheads="1"/>
          </p:cNvSpPr>
          <p:nvPr/>
        </p:nvSpPr>
        <p:spPr bwMode="auto">
          <a:xfrm>
            <a:off x="3492500" y="4438650"/>
            <a:ext cx="252095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PipedReader</a:t>
            </a:r>
            <a:endParaRPr lang="en-US" altLang="ko-KR" sz="2000">
              <a:latin typeface="Tahoma" pitchFamily="34" charset="0"/>
              <a:ea typeface="굴림" pitchFamily="34" charset="-127"/>
            </a:endParaRPr>
          </a:p>
        </p:txBody>
      </p:sp>
      <p:sp>
        <p:nvSpPr>
          <p:cNvPr id="40970" name="Text Box 10"/>
          <p:cNvSpPr txBox="1">
            <a:spLocks noChangeArrowheads="1"/>
          </p:cNvSpPr>
          <p:nvPr/>
        </p:nvSpPr>
        <p:spPr bwMode="auto">
          <a:xfrm>
            <a:off x="3492500" y="5229225"/>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FilterReader</a:t>
            </a:r>
            <a:endParaRPr lang="en-US" altLang="ko-KR" sz="2000">
              <a:latin typeface="Tahoma" pitchFamily="34" charset="0"/>
              <a:ea typeface="굴림" pitchFamily="34" charset="-127"/>
            </a:endParaRPr>
          </a:p>
        </p:txBody>
      </p:sp>
      <p:sp>
        <p:nvSpPr>
          <p:cNvPr id="40971" name="Line 11"/>
          <p:cNvSpPr>
            <a:spLocks noChangeShapeType="1"/>
          </p:cNvSpPr>
          <p:nvPr/>
        </p:nvSpPr>
        <p:spPr bwMode="auto">
          <a:xfrm>
            <a:off x="2124075" y="3429000"/>
            <a:ext cx="1368425" cy="504825"/>
          </a:xfrm>
          <a:prstGeom prst="line">
            <a:avLst/>
          </a:prstGeom>
          <a:noFill/>
          <a:ln w="9525">
            <a:solidFill>
              <a:schemeClr val="tx1"/>
            </a:solidFill>
            <a:miter lim="800000"/>
            <a:headEnd type="triangle" w="med" len="med"/>
            <a:tailEnd/>
          </a:ln>
        </p:spPr>
        <p:txBody>
          <a:bodyPr wrap="none"/>
          <a:lstStyle/>
          <a:p>
            <a:endParaRPr lang="en-US"/>
          </a:p>
        </p:txBody>
      </p:sp>
      <p:sp>
        <p:nvSpPr>
          <p:cNvPr id="40972" name="Line 12"/>
          <p:cNvSpPr>
            <a:spLocks noChangeShapeType="1"/>
          </p:cNvSpPr>
          <p:nvPr/>
        </p:nvSpPr>
        <p:spPr bwMode="auto">
          <a:xfrm flipV="1">
            <a:off x="2124075" y="3141663"/>
            <a:ext cx="1368425" cy="287337"/>
          </a:xfrm>
          <a:prstGeom prst="line">
            <a:avLst/>
          </a:prstGeom>
          <a:noFill/>
          <a:ln w="9525">
            <a:solidFill>
              <a:schemeClr val="tx1"/>
            </a:solidFill>
            <a:miter lim="800000"/>
            <a:headEnd type="triangle" w="med" len="med"/>
            <a:tailEnd/>
          </a:ln>
        </p:spPr>
        <p:txBody>
          <a:bodyPr wrap="none"/>
          <a:lstStyle/>
          <a:p>
            <a:endParaRPr lang="en-US"/>
          </a:p>
        </p:txBody>
      </p:sp>
      <p:sp>
        <p:nvSpPr>
          <p:cNvPr id="40973" name="Line 13"/>
          <p:cNvSpPr>
            <a:spLocks noChangeShapeType="1"/>
          </p:cNvSpPr>
          <p:nvPr/>
        </p:nvSpPr>
        <p:spPr bwMode="auto">
          <a:xfrm flipV="1">
            <a:off x="2124075" y="2349500"/>
            <a:ext cx="1368425" cy="1008063"/>
          </a:xfrm>
          <a:prstGeom prst="line">
            <a:avLst/>
          </a:prstGeom>
          <a:noFill/>
          <a:ln w="9525">
            <a:solidFill>
              <a:schemeClr val="tx1"/>
            </a:solidFill>
            <a:miter lim="800000"/>
            <a:headEnd type="triangle" w="med" len="med"/>
            <a:tailEnd/>
          </a:ln>
        </p:spPr>
        <p:txBody>
          <a:bodyPr wrap="none"/>
          <a:lstStyle/>
          <a:p>
            <a:endParaRPr lang="en-US"/>
          </a:p>
        </p:txBody>
      </p:sp>
      <p:sp>
        <p:nvSpPr>
          <p:cNvPr id="40974" name="Line 14"/>
          <p:cNvSpPr>
            <a:spLocks noChangeShapeType="1"/>
          </p:cNvSpPr>
          <p:nvPr/>
        </p:nvSpPr>
        <p:spPr bwMode="auto">
          <a:xfrm>
            <a:off x="2124075" y="3500438"/>
            <a:ext cx="1368425" cy="1081087"/>
          </a:xfrm>
          <a:prstGeom prst="line">
            <a:avLst/>
          </a:prstGeom>
          <a:noFill/>
          <a:ln w="9525">
            <a:solidFill>
              <a:schemeClr val="tx1"/>
            </a:solidFill>
            <a:miter lim="800000"/>
            <a:headEnd type="triangle" w="med" len="med"/>
            <a:tailEnd/>
          </a:ln>
        </p:spPr>
        <p:txBody>
          <a:bodyPr wrap="none"/>
          <a:lstStyle/>
          <a:p>
            <a:endParaRPr lang="en-US"/>
          </a:p>
        </p:txBody>
      </p:sp>
      <p:sp>
        <p:nvSpPr>
          <p:cNvPr id="40975" name="Line 15"/>
          <p:cNvSpPr>
            <a:spLocks noChangeShapeType="1"/>
          </p:cNvSpPr>
          <p:nvPr/>
        </p:nvSpPr>
        <p:spPr bwMode="auto">
          <a:xfrm>
            <a:off x="2124075" y="3500438"/>
            <a:ext cx="1368425" cy="1944687"/>
          </a:xfrm>
          <a:prstGeom prst="line">
            <a:avLst/>
          </a:prstGeom>
          <a:noFill/>
          <a:ln w="9525">
            <a:solidFill>
              <a:schemeClr val="tx1"/>
            </a:solidFill>
            <a:miter lim="800000"/>
            <a:headEnd type="triangle" w="med" len="med"/>
            <a:tailEnd/>
          </a:ln>
        </p:spPr>
        <p:txBody>
          <a:bodyPr wrap="none"/>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600200" y="304800"/>
            <a:ext cx="5638800" cy="533400"/>
          </a:xfrm>
        </p:spPr>
        <p:txBody>
          <a:bodyPr>
            <a:normAutofit fontScale="90000"/>
          </a:bodyPr>
          <a:lstStyle/>
          <a:p>
            <a:r>
              <a:rPr lang="en-US" altLang="ko-KR" smtClean="0">
                <a:ea typeface="굴림" pitchFamily="34" charset="-127"/>
              </a:rPr>
              <a:t>Character Stream</a:t>
            </a:r>
            <a:r>
              <a:rPr lang="en-US" altLang="ja-JP" smtClean="0">
                <a:ea typeface="ＭＳ Ｐゴシック" pitchFamily="34" charset="-128"/>
              </a:rPr>
              <a:t>s</a:t>
            </a:r>
            <a:endParaRPr lang="en-US" altLang="ko-KR" smtClean="0">
              <a:ea typeface="굴림" pitchFamily="34" charset="-127"/>
            </a:endParaRPr>
          </a:p>
        </p:txBody>
      </p:sp>
      <p:sp>
        <p:nvSpPr>
          <p:cNvPr id="41987" name="Text Box 3"/>
          <p:cNvSpPr txBox="1">
            <a:spLocks noChangeArrowheads="1"/>
          </p:cNvSpPr>
          <p:nvPr/>
        </p:nvSpPr>
        <p:spPr bwMode="auto">
          <a:xfrm>
            <a:off x="1042988" y="3213100"/>
            <a:ext cx="10668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Writer</a:t>
            </a:r>
            <a:endParaRPr lang="en-US" altLang="ko-KR" sz="2000">
              <a:latin typeface="Tahoma" pitchFamily="34" charset="0"/>
              <a:ea typeface="굴림" pitchFamily="34" charset="-127"/>
            </a:endParaRPr>
          </a:p>
        </p:txBody>
      </p:sp>
      <p:sp>
        <p:nvSpPr>
          <p:cNvPr id="41988" name="Text Box 4"/>
          <p:cNvSpPr txBox="1">
            <a:spLocks noChangeArrowheads="1"/>
          </p:cNvSpPr>
          <p:nvPr/>
        </p:nvSpPr>
        <p:spPr bwMode="auto">
          <a:xfrm>
            <a:off x="3492500" y="1412875"/>
            <a:ext cx="252095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ko-KR" sz="2000">
                <a:latin typeface="Tahoma" pitchFamily="34" charset="0"/>
                <a:ea typeface="굴림" pitchFamily="34" charset="-127"/>
              </a:rPr>
              <a:t>Buffered</a:t>
            </a:r>
            <a:r>
              <a:rPr lang="en-US" altLang="ja-JP" sz="2000">
                <a:latin typeface="Tahoma" pitchFamily="34" charset="0"/>
                <a:ea typeface="굴림" pitchFamily="34" charset="-127"/>
              </a:rPr>
              <a:t>Writer</a:t>
            </a:r>
            <a:endParaRPr lang="en-US" altLang="ko-KR" sz="2000">
              <a:latin typeface="Tahoma" pitchFamily="34" charset="0"/>
              <a:ea typeface="굴림" pitchFamily="34" charset="-127"/>
            </a:endParaRPr>
          </a:p>
        </p:txBody>
      </p:sp>
      <p:sp>
        <p:nvSpPr>
          <p:cNvPr id="41989" name="Text Box 5"/>
          <p:cNvSpPr txBox="1">
            <a:spLocks noChangeArrowheads="1"/>
          </p:cNvSpPr>
          <p:nvPr/>
        </p:nvSpPr>
        <p:spPr bwMode="auto">
          <a:xfrm>
            <a:off x="3492500" y="2133600"/>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Out</a:t>
            </a:r>
            <a:r>
              <a:rPr lang="en-US" altLang="ko-KR" sz="2000">
                <a:latin typeface="Tahoma" pitchFamily="34" charset="0"/>
                <a:ea typeface="굴림" pitchFamily="34" charset="-127"/>
              </a:rPr>
              <a:t>putStream</a:t>
            </a:r>
            <a:r>
              <a:rPr lang="en-US" altLang="ja-JP" sz="2000">
                <a:latin typeface="Tahoma" pitchFamily="34" charset="0"/>
                <a:ea typeface="굴림" pitchFamily="34" charset="-127"/>
              </a:rPr>
              <a:t>Writer</a:t>
            </a:r>
            <a:endParaRPr lang="en-US" altLang="ko-KR" sz="2000">
              <a:latin typeface="Tahoma" pitchFamily="34" charset="0"/>
              <a:ea typeface="굴림" pitchFamily="34" charset="-127"/>
            </a:endParaRPr>
          </a:p>
        </p:txBody>
      </p:sp>
      <p:sp>
        <p:nvSpPr>
          <p:cNvPr id="41990" name="Line 6"/>
          <p:cNvSpPr>
            <a:spLocks noChangeShapeType="1"/>
          </p:cNvSpPr>
          <p:nvPr/>
        </p:nvSpPr>
        <p:spPr bwMode="auto">
          <a:xfrm flipV="1">
            <a:off x="2124075" y="1628775"/>
            <a:ext cx="1368425" cy="1728788"/>
          </a:xfrm>
          <a:prstGeom prst="line">
            <a:avLst/>
          </a:prstGeom>
          <a:noFill/>
          <a:ln w="9525">
            <a:solidFill>
              <a:schemeClr val="tx1"/>
            </a:solidFill>
            <a:miter lim="800000"/>
            <a:headEnd type="triangle" w="med" len="med"/>
            <a:tailEnd/>
          </a:ln>
        </p:spPr>
        <p:txBody>
          <a:bodyPr wrap="none"/>
          <a:lstStyle/>
          <a:p>
            <a:endParaRPr lang="en-US"/>
          </a:p>
        </p:txBody>
      </p:sp>
      <p:sp>
        <p:nvSpPr>
          <p:cNvPr id="41991" name="Text Box 7"/>
          <p:cNvSpPr txBox="1">
            <a:spLocks noChangeArrowheads="1"/>
          </p:cNvSpPr>
          <p:nvPr/>
        </p:nvSpPr>
        <p:spPr bwMode="auto">
          <a:xfrm>
            <a:off x="3492500" y="2924175"/>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StringWriter</a:t>
            </a:r>
            <a:endParaRPr lang="en-US" altLang="ko-KR" sz="2000">
              <a:latin typeface="Tahoma" pitchFamily="34" charset="0"/>
              <a:ea typeface="굴림" pitchFamily="34" charset="-127"/>
            </a:endParaRPr>
          </a:p>
        </p:txBody>
      </p:sp>
      <p:sp>
        <p:nvSpPr>
          <p:cNvPr id="41992" name="Text Box 8"/>
          <p:cNvSpPr txBox="1">
            <a:spLocks noChangeArrowheads="1"/>
          </p:cNvSpPr>
          <p:nvPr/>
        </p:nvSpPr>
        <p:spPr bwMode="auto">
          <a:xfrm>
            <a:off x="3492500" y="3717925"/>
            <a:ext cx="252095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CharArrayWriter</a:t>
            </a:r>
            <a:endParaRPr lang="en-US" altLang="ko-KR" sz="2000">
              <a:latin typeface="Tahoma" pitchFamily="34" charset="0"/>
              <a:ea typeface="굴림" pitchFamily="34" charset="-127"/>
            </a:endParaRPr>
          </a:p>
        </p:txBody>
      </p:sp>
      <p:sp>
        <p:nvSpPr>
          <p:cNvPr id="41993" name="Text Box 9"/>
          <p:cNvSpPr txBox="1">
            <a:spLocks noChangeArrowheads="1"/>
          </p:cNvSpPr>
          <p:nvPr/>
        </p:nvSpPr>
        <p:spPr bwMode="auto">
          <a:xfrm>
            <a:off x="3492500" y="4438650"/>
            <a:ext cx="252095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PipedWriter</a:t>
            </a:r>
            <a:endParaRPr lang="en-US" altLang="ko-KR" sz="2000">
              <a:latin typeface="Tahoma" pitchFamily="34" charset="0"/>
              <a:ea typeface="굴림" pitchFamily="34" charset="-127"/>
            </a:endParaRPr>
          </a:p>
        </p:txBody>
      </p:sp>
      <p:sp>
        <p:nvSpPr>
          <p:cNvPr id="41994" name="Text Box 10"/>
          <p:cNvSpPr txBox="1">
            <a:spLocks noChangeArrowheads="1"/>
          </p:cNvSpPr>
          <p:nvPr/>
        </p:nvSpPr>
        <p:spPr bwMode="auto">
          <a:xfrm>
            <a:off x="3492500" y="5229225"/>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FilterWriter</a:t>
            </a:r>
            <a:endParaRPr lang="en-US" altLang="ko-KR" sz="2000">
              <a:latin typeface="Tahoma" pitchFamily="34" charset="0"/>
              <a:ea typeface="굴림" pitchFamily="34" charset="-127"/>
            </a:endParaRPr>
          </a:p>
        </p:txBody>
      </p:sp>
      <p:sp>
        <p:nvSpPr>
          <p:cNvPr id="41995" name="Line 11"/>
          <p:cNvSpPr>
            <a:spLocks noChangeShapeType="1"/>
          </p:cNvSpPr>
          <p:nvPr/>
        </p:nvSpPr>
        <p:spPr bwMode="auto">
          <a:xfrm>
            <a:off x="2124075" y="3429000"/>
            <a:ext cx="1368425" cy="504825"/>
          </a:xfrm>
          <a:prstGeom prst="line">
            <a:avLst/>
          </a:prstGeom>
          <a:noFill/>
          <a:ln w="9525">
            <a:solidFill>
              <a:schemeClr val="tx1"/>
            </a:solidFill>
            <a:miter lim="800000"/>
            <a:headEnd type="triangle" w="med" len="med"/>
            <a:tailEnd/>
          </a:ln>
        </p:spPr>
        <p:txBody>
          <a:bodyPr wrap="none"/>
          <a:lstStyle/>
          <a:p>
            <a:endParaRPr lang="en-US"/>
          </a:p>
        </p:txBody>
      </p:sp>
      <p:sp>
        <p:nvSpPr>
          <p:cNvPr id="41996" name="Line 12"/>
          <p:cNvSpPr>
            <a:spLocks noChangeShapeType="1"/>
          </p:cNvSpPr>
          <p:nvPr/>
        </p:nvSpPr>
        <p:spPr bwMode="auto">
          <a:xfrm flipV="1">
            <a:off x="2124075" y="3141663"/>
            <a:ext cx="1368425" cy="287337"/>
          </a:xfrm>
          <a:prstGeom prst="line">
            <a:avLst/>
          </a:prstGeom>
          <a:noFill/>
          <a:ln w="9525">
            <a:solidFill>
              <a:schemeClr val="tx1"/>
            </a:solidFill>
            <a:miter lim="800000"/>
            <a:headEnd type="triangle" w="med" len="med"/>
            <a:tailEnd/>
          </a:ln>
        </p:spPr>
        <p:txBody>
          <a:bodyPr wrap="none"/>
          <a:lstStyle/>
          <a:p>
            <a:endParaRPr lang="en-US"/>
          </a:p>
        </p:txBody>
      </p:sp>
      <p:sp>
        <p:nvSpPr>
          <p:cNvPr id="41997" name="Line 13"/>
          <p:cNvSpPr>
            <a:spLocks noChangeShapeType="1"/>
          </p:cNvSpPr>
          <p:nvPr/>
        </p:nvSpPr>
        <p:spPr bwMode="auto">
          <a:xfrm flipV="1">
            <a:off x="2124075" y="2349500"/>
            <a:ext cx="1368425" cy="1008063"/>
          </a:xfrm>
          <a:prstGeom prst="line">
            <a:avLst/>
          </a:prstGeom>
          <a:noFill/>
          <a:ln w="9525">
            <a:solidFill>
              <a:schemeClr val="tx1"/>
            </a:solidFill>
            <a:miter lim="800000"/>
            <a:headEnd type="triangle" w="med" len="med"/>
            <a:tailEnd/>
          </a:ln>
        </p:spPr>
        <p:txBody>
          <a:bodyPr wrap="none"/>
          <a:lstStyle/>
          <a:p>
            <a:endParaRPr lang="en-US"/>
          </a:p>
        </p:txBody>
      </p:sp>
      <p:sp>
        <p:nvSpPr>
          <p:cNvPr id="41998" name="Line 14"/>
          <p:cNvSpPr>
            <a:spLocks noChangeShapeType="1"/>
          </p:cNvSpPr>
          <p:nvPr/>
        </p:nvSpPr>
        <p:spPr bwMode="auto">
          <a:xfrm>
            <a:off x="2124075" y="3500438"/>
            <a:ext cx="1368425" cy="1081087"/>
          </a:xfrm>
          <a:prstGeom prst="line">
            <a:avLst/>
          </a:prstGeom>
          <a:noFill/>
          <a:ln w="9525">
            <a:solidFill>
              <a:schemeClr val="tx1"/>
            </a:solidFill>
            <a:miter lim="800000"/>
            <a:headEnd type="triangle" w="med" len="med"/>
            <a:tailEnd/>
          </a:ln>
        </p:spPr>
        <p:txBody>
          <a:bodyPr wrap="none"/>
          <a:lstStyle/>
          <a:p>
            <a:endParaRPr lang="en-US"/>
          </a:p>
        </p:txBody>
      </p:sp>
      <p:sp>
        <p:nvSpPr>
          <p:cNvPr id="41999" name="Line 15"/>
          <p:cNvSpPr>
            <a:spLocks noChangeShapeType="1"/>
          </p:cNvSpPr>
          <p:nvPr/>
        </p:nvSpPr>
        <p:spPr bwMode="auto">
          <a:xfrm>
            <a:off x="2124075" y="3500438"/>
            <a:ext cx="1368425" cy="1944687"/>
          </a:xfrm>
          <a:prstGeom prst="line">
            <a:avLst/>
          </a:prstGeom>
          <a:noFill/>
          <a:ln w="9525">
            <a:solidFill>
              <a:schemeClr val="tx1"/>
            </a:solidFill>
            <a:miter lim="800000"/>
            <a:headEnd type="triangle" w="med" len="med"/>
            <a:tailEnd/>
          </a:ln>
        </p:spPr>
        <p:txBody>
          <a:bodyPr wrap="none"/>
          <a:lstStyle/>
          <a:p>
            <a:endParaRPr lang="en-US"/>
          </a:p>
        </p:txBody>
      </p:sp>
      <p:sp>
        <p:nvSpPr>
          <p:cNvPr id="42000" name="Text Box 16"/>
          <p:cNvSpPr txBox="1">
            <a:spLocks noChangeArrowheads="1"/>
          </p:cNvSpPr>
          <p:nvPr/>
        </p:nvSpPr>
        <p:spPr bwMode="auto">
          <a:xfrm>
            <a:off x="3492500" y="6021388"/>
            <a:ext cx="2514600" cy="406400"/>
          </a:xfrm>
          <a:prstGeom prst="rect">
            <a:avLst/>
          </a:prstGeom>
          <a:noFill/>
          <a:ln w="9525">
            <a:solidFill>
              <a:schemeClr val="tx1"/>
            </a:solidFill>
            <a:miter lim="800000"/>
            <a:headEnd/>
            <a:tailEnd/>
          </a:ln>
        </p:spPr>
        <p:txBody>
          <a:bodyPr>
            <a:spAutoFit/>
          </a:bodyPr>
          <a:lstStyle/>
          <a:p>
            <a:pPr latinLnBrk="1">
              <a:spcBef>
                <a:spcPct val="50000"/>
              </a:spcBef>
            </a:pPr>
            <a:r>
              <a:rPr lang="en-US" altLang="ja-JP" sz="2000">
                <a:latin typeface="Tahoma" pitchFamily="34" charset="0"/>
                <a:ea typeface="굴림" pitchFamily="34" charset="-127"/>
              </a:rPr>
              <a:t>PrintWriter</a:t>
            </a:r>
            <a:endParaRPr lang="en-US" altLang="ko-KR" sz="2000">
              <a:latin typeface="Tahoma" pitchFamily="34" charset="0"/>
              <a:ea typeface="굴림" pitchFamily="34" charset="-127"/>
            </a:endParaRPr>
          </a:p>
        </p:txBody>
      </p:sp>
      <p:sp>
        <p:nvSpPr>
          <p:cNvPr id="42001" name="Line 17"/>
          <p:cNvSpPr>
            <a:spLocks noChangeShapeType="1"/>
          </p:cNvSpPr>
          <p:nvPr/>
        </p:nvSpPr>
        <p:spPr bwMode="auto">
          <a:xfrm>
            <a:off x="2124075" y="3573463"/>
            <a:ext cx="1368425" cy="2663825"/>
          </a:xfrm>
          <a:prstGeom prst="line">
            <a:avLst/>
          </a:prstGeom>
          <a:noFill/>
          <a:ln w="9525">
            <a:solidFill>
              <a:schemeClr val="tx1"/>
            </a:solidFill>
            <a:miter lim="800000"/>
            <a:headEnd type="triangle" w="med" len="med"/>
            <a:tailEnd/>
          </a:ln>
        </p:spPr>
        <p:txBody>
          <a:bodyPr wrap="none"/>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ja-JP" smtClean="0">
                <a:ea typeface="ＭＳ Ｐゴシック" pitchFamily="34" charset="-128"/>
              </a:rPr>
              <a:t>Character Streams</a:t>
            </a:r>
          </a:p>
        </p:txBody>
      </p:sp>
      <p:sp>
        <p:nvSpPr>
          <p:cNvPr id="43011" name="Rectangle 3"/>
          <p:cNvSpPr>
            <a:spLocks noGrp="1" noChangeArrowheads="1"/>
          </p:cNvSpPr>
          <p:nvPr>
            <p:ph type="body" idx="1"/>
          </p:nvPr>
        </p:nvSpPr>
        <p:spPr/>
        <p:txBody>
          <a:bodyPr>
            <a:normAutofit lnSpcReduction="10000"/>
          </a:bodyPr>
          <a:lstStyle/>
          <a:p>
            <a:pPr>
              <a:lnSpc>
                <a:spcPct val="80000"/>
              </a:lnSpc>
              <a:buFont typeface="Wingdings" pitchFamily="2" charset="2"/>
              <a:buNone/>
            </a:pPr>
            <a:r>
              <a:rPr lang="en-US" altLang="ja-JP" sz="1400" smtClean="0">
                <a:ea typeface="ＭＳ Ｐゴシック" pitchFamily="34" charset="-128"/>
              </a:rPr>
              <a:t>import java.io.*;</a:t>
            </a:r>
          </a:p>
          <a:p>
            <a:pPr>
              <a:lnSpc>
                <a:spcPct val="80000"/>
              </a:lnSpc>
              <a:buFont typeface="Wingdings" pitchFamily="2" charset="2"/>
              <a:buNone/>
            </a:pPr>
            <a:endParaRPr lang="en-US" altLang="ja-JP" sz="1400" smtClean="0">
              <a:ea typeface="ＭＳ Ｐゴシック" pitchFamily="34" charset="-128"/>
            </a:endParaRPr>
          </a:p>
          <a:p>
            <a:pPr>
              <a:lnSpc>
                <a:spcPct val="80000"/>
              </a:lnSpc>
              <a:buFont typeface="Wingdings" pitchFamily="2" charset="2"/>
              <a:buNone/>
            </a:pPr>
            <a:r>
              <a:rPr lang="en-US" altLang="ja-JP" sz="1400" smtClean="0">
                <a:ea typeface="ＭＳ Ｐゴシック" pitchFamily="34" charset="-128"/>
              </a:rPr>
              <a:t>public class CountSpace {</a:t>
            </a:r>
          </a:p>
          <a:p>
            <a:pPr>
              <a:lnSpc>
                <a:spcPct val="80000"/>
              </a:lnSpc>
              <a:buFont typeface="Wingdings" pitchFamily="2" charset="2"/>
              <a:buNone/>
            </a:pPr>
            <a:r>
              <a:rPr lang="en-US" altLang="ja-JP" sz="1400" smtClean="0">
                <a:ea typeface="ＭＳ Ｐゴシック" pitchFamily="34" charset="-128"/>
              </a:rPr>
              <a:t>  public static void main(String[] args) </a:t>
            </a:r>
          </a:p>
          <a:p>
            <a:pPr>
              <a:lnSpc>
                <a:spcPct val="80000"/>
              </a:lnSpc>
              <a:buFont typeface="Wingdings" pitchFamily="2" charset="2"/>
              <a:buNone/>
            </a:pPr>
            <a:r>
              <a:rPr lang="en-US" altLang="ja-JP" sz="1400" smtClean="0">
                <a:ea typeface="ＭＳ Ｐゴシック" pitchFamily="34" charset="-128"/>
              </a:rPr>
              <a:t>     throws IOException</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    </a:t>
            </a:r>
            <a:r>
              <a:rPr lang="en-US" altLang="ja-JP" sz="1400" b="1" smtClean="0">
                <a:ea typeface="ＭＳ Ｐゴシック" pitchFamily="34" charset="-128"/>
              </a:rPr>
              <a:t>Reader</a:t>
            </a:r>
            <a:r>
              <a:rPr lang="en-US" altLang="ja-JP" sz="1400" smtClean="0">
                <a:ea typeface="ＭＳ Ｐゴシック" pitchFamily="34" charset="-128"/>
              </a:rPr>
              <a:t> in;</a:t>
            </a:r>
          </a:p>
          <a:p>
            <a:pPr>
              <a:lnSpc>
                <a:spcPct val="80000"/>
              </a:lnSpc>
              <a:buFont typeface="Wingdings" pitchFamily="2" charset="2"/>
              <a:buNone/>
            </a:pPr>
            <a:r>
              <a:rPr lang="en-US" altLang="ja-JP" sz="1400" smtClean="0">
                <a:ea typeface="ＭＳ Ｐゴシック" pitchFamily="34" charset="-128"/>
              </a:rPr>
              <a:t>    if (args.length == 0)</a:t>
            </a:r>
          </a:p>
          <a:p>
            <a:pPr>
              <a:lnSpc>
                <a:spcPct val="80000"/>
              </a:lnSpc>
              <a:buFont typeface="Wingdings" pitchFamily="2" charset="2"/>
              <a:buNone/>
            </a:pPr>
            <a:r>
              <a:rPr lang="en-US" altLang="ja-JP" sz="1400" smtClean="0">
                <a:ea typeface="ＭＳ Ｐゴシック" pitchFamily="34" charset="-128"/>
              </a:rPr>
              <a:t>      in = new </a:t>
            </a:r>
            <a:r>
              <a:rPr lang="en-US" altLang="ja-JP" sz="1400" b="1" smtClean="0">
                <a:ea typeface="ＭＳ Ｐゴシック" pitchFamily="34" charset="-128"/>
              </a:rPr>
              <a:t>InputStreamReader</a:t>
            </a:r>
            <a:r>
              <a:rPr lang="en-US" altLang="ja-JP" sz="1400" smtClean="0">
                <a:ea typeface="ＭＳ Ｐゴシック" pitchFamily="34" charset="-128"/>
              </a:rPr>
              <a:t>(System.in);</a:t>
            </a:r>
          </a:p>
          <a:p>
            <a:pPr>
              <a:lnSpc>
                <a:spcPct val="80000"/>
              </a:lnSpc>
              <a:buFont typeface="Wingdings" pitchFamily="2" charset="2"/>
              <a:buNone/>
            </a:pPr>
            <a:r>
              <a:rPr lang="en-US" altLang="ja-JP" sz="1400" smtClean="0">
                <a:ea typeface="ＭＳ Ｐゴシック" pitchFamily="34" charset="-128"/>
              </a:rPr>
              <a:t>    else </a:t>
            </a:r>
          </a:p>
          <a:p>
            <a:pPr>
              <a:lnSpc>
                <a:spcPct val="80000"/>
              </a:lnSpc>
              <a:buFont typeface="Wingdings" pitchFamily="2" charset="2"/>
              <a:buNone/>
            </a:pPr>
            <a:r>
              <a:rPr lang="en-US" altLang="ja-JP" sz="1400" smtClean="0">
                <a:ea typeface="ＭＳ Ｐゴシック" pitchFamily="34" charset="-128"/>
              </a:rPr>
              <a:t>      in = new </a:t>
            </a:r>
            <a:r>
              <a:rPr lang="en-US" altLang="ja-JP" sz="1400" b="1" smtClean="0">
                <a:ea typeface="ＭＳ Ｐゴシック" pitchFamily="34" charset="-128"/>
              </a:rPr>
              <a:t>FileReader</a:t>
            </a:r>
            <a:r>
              <a:rPr lang="en-US" altLang="ja-JP" sz="1400" smtClean="0">
                <a:ea typeface="ＭＳ Ｐゴシック" pitchFamily="34" charset="-128"/>
              </a:rPr>
              <a:t>(args[0]);</a:t>
            </a:r>
          </a:p>
          <a:p>
            <a:pPr>
              <a:lnSpc>
                <a:spcPct val="80000"/>
              </a:lnSpc>
              <a:buFont typeface="Wingdings" pitchFamily="2" charset="2"/>
              <a:buNone/>
            </a:pPr>
            <a:endParaRPr lang="en-US" altLang="ja-JP" sz="1400" smtClean="0">
              <a:ea typeface="ＭＳ Ｐゴシック" pitchFamily="34" charset="-128"/>
            </a:endParaRPr>
          </a:p>
          <a:p>
            <a:pPr>
              <a:lnSpc>
                <a:spcPct val="80000"/>
              </a:lnSpc>
              <a:buFont typeface="Wingdings" pitchFamily="2" charset="2"/>
              <a:buNone/>
            </a:pPr>
            <a:r>
              <a:rPr lang="en-US" altLang="ja-JP" sz="1400" smtClean="0">
                <a:ea typeface="ＭＳ Ｐゴシック" pitchFamily="34" charset="-128"/>
              </a:rPr>
              <a:t>    int ch;</a:t>
            </a:r>
          </a:p>
          <a:p>
            <a:pPr>
              <a:lnSpc>
                <a:spcPct val="80000"/>
              </a:lnSpc>
              <a:buFont typeface="Wingdings" pitchFamily="2" charset="2"/>
              <a:buNone/>
            </a:pPr>
            <a:r>
              <a:rPr lang="en-US" altLang="ja-JP" sz="1400" smtClean="0">
                <a:ea typeface="ＭＳ Ｐゴシック" pitchFamily="34" charset="-128"/>
              </a:rPr>
              <a:t>    int total;</a:t>
            </a:r>
          </a:p>
          <a:p>
            <a:pPr>
              <a:lnSpc>
                <a:spcPct val="80000"/>
              </a:lnSpc>
              <a:buFont typeface="Wingdings" pitchFamily="2" charset="2"/>
              <a:buNone/>
            </a:pPr>
            <a:r>
              <a:rPr lang="en-US" altLang="ja-JP" sz="1400" smtClean="0">
                <a:ea typeface="ＭＳ Ｐゴシック" pitchFamily="34" charset="-128"/>
              </a:rPr>
              <a:t>    int spaces = 0;</a:t>
            </a:r>
          </a:p>
          <a:p>
            <a:pPr>
              <a:lnSpc>
                <a:spcPct val="80000"/>
              </a:lnSpc>
              <a:buFont typeface="Wingdings" pitchFamily="2" charset="2"/>
              <a:buNone/>
            </a:pPr>
            <a:r>
              <a:rPr lang="en-US" altLang="ja-JP" sz="1400" smtClean="0">
                <a:ea typeface="ＭＳ Ｐゴシック" pitchFamily="34" charset="-128"/>
              </a:rPr>
              <a:t>    for (total = 0; (ch = in.read()) != -1; total++) {</a:t>
            </a:r>
          </a:p>
          <a:p>
            <a:pPr>
              <a:lnSpc>
                <a:spcPct val="80000"/>
              </a:lnSpc>
              <a:buFont typeface="Wingdings" pitchFamily="2" charset="2"/>
              <a:buNone/>
            </a:pPr>
            <a:r>
              <a:rPr lang="en-US" altLang="ja-JP" sz="1400" smtClean="0">
                <a:ea typeface="ＭＳ Ｐゴシック" pitchFamily="34" charset="-128"/>
              </a:rPr>
              <a:t>      if (Character.isWhitespace((char) ch))</a:t>
            </a:r>
          </a:p>
          <a:p>
            <a:pPr>
              <a:lnSpc>
                <a:spcPct val="80000"/>
              </a:lnSpc>
              <a:buFont typeface="Wingdings" pitchFamily="2" charset="2"/>
              <a:buNone/>
            </a:pPr>
            <a:r>
              <a:rPr lang="en-US" altLang="ja-JP" sz="1400" smtClean="0">
                <a:ea typeface="ＭＳ Ｐゴシック" pitchFamily="34" charset="-128"/>
              </a:rPr>
              <a:t>        spaces++;</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    System.out.println(total + " chars  "</a:t>
            </a:r>
          </a:p>
          <a:p>
            <a:pPr>
              <a:lnSpc>
                <a:spcPct val="80000"/>
              </a:lnSpc>
              <a:buFont typeface="Wingdings" pitchFamily="2" charset="2"/>
              <a:buNone/>
            </a:pPr>
            <a:r>
              <a:rPr lang="en-US" altLang="ja-JP" sz="1400" smtClean="0">
                <a:ea typeface="ＭＳ Ｐゴシック" pitchFamily="34" charset="-128"/>
              </a:rPr>
              <a:t>       + spaces + " spaces");</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a:t>
            </a:r>
          </a:p>
        </p:txBody>
      </p:sp>
      <p:sp>
        <p:nvSpPr>
          <p:cNvPr id="43012" name="Text Box 4"/>
          <p:cNvSpPr txBox="1">
            <a:spLocks noChangeArrowheads="1"/>
          </p:cNvSpPr>
          <p:nvPr/>
        </p:nvSpPr>
        <p:spPr bwMode="auto">
          <a:xfrm>
            <a:off x="4191000" y="1066800"/>
            <a:ext cx="4572000" cy="590550"/>
          </a:xfrm>
          <a:prstGeom prst="rect">
            <a:avLst/>
          </a:prstGeom>
          <a:noFill/>
          <a:ln w="9525">
            <a:solidFill>
              <a:srgbClr val="FF0000"/>
            </a:solidFill>
            <a:miter lim="800000"/>
            <a:headEnd/>
            <a:tailEnd/>
          </a:ln>
        </p:spPr>
        <p:txBody>
          <a:bodyPr>
            <a:spAutoFit/>
          </a:bodyPr>
          <a:lstStyle/>
          <a:p>
            <a:r>
              <a:rPr lang="en-US" altLang="ja-JP" sz="1600">
                <a:ea typeface="ＭＳ Ｐゴシック" pitchFamily="34" charset="-128"/>
              </a:rPr>
              <a:t>The abstract classes for reading and writing streams of characters are </a:t>
            </a:r>
            <a:r>
              <a:rPr lang="en-US" altLang="ja-JP" sz="1600" b="1">
                <a:ea typeface="ＭＳ Ｐゴシック" pitchFamily="34" charset="-128"/>
              </a:rPr>
              <a:t>Reader</a:t>
            </a:r>
            <a:r>
              <a:rPr lang="en-US" altLang="ja-JP" sz="1600">
                <a:ea typeface="ＭＳ Ｐゴシック" pitchFamily="34" charset="-128"/>
              </a:rPr>
              <a:t> and </a:t>
            </a:r>
            <a:r>
              <a:rPr lang="en-US" altLang="ja-JP" sz="1600" b="1">
                <a:ea typeface="ＭＳ Ｐゴシック" pitchFamily="34" charset="-128"/>
              </a:rPr>
              <a:t>Writer</a:t>
            </a:r>
            <a:r>
              <a:rPr lang="en-US" altLang="ja-JP" sz="1600">
                <a:ea typeface="ＭＳ Ｐゴシック" pitchFamily="34" charset="-128"/>
              </a:rPr>
              <a:t>. </a:t>
            </a:r>
          </a:p>
        </p:txBody>
      </p:sp>
      <p:sp>
        <p:nvSpPr>
          <p:cNvPr id="43013" name="Text Box 5"/>
          <p:cNvSpPr txBox="1">
            <a:spLocks noChangeArrowheads="1"/>
          </p:cNvSpPr>
          <p:nvPr/>
        </p:nvSpPr>
        <p:spPr bwMode="auto">
          <a:xfrm>
            <a:off x="4191000" y="3200400"/>
            <a:ext cx="4572000" cy="1079500"/>
          </a:xfrm>
          <a:prstGeom prst="rect">
            <a:avLst/>
          </a:prstGeom>
          <a:noFill/>
          <a:ln w="9525">
            <a:solidFill>
              <a:srgbClr val="FF0000"/>
            </a:solidFill>
            <a:miter lim="800000"/>
            <a:headEnd/>
            <a:tailEnd/>
          </a:ln>
        </p:spPr>
        <p:txBody>
          <a:bodyPr>
            <a:spAutoFit/>
          </a:bodyPr>
          <a:lstStyle/>
          <a:p>
            <a:r>
              <a:rPr lang="en-US" altLang="ja-JP" sz="1600" b="1">
                <a:ea typeface="ＭＳ Ｐゴシック" pitchFamily="34" charset="-128"/>
              </a:rPr>
              <a:t>Run:</a:t>
            </a:r>
          </a:p>
          <a:p>
            <a:r>
              <a:rPr lang="en-US" altLang="ja-JP" sz="1600">
                <a:ea typeface="ＭＳ Ｐゴシック" pitchFamily="34" charset="-128"/>
              </a:rPr>
              <a:t>Java CountSpace CountSpace.java</a:t>
            </a:r>
          </a:p>
          <a:p>
            <a:r>
              <a:rPr lang="en-US" altLang="ja-JP" sz="1600" b="1">
                <a:ea typeface="ＭＳ Ｐゴシック" pitchFamily="34" charset="-128"/>
              </a:rPr>
              <a:t>Result:</a:t>
            </a:r>
            <a:r>
              <a:rPr lang="en-US" altLang="ja-JP" sz="1600">
                <a:ea typeface="ＭＳ Ｐゴシック" pitchFamily="34" charset="-128"/>
              </a:rPr>
              <a:t> </a:t>
            </a:r>
          </a:p>
          <a:p>
            <a:r>
              <a:rPr lang="en-US" altLang="ja-JP" sz="1600">
                <a:ea typeface="ＭＳ Ｐゴシック" pitchFamily="34" charset="-128"/>
              </a:rPr>
              <a:t>520 characters  172 spaces</a:t>
            </a:r>
          </a:p>
        </p:txBody>
      </p:sp>
      <p:sp>
        <p:nvSpPr>
          <p:cNvPr id="43014" name="Text Box 8"/>
          <p:cNvSpPr txBox="1">
            <a:spLocks noChangeArrowheads="1"/>
          </p:cNvSpPr>
          <p:nvPr/>
        </p:nvSpPr>
        <p:spPr bwMode="auto">
          <a:xfrm>
            <a:off x="4191000" y="1752600"/>
            <a:ext cx="4572000" cy="1079500"/>
          </a:xfrm>
          <a:prstGeom prst="rect">
            <a:avLst/>
          </a:prstGeom>
          <a:noFill/>
          <a:ln w="9525">
            <a:solidFill>
              <a:srgbClr val="FF0000"/>
            </a:solidFill>
            <a:miter lim="800000"/>
            <a:headEnd/>
            <a:tailEnd/>
          </a:ln>
        </p:spPr>
        <p:txBody>
          <a:bodyPr>
            <a:spAutoFit/>
          </a:bodyPr>
          <a:lstStyle/>
          <a:p>
            <a:r>
              <a:rPr lang="en-US" altLang="ja-JP" sz="1600">
                <a:ea typeface="ＭＳ Ｐゴシック" pitchFamily="34" charset="-128"/>
              </a:rPr>
              <a:t>The abstract class Reader provides a character stream analogous to the byte stream InputStream and the methods of Reader essentially mirror those of InputStream.</a:t>
            </a:r>
          </a:p>
        </p:txBody>
      </p:sp>
      <p:sp>
        <p:nvSpPr>
          <p:cNvPr id="43015" name="Text Box 9"/>
          <p:cNvSpPr txBox="1">
            <a:spLocks noChangeArrowheads="1"/>
          </p:cNvSpPr>
          <p:nvPr/>
        </p:nvSpPr>
        <p:spPr bwMode="auto">
          <a:xfrm>
            <a:off x="4191000" y="4724400"/>
            <a:ext cx="4572000" cy="1323975"/>
          </a:xfrm>
          <a:prstGeom prst="rect">
            <a:avLst/>
          </a:prstGeom>
          <a:noFill/>
          <a:ln w="9525">
            <a:solidFill>
              <a:srgbClr val="FF0000"/>
            </a:solidFill>
            <a:miter lim="800000"/>
            <a:headEnd/>
            <a:tailEnd/>
          </a:ln>
        </p:spPr>
        <p:txBody>
          <a:bodyPr>
            <a:spAutoFit/>
          </a:bodyPr>
          <a:lstStyle/>
          <a:p>
            <a:r>
              <a:rPr lang="en-US" altLang="ja-JP" sz="1600">
                <a:ea typeface="ＭＳ Ｐゴシック" pitchFamily="34" charset="-128"/>
              </a:rPr>
              <a:t>The conversion streams </a:t>
            </a:r>
            <a:r>
              <a:rPr lang="en-US" altLang="ja-JP" sz="1600" b="1">
                <a:ea typeface="ＭＳ Ｐゴシック" pitchFamily="34" charset="-128"/>
              </a:rPr>
              <a:t>InputStreamReader</a:t>
            </a:r>
            <a:r>
              <a:rPr lang="en-US" altLang="ja-JP" sz="1600">
                <a:ea typeface="ＭＳ Ｐゴシック" pitchFamily="34" charset="-128"/>
              </a:rPr>
              <a:t> and </a:t>
            </a:r>
            <a:r>
              <a:rPr lang="en-US" altLang="ja-JP" sz="1600" b="1">
                <a:ea typeface="ＭＳ Ｐゴシック" pitchFamily="34" charset="-128"/>
              </a:rPr>
              <a:t>OutputStreamWriter</a:t>
            </a:r>
            <a:r>
              <a:rPr lang="en-US" altLang="ja-JP" sz="1600">
                <a:ea typeface="ＭＳ Ｐゴシック" pitchFamily="34" charset="-128"/>
              </a:rPr>
              <a:t> translate between character and byte streams using either a specified character set encoding or the default encoding for the local system.</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Errors</a:t>
            </a:r>
          </a:p>
        </p:txBody>
      </p:sp>
      <p:sp>
        <p:nvSpPr>
          <p:cNvPr id="6147" name="Rectangle 3"/>
          <p:cNvSpPr>
            <a:spLocks noGrp="1" noChangeArrowheads="1"/>
          </p:cNvSpPr>
          <p:nvPr>
            <p:ph type="body" idx="1"/>
          </p:nvPr>
        </p:nvSpPr>
        <p:spPr/>
        <p:txBody>
          <a:bodyPr/>
          <a:lstStyle/>
          <a:p>
            <a:r>
              <a:rPr lang="en-GB" smtClean="0"/>
              <a:t>Errors represent critical errors that should not occur and that the application is not expected to recover from</a:t>
            </a:r>
          </a:p>
          <a:p>
            <a:r>
              <a:rPr lang="en-GB" smtClean="0"/>
              <a:t>Errors are typically generated from mistakes in program logic or design and should be handled through correction of design or code</a:t>
            </a:r>
          </a:p>
          <a:p>
            <a:r>
              <a:rPr lang="en-GB" smtClean="0"/>
              <a:t>Examples: OutOfMemoryError, StackOverFlowError</a:t>
            </a:r>
          </a:p>
          <a:p>
            <a:pPr>
              <a:buFontTx/>
              <a:buNone/>
            </a:pPr>
            <a:endParaRPr lang="en-US" smtClean="0"/>
          </a:p>
          <a:p>
            <a:pPr>
              <a:buFontTx/>
              <a:buNone/>
            </a:pPr>
            <a:endParaRPr lang="en-US" sz="18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ja-JP" smtClean="0">
                <a:ea typeface="ＭＳ Ｐゴシック" pitchFamily="34" charset="-128"/>
              </a:rPr>
              <a:t>Character Streams</a:t>
            </a:r>
          </a:p>
        </p:txBody>
      </p:sp>
      <p:sp>
        <p:nvSpPr>
          <p:cNvPr id="44035" name="Rectangle 9"/>
          <p:cNvSpPr>
            <a:spLocks noGrp="1" noChangeArrowheads="1"/>
          </p:cNvSpPr>
          <p:nvPr>
            <p:ph type="body" sz="half" idx="1"/>
          </p:nvPr>
        </p:nvSpPr>
        <p:spPr/>
        <p:txBody>
          <a:bodyPr/>
          <a:lstStyle/>
          <a:p>
            <a:pPr>
              <a:lnSpc>
                <a:spcPct val="90000"/>
              </a:lnSpc>
            </a:pPr>
            <a:r>
              <a:rPr lang="en-US" altLang="ja-JP" sz="1600" smtClean="0">
                <a:ea typeface="ＭＳ Ｐゴシック" pitchFamily="34" charset="-128"/>
              </a:rPr>
              <a:t>The conversion streams </a:t>
            </a:r>
            <a:r>
              <a:rPr lang="en-US" altLang="ja-JP" sz="1600" b="1" smtClean="0">
                <a:ea typeface="ＭＳ Ｐゴシック" pitchFamily="34" charset="-128"/>
              </a:rPr>
              <a:t>InputStreamReader</a:t>
            </a:r>
            <a:r>
              <a:rPr lang="en-US" altLang="ja-JP" sz="1600" smtClean="0">
                <a:ea typeface="ＭＳ Ｐゴシック" pitchFamily="34" charset="-128"/>
              </a:rPr>
              <a:t> and </a:t>
            </a:r>
            <a:r>
              <a:rPr lang="en-US" altLang="ja-JP" sz="1600" b="1" smtClean="0">
                <a:ea typeface="ＭＳ Ｐゴシック" pitchFamily="34" charset="-128"/>
              </a:rPr>
              <a:t>OutputStreamWriter</a:t>
            </a:r>
            <a:r>
              <a:rPr lang="en-US" altLang="ja-JP" sz="1600" smtClean="0">
                <a:ea typeface="ＭＳ Ｐゴシック" pitchFamily="34" charset="-128"/>
              </a:rPr>
              <a:t> translate between character and byte streams using either a specified character set encoding or the default encoding for the local system.</a:t>
            </a:r>
          </a:p>
          <a:p>
            <a:pPr>
              <a:lnSpc>
                <a:spcPct val="90000"/>
              </a:lnSpc>
            </a:pPr>
            <a:endParaRPr lang="en-US" altLang="ja-JP" sz="1600" smtClean="0">
              <a:ea typeface="ＭＳ Ｐゴシック" pitchFamily="34" charset="-128"/>
            </a:endParaRPr>
          </a:p>
          <a:p>
            <a:pPr>
              <a:lnSpc>
                <a:spcPct val="90000"/>
              </a:lnSpc>
              <a:buFont typeface="Wingdings" pitchFamily="2" charset="2"/>
              <a:buNone/>
            </a:pPr>
            <a:r>
              <a:rPr lang="en-US" altLang="ja-JP" sz="1400" smtClean="0">
                <a:ea typeface="ＭＳ Ｐゴシック" pitchFamily="34" charset="-128"/>
              </a:rPr>
              <a:t>public Reader readArabic(String file) throws IOException {</a:t>
            </a:r>
          </a:p>
          <a:p>
            <a:pPr>
              <a:lnSpc>
                <a:spcPct val="90000"/>
              </a:lnSpc>
              <a:buFont typeface="Wingdings" pitchFamily="2" charset="2"/>
              <a:buNone/>
            </a:pPr>
            <a:r>
              <a:rPr lang="en-US" altLang="ja-JP" sz="1400" smtClean="0">
                <a:ea typeface="ＭＳ Ｐゴシック" pitchFamily="34" charset="-128"/>
              </a:rPr>
              <a:t>  InputStream fileIn = new FileInputStream(file);</a:t>
            </a:r>
          </a:p>
          <a:p>
            <a:pPr>
              <a:lnSpc>
                <a:spcPct val="90000"/>
              </a:lnSpc>
              <a:buFont typeface="Wingdings" pitchFamily="2" charset="2"/>
              <a:buNone/>
            </a:pPr>
            <a:r>
              <a:rPr lang="en-US" altLang="ja-JP" sz="1400" smtClean="0">
                <a:ea typeface="ＭＳ Ｐゴシック" pitchFamily="34" charset="-128"/>
              </a:rPr>
              <a:t>  return new InputStreamReader(fileIn, "iso-8859-6");</a:t>
            </a:r>
          </a:p>
          <a:p>
            <a:pPr>
              <a:lnSpc>
                <a:spcPct val="90000"/>
              </a:lnSpc>
              <a:buFont typeface="Wingdings" pitchFamily="2" charset="2"/>
              <a:buNone/>
            </a:pPr>
            <a:r>
              <a:rPr lang="en-US" altLang="ja-JP" sz="1400" smtClean="0">
                <a:ea typeface="ＭＳ Ｐゴシック" pitchFamily="34" charset="-128"/>
              </a:rPr>
              <a:t>}</a:t>
            </a:r>
          </a:p>
          <a:p>
            <a:pPr>
              <a:lnSpc>
                <a:spcPct val="90000"/>
              </a:lnSpc>
            </a:pPr>
            <a:r>
              <a:rPr lang="en-US" altLang="ja-JP" sz="1600" smtClean="0">
                <a:ea typeface="ＭＳ Ｐゴシック" pitchFamily="34" charset="-128"/>
              </a:rPr>
              <a:t>The Stream types usually have input/output pairs, and most have both byte stream and character stream variants</a:t>
            </a:r>
          </a:p>
          <a:p>
            <a:pPr lvl="1">
              <a:lnSpc>
                <a:spcPct val="90000"/>
              </a:lnSpc>
            </a:pPr>
            <a:r>
              <a:rPr lang="en-US" altLang="ja-JP" sz="1600" smtClean="0">
                <a:ea typeface="ＭＳ Ｐゴシック" pitchFamily="34" charset="-128"/>
              </a:rPr>
              <a:t>Filter streams</a:t>
            </a:r>
          </a:p>
          <a:p>
            <a:pPr lvl="1">
              <a:lnSpc>
                <a:spcPct val="90000"/>
              </a:lnSpc>
            </a:pPr>
            <a:r>
              <a:rPr lang="en-US" altLang="ja-JP" sz="1600" smtClean="0">
                <a:ea typeface="ＭＳ Ｐゴシック" pitchFamily="34" charset="-128"/>
              </a:rPr>
              <a:t>Buffered streams</a:t>
            </a:r>
          </a:p>
          <a:p>
            <a:pPr lvl="1">
              <a:lnSpc>
                <a:spcPct val="90000"/>
              </a:lnSpc>
            </a:pPr>
            <a:r>
              <a:rPr lang="en-US" altLang="ja-JP" sz="1600" smtClean="0">
                <a:ea typeface="ＭＳ Ｐゴシック" pitchFamily="34" charset="-128"/>
              </a:rPr>
              <a:t>Piped streams</a:t>
            </a:r>
          </a:p>
          <a:p>
            <a:pPr>
              <a:lnSpc>
                <a:spcPct val="90000"/>
              </a:lnSpc>
            </a:pPr>
            <a:endParaRPr lang="en-US" altLang="ja-JP" sz="1400" smtClean="0">
              <a:ea typeface="ＭＳ Ｐゴシック" pitchFamily="34" charset="-128"/>
            </a:endParaRPr>
          </a:p>
          <a:p>
            <a:pPr>
              <a:lnSpc>
                <a:spcPct val="90000"/>
              </a:lnSpc>
            </a:pPr>
            <a:endParaRPr lang="en-US" altLang="ja-JP" sz="2400" smtClean="0">
              <a:ea typeface="ＭＳ Ｐゴシック" pitchFamily="34" charset="-128"/>
            </a:endParaRPr>
          </a:p>
        </p:txBody>
      </p:sp>
      <p:sp>
        <p:nvSpPr>
          <p:cNvPr id="44036" name="Rectangle 10"/>
          <p:cNvSpPr>
            <a:spLocks noGrp="1" noChangeArrowheads="1"/>
          </p:cNvSpPr>
          <p:nvPr>
            <p:ph type="body" sz="half" idx="2"/>
          </p:nvPr>
        </p:nvSpPr>
        <p:spPr/>
        <p:txBody>
          <a:bodyPr>
            <a:normAutofit lnSpcReduction="10000"/>
          </a:bodyPr>
          <a:lstStyle/>
          <a:p>
            <a:pPr>
              <a:lnSpc>
                <a:spcPct val="90000"/>
              </a:lnSpc>
            </a:pPr>
            <a:r>
              <a:rPr lang="en-US" altLang="ja-JP" sz="2400" smtClean="0">
                <a:ea typeface="ＭＳ Ｐゴシック" pitchFamily="34" charset="-128"/>
              </a:rPr>
              <a:t>A group of streams, called in-memory streams:</a:t>
            </a:r>
          </a:p>
          <a:p>
            <a:pPr lvl="1">
              <a:lnSpc>
                <a:spcPct val="90000"/>
              </a:lnSpc>
            </a:pPr>
            <a:r>
              <a:rPr lang="en-US" altLang="ja-JP" sz="2000" smtClean="0">
                <a:ea typeface="ＭＳ Ｐゴシック" pitchFamily="34" charset="-128"/>
              </a:rPr>
              <a:t>ByteArray streams</a:t>
            </a:r>
          </a:p>
          <a:p>
            <a:pPr lvl="1">
              <a:lnSpc>
                <a:spcPct val="90000"/>
              </a:lnSpc>
            </a:pPr>
            <a:r>
              <a:rPr lang="en-US" altLang="ja-JP" sz="2000" smtClean="0">
                <a:ea typeface="ＭＳ Ｐゴシック" pitchFamily="34" charset="-128"/>
              </a:rPr>
              <a:t>CharArray streams</a:t>
            </a:r>
          </a:p>
          <a:p>
            <a:pPr lvl="1">
              <a:lnSpc>
                <a:spcPct val="90000"/>
              </a:lnSpc>
            </a:pPr>
            <a:r>
              <a:rPr lang="en-US" altLang="ja-JP" sz="2000" smtClean="0">
                <a:ea typeface="ＭＳ Ｐゴシック" pitchFamily="34" charset="-128"/>
              </a:rPr>
              <a:t>String streams</a:t>
            </a:r>
          </a:p>
          <a:p>
            <a:pPr>
              <a:lnSpc>
                <a:spcPct val="90000"/>
              </a:lnSpc>
            </a:pPr>
            <a:r>
              <a:rPr lang="en-US" altLang="ja-JP" sz="2400" smtClean="0">
                <a:ea typeface="ＭＳ Ｐゴシック" pitchFamily="34" charset="-128"/>
              </a:rPr>
              <a:t>I/O Streams that have no O/I counterpart:</a:t>
            </a:r>
          </a:p>
          <a:p>
            <a:pPr lvl="1">
              <a:lnSpc>
                <a:spcPct val="90000"/>
              </a:lnSpc>
            </a:pPr>
            <a:r>
              <a:rPr lang="en-US" altLang="ja-JP" sz="2000" smtClean="0">
                <a:ea typeface="ＭＳ Ｐゴシック" pitchFamily="34" charset="-128"/>
              </a:rPr>
              <a:t>The Print streams</a:t>
            </a:r>
          </a:p>
          <a:p>
            <a:pPr lvl="1">
              <a:lnSpc>
                <a:spcPct val="90000"/>
              </a:lnSpc>
            </a:pPr>
            <a:r>
              <a:rPr lang="en-US" altLang="ja-JP" sz="2000" smtClean="0">
                <a:ea typeface="ＭＳ Ｐゴシック" pitchFamily="34" charset="-128"/>
              </a:rPr>
              <a:t>LineNumberReader</a:t>
            </a:r>
          </a:p>
          <a:p>
            <a:pPr lvl="1">
              <a:lnSpc>
                <a:spcPct val="90000"/>
              </a:lnSpc>
            </a:pPr>
            <a:r>
              <a:rPr lang="en-US" altLang="ja-JP" sz="2000" smtClean="0">
                <a:ea typeface="ＭＳ Ｐゴシック" pitchFamily="34" charset="-128"/>
              </a:rPr>
              <a:t>SequenceInputStream</a:t>
            </a:r>
          </a:p>
          <a:p>
            <a:pPr>
              <a:lnSpc>
                <a:spcPct val="90000"/>
              </a:lnSpc>
            </a:pPr>
            <a:r>
              <a:rPr lang="en-US" altLang="ja-JP" sz="2400" smtClean="0">
                <a:ea typeface="ＭＳ Ｐゴシック" pitchFamily="34" charset="-128"/>
              </a:rPr>
              <a:t>Streams that are useful for building parsers</a:t>
            </a:r>
          </a:p>
          <a:p>
            <a:pPr lvl="1">
              <a:lnSpc>
                <a:spcPct val="90000"/>
              </a:lnSpc>
            </a:pPr>
            <a:r>
              <a:rPr lang="en-US" altLang="ja-JP" sz="2000" smtClean="0">
                <a:ea typeface="ＭＳ Ｐゴシック" pitchFamily="34" charset="-128"/>
              </a:rPr>
              <a:t>Pushback streams</a:t>
            </a:r>
          </a:p>
          <a:p>
            <a:pPr lvl="1">
              <a:lnSpc>
                <a:spcPct val="90000"/>
              </a:lnSpc>
            </a:pPr>
            <a:r>
              <a:rPr lang="en-US" altLang="ja-JP" sz="2000" smtClean="0">
                <a:ea typeface="ＭＳ Ｐゴシック" pitchFamily="34" charset="-128"/>
              </a:rPr>
              <a:t>The StreamTokenizer class</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52400"/>
            <a:ext cx="8458200" cy="685800"/>
          </a:xfrm>
        </p:spPr>
        <p:txBody>
          <a:bodyPr>
            <a:normAutofit fontScale="90000"/>
          </a:bodyPr>
          <a:lstStyle/>
          <a:p>
            <a:r>
              <a:rPr lang="en-US" altLang="ja-JP" smtClean="0">
                <a:ea typeface="ＭＳ Ｐゴシック" pitchFamily="34" charset="-128"/>
              </a:rPr>
              <a:t>Filter Streams</a:t>
            </a:r>
          </a:p>
        </p:txBody>
      </p:sp>
      <p:sp>
        <p:nvSpPr>
          <p:cNvPr id="45059" name="Rectangle 3"/>
          <p:cNvSpPr>
            <a:spLocks noGrp="1" noChangeArrowheads="1"/>
          </p:cNvSpPr>
          <p:nvPr>
            <p:ph type="body" sz="half" idx="1"/>
          </p:nvPr>
        </p:nvSpPr>
        <p:spPr>
          <a:xfrm>
            <a:off x="381000" y="1066800"/>
            <a:ext cx="4076700" cy="5562600"/>
          </a:xfrm>
        </p:spPr>
        <p:txBody>
          <a:bodyPr/>
          <a:lstStyle/>
          <a:p>
            <a:pPr>
              <a:lnSpc>
                <a:spcPct val="80000"/>
              </a:lnSpc>
              <a:buFont typeface="Wingdings" pitchFamily="2" charset="2"/>
              <a:buNone/>
            </a:pPr>
            <a:endParaRPr lang="en-US" altLang="ja-JP" sz="1000" smtClean="0">
              <a:ea typeface="ＭＳ Ｐゴシック" pitchFamily="34" charset="-128"/>
            </a:endParaRPr>
          </a:p>
          <a:p>
            <a:pPr>
              <a:lnSpc>
                <a:spcPct val="80000"/>
              </a:lnSpc>
              <a:buFont typeface="Wingdings" pitchFamily="2" charset="2"/>
              <a:buNone/>
            </a:pPr>
            <a:r>
              <a:rPr lang="en-US" altLang="ja-JP" sz="1400" smtClean="0">
                <a:ea typeface="ＭＳ Ｐゴシック" pitchFamily="34" charset="-128"/>
              </a:rPr>
              <a:t>import java.io.*;</a:t>
            </a:r>
          </a:p>
          <a:p>
            <a:pPr>
              <a:lnSpc>
                <a:spcPct val="80000"/>
              </a:lnSpc>
              <a:buFont typeface="Wingdings" pitchFamily="2" charset="2"/>
              <a:buNone/>
            </a:pPr>
            <a:endParaRPr lang="en-US" altLang="ja-JP" sz="1400" smtClean="0">
              <a:ea typeface="ＭＳ Ｐゴシック" pitchFamily="34" charset="-128"/>
            </a:endParaRPr>
          </a:p>
          <a:p>
            <a:pPr>
              <a:lnSpc>
                <a:spcPct val="80000"/>
              </a:lnSpc>
              <a:buFont typeface="Wingdings" pitchFamily="2" charset="2"/>
              <a:buNone/>
            </a:pPr>
            <a:r>
              <a:rPr lang="en-US" altLang="ja-JP" sz="1400" smtClean="0">
                <a:ea typeface="ＭＳ Ｐゴシック" pitchFamily="34" charset="-128"/>
              </a:rPr>
              <a:t>public class UppercaseConvertor extends FilterReader {</a:t>
            </a:r>
          </a:p>
          <a:p>
            <a:pPr>
              <a:lnSpc>
                <a:spcPct val="80000"/>
              </a:lnSpc>
              <a:buFont typeface="Wingdings" pitchFamily="2" charset="2"/>
              <a:buNone/>
            </a:pPr>
            <a:r>
              <a:rPr lang="en-US" altLang="ja-JP" sz="1400" smtClean="0">
                <a:ea typeface="ＭＳ Ｐゴシック" pitchFamily="34" charset="-128"/>
              </a:rPr>
              <a:t>  public UppercaseConvertor(Reader in) {</a:t>
            </a:r>
          </a:p>
          <a:p>
            <a:pPr>
              <a:lnSpc>
                <a:spcPct val="80000"/>
              </a:lnSpc>
              <a:buFont typeface="Wingdings" pitchFamily="2" charset="2"/>
              <a:buNone/>
            </a:pPr>
            <a:r>
              <a:rPr lang="en-US" altLang="ja-JP" sz="1400" smtClean="0">
                <a:ea typeface="ＭＳ Ｐゴシック" pitchFamily="34" charset="-128"/>
              </a:rPr>
              <a:t>    super(in);</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  public int read() throws IOException {</a:t>
            </a:r>
          </a:p>
          <a:p>
            <a:pPr>
              <a:lnSpc>
                <a:spcPct val="80000"/>
              </a:lnSpc>
              <a:buFont typeface="Wingdings" pitchFamily="2" charset="2"/>
              <a:buNone/>
            </a:pPr>
            <a:r>
              <a:rPr lang="en-US" altLang="ja-JP" sz="1400" smtClean="0">
                <a:ea typeface="ＭＳ Ｐゴシック" pitchFamily="34" charset="-128"/>
              </a:rPr>
              <a:t>    int c = super.read();</a:t>
            </a:r>
          </a:p>
          <a:p>
            <a:pPr>
              <a:lnSpc>
                <a:spcPct val="80000"/>
              </a:lnSpc>
              <a:buFont typeface="Wingdings" pitchFamily="2" charset="2"/>
              <a:buNone/>
            </a:pPr>
            <a:r>
              <a:rPr lang="en-US" altLang="ja-JP" sz="1400" smtClean="0">
                <a:ea typeface="ＭＳ Ｐゴシック" pitchFamily="34" charset="-128"/>
              </a:rPr>
              <a:t>    return (c==-1 ? c : Character.toUpperCase((char)c));</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endParaRPr lang="en-US" altLang="ja-JP" sz="1400" smtClean="0">
              <a:ea typeface="ＭＳ Ｐゴシック" pitchFamily="34" charset="-128"/>
            </a:endParaRPr>
          </a:p>
          <a:p>
            <a:pPr>
              <a:lnSpc>
                <a:spcPct val="80000"/>
              </a:lnSpc>
              <a:buFont typeface="Wingdings" pitchFamily="2" charset="2"/>
              <a:buNone/>
            </a:pPr>
            <a:r>
              <a:rPr lang="en-US" altLang="ja-JP" sz="1400" smtClean="0">
                <a:ea typeface="ＭＳ Ｐゴシック" pitchFamily="34" charset="-128"/>
              </a:rPr>
              <a:t>  public int read(char[] buf, int offset, int count) </a:t>
            </a:r>
          </a:p>
          <a:p>
            <a:pPr>
              <a:lnSpc>
                <a:spcPct val="80000"/>
              </a:lnSpc>
              <a:buFont typeface="Wingdings" pitchFamily="2" charset="2"/>
              <a:buNone/>
            </a:pPr>
            <a:r>
              <a:rPr lang="en-US" altLang="ja-JP" sz="1400" smtClean="0">
                <a:ea typeface="ＭＳ Ｐゴシック" pitchFamily="34" charset="-128"/>
              </a:rPr>
              <a:t>    throws IOException</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    int nread = super.read(buf, offset, count);</a:t>
            </a:r>
          </a:p>
          <a:p>
            <a:pPr>
              <a:lnSpc>
                <a:spcPct val="80000"/>
              </a:lnSpc>
              <a:buFont typeface="Wingdings" pitchFamily="2" charset="2"/>
              <a:buNone/>
            </a:pPr>
            <a:r>
              <a:rPr lang="en-US" altLang="ja-JP" sz="1400" smtClean="0">
                <a:ea typeface="ＭＳ Ｐゴシック" pitchFamily="34" charset="-128"/>
              </a:rPr>
              <a:t>    int last = offset + nread;</a:t>
            </a:r>
          </a:p>
          <a:p>
            <a:pPr>
              <a:lnSpc>
                <a:spcPct val="80000"/>
              </a:lnSpc>
              <a:buFont typeface="Wingdings" pitchFamily="2" charset="2"/>
              <a:buNone/>
            </a:pPr>
            <a:r>
              <a:rPr lang="en-US" altLang="ja-JP" sz="1400" smtClean="0">
                <a:ea typeface="ＭＳ Ｐゴシック" pitchFamily="34" charset="-128"/>
              </a:rPr>
              <a:t>    for (int i = offset; i &lt; last; i++)</a:t>
            </a:r>
          </a:p>
          <a:p>
            <a:pPr>
              <a:lnSpc>
                <a:spcPct val="80000"/>
              </a:lnSpc>
              <a:buFont typeface="Wingdings" pitchFamily="2" charset="2"/>
              <a:buNone/>
            </a:pPr>
            <a:r>
              <a:rPr lang="en-US" altLang="ja-JP" sz="1400" smtClean="0">
                <a:ea typeface="ＭＳ Ｐゴシック" pitchFamily="34" charset="-128"/>
              </a:rPr>
              <a:t>      buf[i] = Character.toUpperCase(buf[i]);</a:t>
            </a:r>
          </a:p>
          <a:p>
            <a:pPr>
              <a:lnSpc>
                <a:spcPct val="80000"/>
              </a:lnSpc>
              <a:buFont typeface="Wingdings" pitchFamily="2" charset="2"/>
              <a:buNone/>
            </a:pPr>
            <a:r>
              <a:rPr lang="en-US" altLang="ja-JP" sz="1400" smtClean="0">
                <a:ea typeface="ＭＳ Ｐゴシック" pitchFamily="34" charset="-128"/>
              </a:rPr>
              <a:t>    return nread;</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endParaRPr lang="en-US" altLang="ja-JP" sz="1400" smtClean="0">
              <a:ea typeface="ＭＳ Ｐゴシック" pitchFamily="34" charset="-128"/>
            </a:endParaRPr>
          </a:p>
          <a:p>
            <a:pPr>
              <a:lnSpc>
                <a:spcPct val="80000"/>
              </a:lnSpc>
              <a:buFont typeface="Wingdings" pitchFamily="2" charset="2"/>
              <a:buNone/>
            </a:pPr>
            <a:r>
              <a:rPr lang="en-US" altLang="ja-JP" sz="1400" smtClean="0">
                <a:ea typeface="ＭＳ Ｐゴシック" pitchFamily="34" charset="-128"/>
              </a:rPr>
              <a:t>  </a:t>
            </a:r>
          </a:p>
        </p:txBody>
      </p:sp>
      <p:sp>
        <p:nvSpPr>
          <p:cNvPr id="45060" name="Rectangle 4"/>
          <p:cNvSpPr>
            <a:spLocks noGrp="1" noChangeArrowheads="1"/>
          </p:cNvSpPr>
          <p:nvPr>
            <p:ph type="body" sz="half" idx="2"/>
          </p:nvPr>
        </p:nvSpPr>
        <p:spPr>
          <a:xfrm>
            <a:off x="4572000" y="990600"/>
            <a:ext cx="4343400" cy="5410200"/>
          </a:xfrm>
        </p:spPr>
        <p:txBody>
          <a:bodyPr/>
          <a:lstStyle/>
          <a:p>
            <a:pPr>
              <a:lnSpc>
                <a:spcPct val="80000"/>
              </a:lnSpc>
              <a:buFont typeface="Wingdings" pitchFamily="2" charset="2"/>
              <a:buNone/>
            </a:pPr>
            <a:r>
              <a:rPr lang="en-US" altLang="ja-JP" sz="1400" smtClean="0">
                <a:ea typeface="ＭＳ Ｐゴシック" pitchFamily="34" charset="-128"/>
              </a:rPr>
              <a:t>public static void main(String[] args) </a:t>
            </a:r>
          </a:p>
          <a:p>
            <a:pPr>
              <a:lnSpc>
                <a:spcPct val="80000"/>
              </a:lnSpc>
              <a:buFont typeface="Wingdings" pitchFamily="2" charset="2"/>
              <a:buNone/>
            </a:pPr>
            <a:r>
              <a:rPr lang="en-US" altLang="ja-JP" sz="1400" smtClean="0">
                <a:ea typeface="ＭＳ Ｐゴシック" pitchFamily="34" charset="-128"/>
              </a:rPr>
              <a:t>    throws IOException </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    StringReader src = new StringReader(args[0]);</a:t>
            </a:r>
          </a:p>
          <a:p>
            <a:pPr>
              <a:lnSpc>
                <a:spcPct val="80000"/>
              </a:lnSpc>
              <a:buFont typeface="Wingdings" pitchFamily="2" charset="2"/>
              <a:buNone/>
            </a:pPr>
            <a:r>
              <a:rPr lang="en-US" altLang="ja-JP" sz="1400" smtClean="0">
                <a:ea typeface="ＭＳ Ｐゴシック" pitchFamily="34" charset="-128"/>
              </a:rPr>
              <a:t>    FilterReader f = new </a:t>
            </a:r>
            <a:r>
              <a:rPr lang="en-US" altLang="ja-JP" sz="1400" smtClean="0">
                <a:solidFill>
                  <a:srgbClr val="FF0000"/>
                </a:solidFill>
                <a:ea typeface="ＭＳ Ｐゴシック" pitchFamily="34" charset="-128"/>
              </a:rPr>
              <a:t>UppercaseConvertor(src);</a:t>
            </a:r>
          </a:p>
          <a:p>
            <a:pPr>
              <a:lnSpc>
                <a:spcPct val="80000"/>
              </a:lnSpc>
              <a:buFont typeface="Wingdings" pitchFamily="2" charset="2"/>
              <a:buNone/>
            </a:pPr>
            <a:r>
              <a:rPr lang="en-US" altLang="ja-JP" sz="1400" smtClean="0">
                <a:ea typeface="ＭＳ Ｐゴシック" pitchFamily="34" charset="-128"/>
              </a:rPr>
              <a:t>    int c;</a:t>
            </a:r>
          </a:p>
          <a:p>
            <a:pPr>
              <a:lnSpc>
                <a:spcPct val="80000"/>
              </a:lnSpc>
              <a:buFont typeface="Wingdings" pitchFamily="2" charset="2"/>
              <a:buNone/>
            </a:pPr>
            <a:r>
              <a:rPr lang="en-US" altLang="ja-JP" sz="1400" smtClean="0">
                <a:ea typeface="ＭＳ Ｐゴシック" pitchFamily="34" charset="-128"/>
              </a:rPr>
              <a:t>    while ( (</a:t>
            </a:r>
            <a:r>
              <a:rPr lang="en-US" altLang="ja-JP" sz="1400" smtClean="0">
                <a:solidFill>
                  <a:srgbClr val="FF0000"/>
                </a:solidFill>
                <a:ea typeface="ＭＳ Ｐゴシック" pitchFamily="34" charset="-128"/>
              </a:rPr>
              <a:t>c=f.read())</a:t>
            </a:r>
            <a:r>
              <a:rPr lang="en-US" altLang="ja-JP" sz="1400" smtClean="0">
                <a:ea typeface="ＭＳ Ｐゴシック" pitchFamily="34" charset="-128"/>
              </a:rPr>
              <a:t> != -1)</a:t>
            </a:r>
          </a:p>
          <a:p>
            <a:pPr>
              <a:lnSpc>
                <a:spcPct val="80000"/>
              </a:lnSpc>
              <a:buFont typeface="Wingdings" pitchFamily="2" charset="2"/>
              <a:buNone/>
            </a:pPr>
            <a:r>
              <a:rPr lang="en-US" altLang="ja-JP" sz="1400" smtClean="0">
                <a:ea typeface="ＭＳ Ｐゴシック" pitchFamily="34" charset="-128"/>
              </a:rPr>
              <a:t>      System.out.print((char)c);</a:t>
            </a:r>
          </a:p>
          <a:p>
            <a:pPr>
              <a:lnSpc>
                <a:spcPct val="80000"/>
              </a:lnSpc>
              <a:buFont typeface="Wingdings" pitchFamily="2" charset="2"/>
              <a:buNone/>
            </a:pPr>
            <a:r>
              <a:rPr lang="en-US" altLang="ja-JP" sz="1400" smtClean="0">
                <a:ea typeface="ＭＳ Ｐゴシック" pitchFamily="34" charset="-128"/>
              </a:rPr>
              <a:t>    System.out.println();</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a:t>
            </a:r>
          </a:p>
          <a:p>
            <a:pPr>
              <a:lnSpc>
                <a:spcPct val="80000"/>
              </a:lnSpc>
              <a:buClr>
                <a:srgbClr val="FF0000"/>
              </a:buClr>
              <a:buFont typeface="Wingdings" pitchFamily="2" charset="2"/>
              <a:buNone/>
            </a:pPr>
            <a:endParaRPr lang="en-US" altLang="ja-JP" sz="1400" smtClean="0">
              <a:ea typeface="ＭＳ Ｐゴシック" pitchFamily="34" charset="-128"/>
            </a:endParaRPr>
          </a:p>
        </p:txBody>
      </p:sp>
      <p:sp>
        <p:nvSpPr>
          <p:cNvPr id="45061" name="Text Box 7"/>
          <p:cNvSpPr txBox="1">
            <a:spLocks noChangeArrowheads="1"/>
          </p:cNvSpPr>
          <p:nvPr/>
        </p:nvSpPr>
        <p:spPr bwMode="auto">
          <a:xfrm>
            <a:off x="4724400" y="5410200"/>
            <a:ext cx="3733800" cy="952500"/>
          </a:xfrm>
          <a:prstGeom prst="rect">
            <a:avLst/>
          </a:prstGeom>
          <a:noFill/>
          <a:ln w="9525">
            <a:solidFill>
              <a:srgbClr val="FF0000"/>
            </a:solidFill>
            <a:miter lim="800000"/>
            <a:headEnd/>
            <a:tailEnd/>
          </a:ln>
        </p:spPr>
        <p:txBody>
          <a:bodyPr>
            <a:spAutoFit/>
          </a:bodyPr>
          <a:lstStyle/>
          <a:p>
            <a:r>
              <a:rPr lang="en-US" altLang="ja-JP" sz="1400" b="1">
                <a:ea typeface="ＭＳ Ｐゴシック" pitchFamily="34" charset="-128"/>
              </a:rPr>
              <a:t>Run</a:t>
            </a:r>
            <a:r>
              <a:rPr lang="en-US" altLang="ja-JP" sz="1400">
                <a:ea typeface="ＭＳ Ｐゴシック" pitchFamily="34" charset="-128"/>
              </a:rPr>
              <a:t>:</a:t>
            </a:r>
          </a:p>
          <a:p>
            <a:r>
              <a:rPr lang="en-US" altLang="ja-JP" sz="1400">
                <a:ea typeface="ＭＳ Ｐゴシック" pitchFamily="34" charset="-128"/>
              </a:rPr>
              <a:t>% java UpperCaseConvertor “no lowercase”</a:t>
            </a:r>
          </a:p>
          <a:p>
            <a:r>
              <a:rPr lang="en-US" altLang="ja-JP" sz="1400" b="1">
                <a:ea typeface="ＭＳ Ｐゴシック" pitchFamily="34" charset="-128"/>
              </a:rPr>
              <a:t>Result</a:t>
            </a:r>
            <a:r>
              <a:rPr lang="en-US" altLang="ja-JP" sz="1400">
                <a:ea typeface="ＭＳ Ｐゴシック" pitchFamily="34" charset="-128"/>
              </a:rPr>
              <a:t>:</a:t>
            </a:r>
          </a:p>
          <a:p>
            <a:r>
              <a:rPr lang="en-US" altLang="ja-JP" sz="1400">
                <a:ea typeface="ＭＳ Ｐゴシック" pitchFamily="34" charset="-128"/>
              </a:rPr>
              <a:t>NO LOWERCASE</a:t>
            </a:r>
          </a:p>
        </p:txBody>
      </p:sp>
      <p:sp>
        <p:nvSpPr>
          <p:cNvPr id="45062" name="Text Box 8"/>
          <p:cNvSpPr txBox="1">
            <a:spLocks noChangeArrowheads="1"/>
          </p:cNvSpPr>
          <p:nvPr/>
        </p:nvSpPr>
        <p:spPr bwMode="auto">
          <a:xfrm>
            <a:off x="4724400" y="4114800"/>
            <a:ext cx="3733800" cy="1165225"/>
          </a:xfrm>
          <a:prstGeom prst="rect">
            <a:avLst/>
          </a:prstGeom>
          <a:noFill/>
          <a:ln w="9525">
            <a:solidFill>
              <a:srgbClr val="FF0000"/>
            </a:solidFill>
            <a:miter lim="800000"/>
            <a:headEnd/>
            <a:tailEnd/>
          </a:ln>
        </p:spPr>
        <p:txBody>
          <a:bodyPr>
            <a:spAutoFit/>
          </a:bodyPr>
          <a:lstStyle/>
          <a:p>
            <a:r>
              <a:rPr lang="en-US" altLang="ja-JP" sz="1400">
                <a:ea typeface="ＭＳ Ｐゴシック" pitchFamily="34" charset="-128"/>
              </a:rPr>
              <a:t>Filter streams help to chain streams to produce composite streams of greater utility.</a:t>
            </a:r>
          </a:p>
          <a:p>
            <a:r>
              <a:rPr lang="en-US" altLang="ja-JP" sz="1400">
                <a:ea typeface="ＭＳ Ｐゴシック" pitchFamily="34" charset="-128"/>
              </a:rPr>
              <a:t>They get their power from the ability to filter-process-what they read or write, transforming the data in some way.</a:t>
            </a:r>
          </a:p>
        </p:txBody>
      </p:sp>
      <p:sp>
        <p:nvSpPr>
          <p:cNvPr id="45063" name="Text Box 9"/>
          <p:cNvSpPr txBox="1">
            <a:spLocks noChangeArrowheads="1"/>
          </p:cNvSpPr>
          <p:nvPr/>
        </p:nvSpPr>
        <p:spPr bwMode="auto">
          <a:xfrm>
            <a:off x="2743200" y="1143000"/>
            <a:ext cx="1447800" cy="314325"/>
          </a:xfrm>
          <a:prstGeom prst="rect">
            <a:avLst/>
          </a:prstGeom>
          <a:noFill/>
          <a:ln w="9525">
            <a:solidFill>
              <a:srgbClr val="FF0000"/>
            </a:solidFill>
            <a:miter lim="800000"/>
            <a:headEnd/>
            <a:tailEnd/>
          </a:ln>
        </p:spPr>
        <p:txBody>
          <a:bodyPr>
            <a:spAutoFit/>
          </a:bodyPr>
          <a:lstStyle/>
          <a:p>
            <a:r>
              <a:rPr lang="en-US" altLang="ja-JP" sz="1400">
                <a:ea typeface="ＭＳ Ｐゴシック" pitchFamily="34" charset="-128"/>
              </a:rPr>
              <a:t>abstract class</a:t>
            </a:r>
          </a:p>
        </p:txBody>
      </p:sp>
      <p:sp>
        <p:nvSpPr>
          <p:cNvPr id="45064" name="Line 10"/>
          <p:cNvSpPr>
            <a:spLocks noChangeShapeType="1"/>
          </p:cNvSpPr>
          <p:nvPr/>
        </p:nvSpPr>
        <p:spPr bwMode="auto">
          <a:xfrm flipH="1">
            <a:off x="1752600" y="1447800"/>
            <a:ext cx="990600" cy="457200"/>
          </a:xfrm>
          <a:prstGeom prst="line">
            <a:avLst/>
          </a:prstGeom>
          <a:noFill/>
          <a:ln w="9525">
            <a:solidFill>
              <a:srgbClr val="0000FF"/>
            </a:solidFill>
            <a:round/>
            <a:headEnd/>
            <a:tailEnd type="triangle" w="med" len="med"/>
          </a:ln>
        </p:spPr>
        <p:txBody>
          <a:bodyPr/>
          <a:lstStyle/>
          <a:p>
            <a:endParaRPr lang="en-US"/>
          </a:p>
        </p:txBody>
      </p:sp>
      <p:sp>
        <p:nvSpPr>
          <p:cNvPr id="45065" name="Line 11"/>
          <p:cNvSpPr>
            <a:spLocks noChangeShapeType="1"/>
          </p:cNvSpPr>
          <p:nvPr/>
        </p:nvSpPr>
        <p:spPr bwMode="auto">
          <a:xfrm flipH="1">
            <a:off x="1524000" y="2438400"/>
            <a:ext cx="4343400" cy="533400"/>
          </a:xfrm>
          <a:prstGeom prst="line">
            <a:avLst/>
          </a:prstGeom>
          <a:noFill/>
          <a:ln w="9525">
            <a:solidFill>
              <a:srgbClr val="0000FF"/>
            </a:solidFill>
            <a:round/>
            <a:headEnd/>
            <a:tailEnd type="triangle" w="med" len="med"/>
          </a:ln>
        </p:spPr>
        <p:txBody>
          <a:bodyPr/>
          <a:lstStyle/>
          <a:p>
            <a:endParaRPr lang="en-US"/>
          </a:p>
        </p:txBody>
      </p:sp>
      <p:sp>
        <p:nvSpPr>
          <p:cNvPr id="45066" name="AutoShape 12"/>
          <p:cNvSpPr>
            <a:spLocks noChangeArrowheads="1"/>
          </p:cNvSpPr>
          <p:nvPr/>
        </p:nvSpPr>
        <p:spPr bwMode="auto">
          <a:xfrm>
            <a:off x="4572000" y="3429000"/>
            <a:ext cx="3886200" cy="503238"/>
          </a:xfrm>
          <a:prstGeom prst="wedgeRoundRectCallout">
            <a:avLst>
              <a:gd name="adj1" fmla="val -72551"/>
              <a:gd name="adj2" fmla="val -194481"/>
              <a:gd name="adj3" fmla="val 16667"/>
            </a:avLst>
          </a:prstGeom>
          <a:solidFill>
            <a:srgbClr val="00FF00">
              <a:alpha val="10196"/>
            </a:srgbClr>
          </a:solidFill>
          <a:ln w="12700">
            <a:solidFill>
              <a:srgbClr val="00FF00"/>
            </a:solidFill>
            <a:miter lim="800000"/>
            <a:headEnd/>
            <a:tailEnd/>
          </a:ln>
        </p:spPr>
        <p:txBody>
          <a:bodyPr/>
          <a:lstStyle/>
          <a:p>
            <a:pPr latinLnBrk="1"/>
            <a:r>
              <a:rPr lang="en-US" altLang="ja-JP" sz="1200" b="1">
                <a:latin typeface="Tahoma" pitchFamily="34" charset="0"/>
                <a:ea typeface="굴림" pitchFamily="34" charset="-127"/>
              </a:rPr>
              <a:t>Function of the read() method was changed with filtering.</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458200" cy="685800"/>
          </a:xfrm>
        </p:spPr>
        <p:txBody>
          <a:bodyPr>
            <a:normAutofit fontScale="90000"/>
          </a:bodyPr>
          <a:lstStyle/>
          <a:p>
            <a:r>
              <a:rPr lang="en-US" altLang="ja-JP" smtClean="0">
                <a:ea typeface="ＭＳ Ｐゴシック" pitchFamily="34" charset="-128"/>
              </a:rPr>
              <a:t>Buffered Streams, Piped Streams</a:t>
            </a:r>
          </a:p>
        </p:txBody>
      </p:sp>
      <p:sp>
        <p:nvSpPr>
          <p:cNvPr id="46083" name="Rectangle 3"/>
          <p:cNvSpPr>
            <a:spLocks noGrp="1" noChangeArrowheads="1"/>
          </p:cNvSpPr>
          <p:nvPr>
            <p:ph type="body" sz="half" idx="1"/>
          </p:nvPr>
        </p:nvSpPr>
        <p:spPr>
          <a:xfrm>
            <a:off x="381000" y="990600"/>
            <a:ext cx="4076700" cy="5638800"/>
          </a:xfrm>
        </p:spPr>
        <p:txBody>
          <a:bodyPr/>
          <a:lstStyle/>
          <a:p>
            <a:pPr>
              <a:lnSpc>
                <a:spcPct val="80000"/>
              </a:lnSpc>
              <a:buFont typeface="Wingdings" pitchFamily="2" charset="2"/>
              <a:buNone/>
            </a:pPr>
            <a:r>
              <a:rPr lang="en-US" altLang="ja-JP" sz="1200" smtClean="0">
                <a:ea typeface="ＭＳ Ｐゴシック" pitchFamily="34" charset="-128"/>
              </a:rPr>
              <a:t>import java.io.*;</a:t>
            </a:r>
          </a:p>
          <a:p>
            <a:pPr>
              <a:lnSpc>
                <a:spcPct val="80000"/>
              </a:lnSpc>
              <a:buFont typeface="Wingdings" pitchFamily="2" charset="2"/>
              <a:buNone/>
            </a:pPr>
            <a:r>
              <a:rPr lang="en-US" altLang="ja-JP" sz="1200" smtClean="0">
                <a:ea typeface="ＭＳ Ｐゴシック" pitchFamily="34" charset="-128"/>
              </a:rPr>
              <a:t>public class BufferedReaderTest {</a:t>
            </a:r>
          </a:p>
          <a:p>
            <a:pPr>
              <a:lnSpc>
                <a:spcPct val="80000"/>
              </a:lnSpc>
              <a:buFont typeface="Wingdings" pitchFamily="2" charset="2"/>
              <a:buNone/>
            </a:pPr>
            <a:r>
              <a:rPr lang="en-US" altLang="ja-JP" sz="1200" smtClean="0">
                <a:ea typeface="ＭＳ Ｐゴシック" pitchFamily="34" charset="-128"/>
              </a:rPr>
              <a:t>  public static void main(String[] args) </a:t>
            </a:r>
          </a:p>
          <a:p>
            <a:pPr>
              <a:lnSpc>
                <a:spcPct val="80000"/>
              </a:lnSpc>
              <a:buFont typeface="Wingdings" pitchFamily="2" charset="2"/>
              <a:buNone/>
            </a:pPr>
            <a:r>
              <a:rPr lang="en-US" altLang="ja-JP" sz="1200" smtClean="0">
                <a:ea typeface="ＭＳ Ｐゴシック" pitchFamily="34" charset="-128"/>
              </a:rPr>
              <a:t>     throws IOException</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     BufferedReader charStream = </a:t>
            </a:r>
          </a:p>
          <a:p>
            <a:pPr>
              <a:lnSpc>
                <a:spcPct val="80000"/>
              </a:lnSpc>
              <a:buFont typeface="Wingdings" pitchFamily="2" charset="2"/>
              <a:buNone/>
            </a:pPr>
            <a:r>
              <a:rPr lang="en-US" altLang="ja-JP" sz="1200" smtClean="0">
                <a:ea typeface="ＭＳ Ｐゴシック" pitchFamily="34" charset="-128"/>
              </a:rPr>
              <a:t>           new BufferedReader (new </a:t>
            </a:r>
            <a:r>
              <a:rPr lang="en-US" altLang="ja-JP" sz="1200" b="1" smtClean="0">
                <a:solidFill>
                  <a:srgbClr val="0000FF"/>
                </a:solidFill>
                <a:ea typeface="ＭＳ Ｐゴシック" pitchFamily="34" charset="-128"/>
              </a:rPr>
              <a:t>InputStreamReader</a:t>
            </a:r>
            <a:r>
              <a:rPr lang="en-US" altLang="ja-JP" sz="1200" smtClean="0">
                <a:ea typeface="ＭＳ Ｐゴシック" pitchFamily="34" charset="-128"/>
              </a:rPr>
              <a:t>(System.in));</a:t>
            </a:r>
          </a:p>
          <a:p>
            <a:pPr>
              <a:lnSpc>
                <a:spcPct val="80000"/>
              </a:lnSpc>
              <a:buFont typeface="Wingdings" pitchFamily="2" charset="2"/>
              <a:buNone/>
            </a:pPr>
            <a:r>
              <a:rPr lang="en-US" altLang="ja-JP" sz="1200" smtClean="0">
                <a:ea typeface="ＭＳ Ｐゴシック" pitchFamily="34" charset="-128"/>
              </a:rPr>
              <a:t>     String data = charStream.readLine();    // Read  a line from standard input</a:t>
            </a:r>
          </a:p>
          <a:p>
            <a:pPr>
              <a:lnSpc>
                <a:spcPct val="80000"/>
              </a:lnSpc>
              <a:buFont typeface="Wingdings" pitchFamily="2" charset="2"/>
              <a:buNone/>
            </a:pPr>
            <a:endParaRPr lang="en-US" altLang="ja-JP" sz="1200" smtClean="0">
              <a:ea typeface="ＭＳ Ｐゴシック" pitchFamily="34" charset="-128"/>
            </a:endParaRPr>
          </a:p>
          <a:p>
            <a:pPr>
              <a:lnSpc>
                <a:spcPct val="80000"/>
              </a:lnSpc>
              <a:buFont typeface="Wingdings" pitchFamily="2" charset="2"/>
              <a:buNone/>
            </a:pPr>
            <a:r>
              <a:rPr lang="en-US" altLang="ja-JP" sz="1200" smtClean="0">
                <a:ea typeface="ＭＳ Ｐゴシック" pitchFamily="34" charset="-128"/>
              </a:rPr>
              <a:t>     System.out.println("Input = " + data);</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a:t>
            </a:r>
          </a:p>
          <a:p>
            <a:pPr>
              <a:lnSpc>
                <a:spcPct val="80000"/>
              </a:lnSpc>
              <a:buFont typeface="Wingdings" pitchFamily="2" charset="2"/>
              <a:buNone/>
            </a:pPr>
            <a:endParaRPr lang="en-US" altLang="ja-JP" sz="1200" smtClean="0">
              <a:ea typeface="ＭＳ Ｐゴシック" pitchFamily="34" charset="-128"/>
            </a:endParaRPr>
          </a:p>
          <a:p>
            <a:pPr>
              <a:lnSpc>
                <a:spcPct val="80000"/>
              </a:lnSpc>
              <a:buFont typeface="Wingdings" pitchFamily="2" charset="2"/>
              <a:buNone/>
            </a:pPr>
            <a:endParaRPr lang="en-US" altLang="ja-JP" sz="1200" smtClean="0">
              <a:ea typeface="ＭＳ Ｐゴシック" pitchFamily="34" charset="-128"/>
            </a:endParaRPr>
          </a:p>
          <a:p>
            <a:pPr>
              <a:lnSpc>
                <a:spcPct val="80000"/>
              </a:lnSpc>
              <a:buFont typeface="Wingdings" pitchFamily="2" charset="2"/>
              <a:buNone/>
            </a:pPr>
            <a:r>
              <a:rPr lang="en-US" altLang="ja-JP" sz="1200" smtClean="0">
                <a:ea typeface="ＭＳ Ｐゴシック" pitchFamily="34" charset="-128"/>
              </a:rPr>
              <a:t>     The Buffered stream classes buffer their data to avoid every read or write going directly to the next stream. These classes are often used in conjunction with File streams.</a:t>
            </a:r>
          </a:p>
          <a:p>
            <a:pPr>
              <a:lnSpc>
                <a:spcPct val="80000"/>
              </a:lnSpc>
              <a:buFont typeface="Wingdings" pitchFamily="2" charset="2"/>
              <a:buNone/>
            </a:pPr>
            <a:endParaRPr lang="en-US" altLang="ja-JP" sz="1200" smtClean="0">
              <a:ea typeface="ＭＳ Ｐゴシック" pitchFamily="34" charset="-128"/>
            </a:endParaRPr>
          </a:p>
          <a:p>
            <a:pPr>
              <a:lnSpc>
                <a:spcPct val="80000"/>
              </a:lnSpc>
              <a:buFont typeface="Wingdings" pitchFamily="2" charset="2"/>
              <a:buNone/>
            </a:pPr>
            <a:endParaRPr lang="en-US" altLang="ja-JP" sz="1200" smtClean="0">
              <a:ea typeface="ＭＳ Ｐゴシック" pitchFamily="34" charset="-128"/>
            </a:endParaRPr>
          </a:p>
          <a:p>
            <a:pPr>
              <a:lnSpc>
                <a:spcPct val="80000"/>
              </a:lnSpc>
              <a:buFont typeface="Wingdings" pitchFamily="2" charset="2"/>
              <a:buNone/>
            </a:pPr>
            <a:r>
              <a:rPr lang="en-US" altLang="ja-JP" sz="1200" smtClean="0">
                <a:ea typeface="ＭＳ Ｐゴシック" pitchFamily="34" charset="-128"/>
              </a:rPr>
              <a:t>import java.io.*;</a:t>
            </a:r>
          </a:p>
          <a:p>
            <a:pPr>
              <a:lnSpc>
                <a:spcPct val="80000"/>
              </a:lnSpc>
              <a:buFont typeface="Wingdings" pitchFamily="2" charset="2"/>
              <a:buNone/>
            </a:pPr>
            <a:endParaRPr lang="en-US" altLang="ja-JP" sz="1200" smtClean="0">
              <a:ea typeface="ＭＳ Ｐゴシック" pitchFamily="34" charset="-128"/>
            </a:endParaRPr>
          </a:p>
          <a:p>
            <a:pPr>
              <a:lnSpc>
                <a:spcPct val="80000"/>
              </a:lnSpc>
              <a:buFont typeface="Wingdings" pitchFamily="2" charset="2"/>
              <a:buNone/>
            </a:pPr>
            <a:r>
              <a:rPr lang="en-US" altLang="ja-JP" sz="1200" smtClean="0">
                <a:ea typeface="ＭＳ Ｐゴシック" pitchFamily="34" charset="-128"/>
              </a:rPr>
              <a:t>class TextGenerator extends Thread {</a:t>
            </a:r>
          </a:p>
          <a:p>
            <a:pPr>
              <a:lnSpc>
                <a:spcPct val="80000"/>
              </a:lnSpc>
              <a:buFont typeface="Wingdings" pitchFamily="2" charset="2"/>
              <a:buNone/>
            </a:pPr>
            <a:r>
              <a:rPr lang="en-US" altLang="ja-JP" sz="1200" smtClean="0">
                <a:ea typeface="ＭＳ Ｐゴシック" pitchFamily="34" charset="-128"/>
              </a:rPr>
              <a:t>  private Writer out;</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  public TextGenerator(Writer out) {</a:t>
            </a:r>
          </a:p>
          <a:p>
            <a:pPr>
              <a:lnSpc>
                <a:spcPct val="80000"/>
              </a:lnSpc>
              <a:buFont typeface="Wingdings" pitchFamily="2" charset="2"/>
              <a:buNone/>
            </a:pPr>
            <a:r>
              <a:rPr lang="en-US" altLang="ja-JP" sz="1200" smtClean="0">
                <a:ea typeface="ＭＳ Ｐゴシック" pitchFamily="34" charset="-128"/>
              </a:rPr>
              <a:t>    this.out = out;</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  </a:t>
            </a:r>
          </a:p>
        </p:txBody>
      </p:sp>
      <p:sp>
        <p:nvSpPr>
          <p:cNvPr id="46084" name="Rectangle 4"/>
          <p:cNvSpPr>
            <a:spLocks noGrp="1" noChangeArrowheads="1"/>
          </p:cNvSpPr>
          <p:nvPr>
            <p:ph type="body" sz="half" idx="2"/>
          </p:nvPr>
        </p:nvSpPr>
        <p:spPr>
          <a:xfrm>
            <a:off x="4572000" y="990600"/>
            <a:ext cx="4343400" cy="5410200"/>
          </a:xfrm>
        </p:spPr>
        <p:txBody>
          <a:bodyPr/>
          <a:lstStyle/>
          <a:p>
            <a:pPr>
              <a:lnSpc>
                <a:spcPct val="80000"/>
              </a:lnSpc>
              <a:buFont typeface="Wingdings" pitchFamily="2" charset="2"/>
              <a:buNone/>
            </a:pPr>
            <a:r>
              <a:rPr lang="en-US" altLang="ja-JP" sz="1200" smtClean="0">
                <a:ea typeface="ＭＳ Ｐゴシック" pitchFamily="34" charset="-128"/>
              </a:rPr>
              <a:t>public void run() {</a:t>
            </a:r>
          </a:p>
          <a:p>
            <a:pPr>
              <a:lnSpc>
                <a:spcPct val="80000"/>
              </a:lnSpc>
              <a:buFont typeface="Wingdings" pitchFamily="2" charset="2"/>
              <a:buNone/>
            </a:pPr>
            <a:r>
              <a:rPr lang="en-US" altLang="ja-JP" sz="1200" smtClean="0">
                <a:ea typeface="ＭＳ Ｐゴシック" pitchFamily="34" charset="-128"/>
              </a:rPr>
              <a:t>    try {</a:t>
            </a:r>
          </a:p>
          <a:p>
            <a:pPr>
              <a:lnSpc>
                <a:spcPct val="80000"/>
              </a:lnSpc>
              <a:buFont typeface="Wingdings" pitchFamily="2" charset="2"/>
              <a:buNone/>
            </a:pPr>
            <a:r>
              <a:rPr lang="en-US" altLang="ja-JP" sz="1200" smtClean="0">
                <a:ea typeface="ＭＳ Ｐゴシック" pitchFamily="34" charset="-128"/>
              </a:rPr>
              <a:t>      try {</a:t>
            </a:r>
          </a:p>
          <a:p>
            <a:pPr>
              <a:lnSpc>
                <a:spcPct val="80000"/>
              </a:lnSpc>
              <a:buFont typeface="Wingdings" pitchFamily="2" charset="2"/>
              <a:buNone/>
            </a:pPr>
            <a:r>
              <a:rPr lang="en-US" altLang="ja-JP" sz="1200" smtClean="0">
                <a:ea typeface="ＭＳ Ｐゴシック" pitchFamily="34" charset="-128"/>
              </a:rPr>
              <a:t>        for (char c = 'a'; c &lt;= 'z'; c++)</a:t>
            </a:r>
          </a:p>
          <a:p>
            <a:pPr>
              <a:lnSpc>
                <a:spcPct val="80000"/>
              </a:lnSpc>
              <a:buFont typeface="Wingdings" pitchFamily="2" charset="2"/>
              <a:buNone/>
            </a:pPr>
            <a:r>
              <a:rPr lang="en-US" altLang="ja-JP" sz="1200" smtClean="0">
                <a:ea typeface="ＭＳ Ｐゴシック" pitchFamily="34" charset="-128"/>
              </a:rPr>
              <a:t>           out.write(c);</a:t>
            </a:r>
          </a:p>
          <a:p>
            <a:pPr>
              <a:lnSpc>
                <a:spcPct val="80000"/>
              </a:lnSpc>
              <a:buFont typeface="Wingdings" pitchFamily="2" charset="2"/>
              <a:buNone/>
            </a:pPr>
            <a:r>
              <a:rPr lang="en-US" altLang="ja-JP" sz="1200" smtClean="0">
                <a:ea typeface="ＭＳ Ｐゴシック" pitchFamily="34" charset="-128"/>
              </a:rPr>
              <a:t>      } finally {</a:t>
            </a:r>
          </a:p>
          <a:p>
            <a:pPr>
              <a:lnSpc>
                <a:spcPct val="80000"/>
              </a:lnSpc>
              <a:buFont typeface="Wingdings" pitchFamily="2" charset="2"/>
              <a:buNone/>
            </a:pPr>
            <a:r>
              <a:rPr lang="en-US" altLang="ja-JP" sz="1200" smtClean="0">
                <a:ea typeface="ＭＳ Ｐゴシック" pitchFamily="34" charset="-128"/>
              </a:rPr>
              <a:t>         out.close();</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    } catch(IOException e) {</a:t>
            </a:r>
          </a:p>
          <a:p>
            <a:pPr>
              <a:lnSpc>
                <a:spcPct val="80000"/>
              </a:lnSpc>
              <a:buFont typeface="Wingdings" pitchFamily="2" charset="2"/>
              <a:buNone/>
            </a:pPr>
            <a:r>
              <a:rPr lang="en-US" altLang="ja-JP" sz="1200" smtClean="0">
                <a:ea typeface="ＭＳ Ｐゴシック" pitchFamily="34" charset="-128"/>
              </a:rPr>
              <a:t>       getUncaughtExceptionHandler().uncaughtException(this, e);</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a:t>
            </a:r>
          </a:p>
          <a:p>
            <a:pPr>
              <a:lnSpc>
                <a:spcPct val="80000"/>
              </a:lnSpc>
              <a:buFont typeface="Wingdings" pitchFamily="2" charset="2"/>
              <a:buNone/>
            </a:pPr>
            <a:r>
              <a:rPr lang="en-US" altLang="ja-JP" sz="1200" smtClean="0">
                <a:ea typeface="ＭＳ Ｐゴシック" pitchFamily="34" charset="-128"/>
              </a:rPr>
              <a:t>public class Pipe {</a:t>
            </a:r>
          </a:p>
          <a:p>
            <a:pPr>
              <a:lnSpc>
                <a:spcPct val="80000"/>
              </a:lnSpc>
              <a:buFont typeface="Wingdings" pitchFamily="2" charset="2"/>
              <a:buNone/>
            </a:pPr>
            <a:r>
              <a:rPr lang="en-US" altLang="ja-JP" sz="1200" smtClean="0">
                <a:ea typeface="ＭＳ Ｐゴシック" pitchFamily="34" charset="-128"/>
              </a:rPr>
              <a:t>  public static void main(String[] args) </a:t>
            </a:r>
          </a:p>
          <a:p>
            <a:pPr>
              <a:lnSpc>
                <a:spcPct val="80000"/>
              </a:lnSpc>
              <a:buFont typeface="Wingdings" pitchFamily="2" charset="2"/>
              <a:buNone/>
            </a:pPr>
            <a:r>
              <a:rPr lang="en-US" altLang="ja-JP" sz="1200" smtClean="0">
                <a:ea typeface="ＭＳ Ｐゴシック" pitchFamily="34" charset="-128"/>
              </a:rPr>
              <a:t>     throws IOException</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    PipedWriter out = new PipedWriter();</a:t>
            </a:r>
          </a:p>
          <a:p>
            <a:pPr>
              <a:lnSpc>
                <a:spcPct val="80000"/>
              </a:lnSpc>
              <a:buFont typeface="Wingdings" pitchFamily="2" charset="2"/>
              <a:buNone/>
            </a:pPr>
            <a:r>
              <a:rPr lang="en-US" altLang="ja-JP" sz="1200" smtClean="0">
                <a:ea typeface="ＭＳ Ｐゴシック" pitchFamily="34" charset="-128"/>
              </a:rPr>
              <a:t>    PipedReader in = new PipedReader(out);</a:t>
            </a:r>
          </a:p>
          <a:p>
            <a:pPr>
              <a:lnSpc>
                <a:spcPct val="80000"/>
              </a:lnSpc>
              <a:buFont typeface="Wingdings" pitchFamily="2" charset="2"/>
              <a:buNone/>
            </a:pPr>
            <a:r>
              <a:rPr lang="en-US" altLang="ja-JP" sz="1200" smtClean="0">
                <a:ea typeface="ＭＳ Ｐゴシック" pitchFamily="34" charset="-128"/>
              </a:rPr>
              <a:t>    TextGenerator data = new TextGenerator(out);</a:t>
            </a:r>
          </a:p>
          <a:p>
            <a:pPr>
              <a:lnSpc>
                <a:spcPct val="80000"/>
              </a:lnSpc>
              <a:buFont typeface="Wingdings" pitchFamily="2" charset="2"/>
              <a:buNone/>
            </a:pPr>
            <a:r>
              <a:rPr lang="en-US" altLang="ja-JP" sz="1200" smtClean="0">
                <a:ea typeface="ＭＳ Ｐゴシック" pitchFamily="34" charset="-128"/>
              </a:rPr>
              <a:t>    data.start();</a:t>
            </a:r>
          </a:p>
          <a:p>
            <a:pPr>
              <a:lnSpc>
                <a:spcPct val="80000"/>
              </a:lnSpc>
              <a:buFont typeface="Wingdings" pitchFamily="2" charset="2"/>
              <a:buNone/>
            </a:pPr>
            <a:r>
              <a:rPr lang="en-US" altLang="ja-JP" sz="1200" smtClean="0">
                <a:ea typeface="ＭＳ Ｐゴシック" pitchFamily="34" charset="-128"/>
              </a:rPr>
              <a:t>    int ch;</a:t>
            </a:r>
          </a:p>
          <a:p>
            <a:pPr>
              <a:lnSpc>
                <a:spcPct val="80000"/>
              </a:lnSpc>
              <a:buFont typeface="Wingdings" pitchFamily="2" charset="2"/>
              <a:buNone/>
            </a:pPr>
            <a:r>
              <a:rPr lang="en-US" altLang="ja-JP" sz="1200" smtClean="0">
                <a:ea typeface="ＭＳ Ｐゴシック" pitchFamily="34" charset="-128"/>
              </a:rPr>
              <a:t>    while ((ch=in.read()) != -1)</a:t>
            </a:r>
          </a:p>
          <a:p>
            <a:pPr>
              <a:lnSpc>
                <a:spcPct val="80000"/>
              </a:lnSpc>
              <a:buFont typeface="Wingdings" pitchFamily="2" charset="2"/>
              <a:buNone/>
            </a:pPr>
            <a:r>
              <a:rPr lang="en-US" altLang="ja-JP" sz="1200" smtClean="0">
                <a:ea typeface="ＭＳ Ｐゴシック" pitchFamily="34" charset="-128"/>
              </a:rPr>
              <a:t>      System.out.print((char) ch);</a:t>
            </a:r>
          </a:p>
          <a:p>
            <a:pPr>
              <a:lnSpc>
                <a:spcPct val="80000"/>
              </a:lnSpc>
              <a:buFont typeface="Wingdings" pitchFamily="2" charset="2"/>
              <a:buNone/>
            </a:pPr>
            <a:r>
              <a:rPr lang="en-US" altLang="ja-JP" sz="1200" smtClean="0">
                <a:ea typeface="ＭＳ Ｐゴシック" pitchFamily="34" charset="-128"/>
              </a:rPr>
              <a:t>      System.out.println();</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a:t>
            </a:r>
          </a:p>
        </p:txBody>
      </p:sp>
      <p:sp>
        <p:nvSpPr>
          <p:cNvPr id="46085" name="Text Box 5"/>
          <p:cNvSpPr txBox="1">
            <a:spLocks noChangeArrowheads="1"/>
          </p:cNvSpPr>
          <p:nvPr/>
        </p:nvSpPr>
        <p:spPr bwMode="auto">
          <a:xfrm>
            <a:off x="5105400" y="5867400"/>
            <a:ext cx="3733800" cy="527050"/>
          </a:xfrm>
          <a:prstGeom prst="rect">
            <a:avLst/>
          </a:prstGeom>
          <a:noFill/>
          <a:ln w="9525">
            <a:solidFill>
              <a:srgbClr val="FF0000"/>
            </a:solidFill>
            <a:miter lim="800000"/>
            <a:headEnd/>
            <a:tailEnd/>
          </a:ln>
        </p:spPr>
        <p:txBody>
          <a:bodyPr>
            <a:spAutoFit/>
          </a:bodyPr>
          <a:lstStyle/>
          <a:p>
            <a:r>
              <a:rPr lang="en-US" altLang="ja-JP" sz="1400" b="1">
                <a:ea typeface="ＭＳ Ｐゴシック" pitchFamily="34" charset="-128"/>
              </a:rPr>
              <a:t>Result</a:t>
            </a:r>
            <a:r>
              <a:rPr lang="en-US" altLang="ja-JP" sz="1400">
                <a:ea typeface="ＭＳ Ｐゴシック" pitchFamily="34" charset="-128"/>
              </a:rPr>
              <a:t>:</a:t>
            </a:r>
          </a:p>
          <a:p>
            <a:r>
              <a:rPr lang="en-US" altLang="ja-JP" sz="1400">
                <a:ea typeface="ＭＳ Ｐゴシック" pitchFamily="34" charset="-128"/>
              </a:rPr>
              <a:t>abcdefghijklmnopqrstuvwxyz</a:t>
            </a:r>
          </a:p>
        </p:txBody>
      </p:sp>
      <p:sp>
        <p:nvSpPr>
          <p:cNvPr id="46086" name="Rectangle 8"/>
          <p:cNvSpPr>
            <a:spLocks noChangeArrowheads="1"/>
          </p:cNvSpPr>
          <p:nvPr/>
        </p:nvSpPr>
        <p:spPr bwMode="auto">
          <a:xfrm>
            <a:off x="381000" y="3733800"/>
            <a:ext cx="4038600" cy="838200"/>
          </a:xfrm>
          <a:prstGeom prst="rect">
            <a:avLst/>
          </a:prstGeom>
          <a:noFill/>
          <a:ln w="9525">
            <a:solidFill>
              <a:srgbClr val="FF0000"/>
            </a:solidFill>
            <a:miter lim="800000"/>
            <a:headEnd/>
            <a:tailEnd/>
          </a:ln>
        </p:spPr>
        <p:txBody>
          <a:bodyPr wrap="none" anchor="ctr"/>
          <a:lstStyle/>
          <a:p>
            <a:endParaRPr lang="en-IN"/>
          </a:p>
        </p:txBody>
      </p:sp>
      <p:sp>
        <p:nvSpPr>
          <p:cNvPr id="46087" name="Line 9"/>
          <p:cNvSpPr>
            <a:spLocks noChangeShapeType="1"/>
          </p:cNvSpPr>
          <p:nvPr/>
        </p:nvSpPr>
        <p:spPr bwMode="auto">
          <a:xfrm flipH="1">
            <a:off x="1524000" y="4800600"/>
            <a:ext cx="5410200" cy="457200"/>
          </a:xfrm>
          <a:prstGeom prst="line">
            <a:avLst/>
          </a:prstGeom>
          <a:noFill/>
          <a:ln w="9525">
            <a:solidFill>
              <a:srgbClr val="0000FF"/>
            </a:solidFill>
            <a:round/>
            <a:headEnd/>
            <a:tailEnd type="triangle" w="med" len="med"/>
          </a:ln>
        </p:spPr>
        <p:txBody>
          <a:bodyPr/>
          <a:lstStyle/>
          <a:p>
            <a:endParaRPr lang="en-US"/>
          </a:p>
        </p:txBody>
      </p:sp>
      <p:sp>
        <p:nvSpPr>
          <p:cNvPr id="46088" name="Line 10"/>
          <p:cNvSpPr>
            <a:spLocks noChangeShapeType="1"/>
          </p:cNvSpPr>
          <p:nvPr/>
        </p:nvSpPr>
        <p:spPr bwMode="auto">
          <a:xfrm>
            <a:off x="5791200" y="4419600"/>
            <a:ext cx="1600200" cy="76200"/>
          </a:xfrm>
          <a:prstGeom prst="line">
            <a:avLst/>
          </a:prstGeom>
          <a:noFill/>
          <a:ln w="9525">
            <a:solidFill>
              <a:srgbClr val="0000FF"/>
            </a:solidFill>
            <a:round/>
            <a:headEnd/>
            <a:tailEnd type="triangle" w="med" len="med"/>
          </a:ln>
        </p:spPr>
        <p:txBody>
          <a:bodyPr/>
          <a:lstStyle/>
          <a:p>
            <a:endParaRPr lang="en-US"/>
          </a:p>
        </p:txBody>
      </p:sp>
      <p:sp>
        <p:nvSpPr>
          <p:cNvPr id="46089" name="Line 11"/>
          <p:cNvSpPr>
            <a:spLocks noChangeShapeType="1"/>
          </p:cNvSpPr>
          <p:nvPr/>
        </p:nvSpPr>
        <p:spPr bwMode="auto">
          <a:xfrm>
            <a:off x="5867400" y="4419600"/>
            <a:ext cx="1905000" cy="304800"/>
          </a:xfrm>
          <a:prstGeom prst="line">
            <a:avLst/>
          </a:prstGeom>
          <a:noFill/>
          <a:ln w="9525">
            <a:solidFill>
              <a:srgbClr val="0000FF"/>
            </a:solidFill>
            <a:round/>
            <a:headEnd/>
            <a:tailEnd type="triangle" w="med" len="med"/>
          </a:ln>
        </p:spPr>
        <p:txBody>
          <a:bodyPr/>
          <a:lstStyle/>
          <a:p>
            <a:endParaRPr lang="en-US"/>
          </a:p>
        </p:txBody>
      </p:sp>
      <p:sp>
        <p:nvSpPr>
          <p:cNvPr id="46090" name="Text Box 12"/>
          <p:cNvSpPr txBox="1">
            <a:spLocks noChangeArrowheads="1"/>
          </p:cNvSpPr>
          <p:nvPr/>
        </p:nvSpPr>
        <p:spPr bwMode="auto">
          <a:xfrm>
            <a:off x="3048000" y="1752600"/>
            <a:ext cx="1219200" cy="284163"/>
          </a:xfrm>
          <a:prstGeom prst="rect">
            <a:avLst/>
          </a:prstGeom>
          <a:noFill/>
          <a:ln w="9525">
            <a:solidFill>
              <a:srgbClr val="FF0000"/>
            </a:solidFill>
            <a:miter lim="800000"/>
            <a:headEnd/>
            <a:tailEnd/>
          </a:ln>
        </p:spPr>
        <p:txBody>
          <a:bodyPr>
            <a:spAutoFit/>
          </a:bodyPr>
          <a:lstStyle/>
          <a:p>
            <a:r>
              <a:rPr lang="en-US" altLang="ja-JP" sz="1200" b="1">
                <a:ea typeface="ＭＳ Ｐゴシック" pitchFamily="34" charset="-128"/>
              </a:rPr>
              <a:t>InputStream</a:t>
            </a:r>
            <a:r>
              <a:rPr lang="en-US" altLang="ja-JP" sz="1200">
                <a:ea typeface="ＭＳ Ｐゴシック" pitchFamily="34" charset="-128"/>
              </a:rPr>
              <a:t> </a:t>
            </a:r>
          </a:p>
        </p:txBody>
      </p:sp>
      <p:sp>
        <p:nvSpPr>
          <p:cNvPr id="46091" name="Text Box 13"/>
          <p:cNvSpPr txBox="1">
            <a:spLocks noChangeArrowheads="1"/>
          </p:cNvSpPr>
          <p:nvPr/>
        </p:nvSpPr>
        <p:spPr bwMode="auto">
          <a:xfrm rot="5400000">
            <a:off x="-147637" y="2205037"/>
            <a:ext cx="1066800" cy="466725"/>
          </a:xfrm>
          <a:prstGeom prst="rect">
            <a:avLst/>
          </a:prstGeom>
          <a:noFill/>
          <a:ln w="9525">
            <a:solidFill>
              <a:srgbClr val="FF0000"/>
            </a:solidFill>
            <a:miter lim="800000"/>
            <a:headEnd/>
            <a:tailEnd/>
          </a:ln>
        </p:spPr>
        <p:txBody>
          <a:bodyPr>
            <a:spAutoFit/>
          </a:bodyPr>
          <a:lstStyle/>
          <a:p>
            <a:r>
              <a:rPr lang="en-US" altLang="ja-JP" sz="1200" b="1">
                <a:ea typeface="ＭＳ Ｐゴシック" pitchFamily="34" charset="-128"/>
              </a:rPr>
              <a:t>Character Stream</a:t>
            </a:r>
            <a:endParaRPr lang="en-US" altLang="ja-JP" sz="1200">
              <a:ea typeface="ＭＳ Ｐゴシック" pitchFamily="34" charset="-128"/>
            </a:endParaRPr>
          </a:p>
        </p:txBody>
      </p:sp>
      <p:sp>
        <p:nvSpPr>
          <p:cNvPr id="46092" name="Line 14"/>
          <p:cNvSpPr>
            <a:spLocks noChangeShapeType="1"/>
          </p:cNvSpPr>
          <p:nvPr/>
        </p:nvSpPr>
        <p:spPr bwMode="auto">
          <a:xfrm flipH="1">
            <a:off x="2819400" y="2057400"/>
            <a:ext cx="838200" cy="228600"/>
          </a:xfrm>
          <a:prstGeom prst="line">
            <a:avLst/>
          </a:prstGeom>
          <a:noFill/>
          <a:ln w="9525">
            <a:solidFill>
              <a:srgbClr val="0000FF"/>
            </a:solidFill>
            <a:round/>
            <a:headEnd/>
            <a:tailEnd type="triangle" w="med" len="med"/>
          </a:ln>
        </p:spPr>
        <p:txBody>
          <a:bodyPr/>
          <a:lstStyle/>
          <a:p>
            <a:endParaRPr lang="en-US"/>
          </a:p>
        </p:txBody>
      </p:sp>
      <p:sp>
        <p:nvSpPr>
          <p:cNvPr id="46093" name="Line 15"/>
          <p:cNvSpPr>
            <a:spLocks noChangeShapeType="1"/>
          </p:cNvSpPr>
          <p:nvPr/>
        </p:nvSpPr>
        <p:spPr bwMode="auto">
          <a:xfrm flipV="1">
            <a:off x="609600" y="2057400"/>
            <a:ext cx="457200" cy="381000"/>
          </a:xfrm>
          <a:prstGeom prst="line">
            <a:avLst/>
          </a:prstGeom>
          <a:noFill/>
          <a:ln w="9525">
            <a:solidFill>
              <a:srgbClr val="0000FF"/>
            </a:solidFill>
            <a:round/>
            <a:headEnd/>
            <a:tailEnd type="triangle" w="med" len="med"/>
          </a:ln>
        </p:spPr>
        <p:txBody>
          <a:bodyPr/>
          <a:lstStyle/>
          <a:p>
            <a:endParaRPr lang="en-US"/>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458200" cy="685800"/>
          </a:xfrm>
        </p:spPr>
        <p:txBody>
          <a:bodyPr>
            <a:normAutofit fontScale="90000"/>
          </a:bodyPr>
          <a:lstStyle/>
          <a:p>
            <a:r>
              <a:rPr lang="en-US" altLang="ja-JP" smtClean="0">
                <a:ea typeface="ＭＳ Ｐゴシック" pitchFamily="34" charset="-128"/>
              </a:rPr>
              <a:t>Print Streams, LineNumberReader</a:t>
            </a:r>
          </a:p>
        </p:txBody>
      </p:sp>
      <p:sp>
        <p:nvSpPr>
          <p:cNvPr id="47107" name="Rectangle 3"/>
          <p:cNvSpPr>
            <a:spLocks noGrp="1" noChangeArrowheads="1"/>
          </p:cNvSpPr>
          <p:nvPr>
            <p:ph type="body" sz="half" idx="1"/>
          </p:nvPr>
        </p:nvSpPr>
        <p:spPr>
          <a:xfrm>
            <a:off x="228600" y="990600"/>
            <a:ext cx="4267200" cy="3429000"/>
          </a:xfrm>
        </p:spPr>
        <p:txBody>
          <a:bodyPr/>
          <a:lstStyle/>
          <a:p>
            <a:pPr>
              <a:lnSpc>
                <a:spcPct val="80000"/>
              </a:lnSpc>
            </a:pPr>
            <a:r>
              <a:rPr lang="en-US" altLang="ja-JP" sz="1700" smtClean="0">
                <a:ea typeface="ＭＳ Ｐゴシック" pitchFamily="34" charset="-128"/>
              </a:rPr>
              <a:t>The Print streams provide methods that make it easy to write the values of primitive types and object to a stream, in a human-readable text format</a:t>
            </a:r>
          </a:p>
          <a:p>
            <a:pPr lvl="1">
              <a:lnSpc>
                <a:spcPct val="80000"/>
              </a:lnSpc>
            </a:pPr>
            <a:r>
              <a:rPr lang="en-US" altLang="ja-JP" sz="1700" smtClean="0">
                <a:ea typeface="ＭＳ Ｐゴシック" pitchFamily="34" charset="-128"/>
              </a:rPr>
              <a:t>print and println method</a:t>
            </a:r>
          </a:p>
          <a:p>
            <a:pPr>
              <a:lnSpc>
                <a:spcPct val="80000"/>
              </a:lnSpc>
            </a:pPr>
            <a:r>
              <a:rPr lang="en-US" altLang="ja-JP" sz="1700" smtClean="0">
                <a:ea typeface="ＭＳ Ｐゴシック" pitchFamily="34" charset="-128"/>
              </a:rPr>
              <a:t>The call out.print(f) is equivalent to      out.write(String.valueOf(f).getBytes());</a:t>
            </a:r>
          </a:p>
          <a:p>
            <a:pPr>
              <a:lnSpc>
                <a:spcPct val="80000"/>
              </a:lnSpc>
            </a:pPr>
            <a:endParaRPr lang="en-US" altLang="ja-JP" sz="1700" smtClean="0">
              <a:ea typeface="ＭＳ Ｐゴシック" pitchFamily="34" charset="-128"/>
            </a:endParaRPr>
          </a:p>
          <a:p>
            <a:pPr>
              <a:lnSpc>
                <a:spcPct val="80000"/>
              </a:lnSpc>
            </a:pPr>
            <a:r>
              <a:rPr lang="en-US" altLang="ja-JP" sz="1700" smtClean="0">
                <a:ea typeface="ＭＳ Ｐゴシック" pitchFamily="34" charset="-128"/>
              </a:rPr>
              <a:t>LineNumberReader</a:t>
            </a:r>
          </a:p>
          <a:p>
            <a:pPr>
              <a:lnSpc>
                <a:spcPct val="80000"/>
              </a:lnSpc>
              <a:buFont typeface="Wingdings" pitchFamily="2" charset="2"/>
              <a:buNone/>
            </a:pPr>
            <a:r>
              <a:rPr lang="en-US" altLang="ja-JP" sz="1700" smtClean="0">
                <a:ea typeface="ＭＳ Ｐゴシック" pitchFamily="34" charset="-128"/>
              </a:rPr>
              <a:t>     The LineNumberReader stream keeps track of line numbers while reading text. </a:t>
            </a:r>
          </a:p>
        </p:txBody>
      </p:sp>
      <p:sp>
        <p:nvSpPr>
          <p:cNvPr id="47108" name="Rectangle 4"/>
          <p:cNvSpPr>
            <a:spLocks noGrp="1" noChangeArrowheads="1"/>
          </p:cNvSpPr>
          <p:nvPr>
            <p:ph type="body" sz="half" idx="2"/>
          </p:nvPr>
        </p:nvSpPr>
        <p:spPr>
          <a:xfrm>
            <a:off x="4572000" y="990600"/>
            <a:ext cx="4343400" cy="5410200"/>
          </a:xfrm>
        </p:spPr>
        <p:txBody>
          <a:bodyPr/>
          <a:lstStyle/>
          <a:p>
            <a:pPr>
              <a:lnSpc>
                <a:spcPct val="80000"/>
              </a:lnSpc>
              <a:buFont typeface="Wingdings" pitchFamily="2" charset="2"/>
              <a:buNone/>
            </a:pPr>
            <a:r>
              <a:rPr lang="en-US" altLang="ja-JP" sz="1400" smtClean="0">
                <a:ea typeface="ＭＳ Ｐゴシック" pitchFamily="34" charset="-128"/>
              </a:rPr>
              <a:t>import java.io.*;</a:t>
            </a:r>
          </a:p>
          <a:p>
            <a:pPr>
              <a:lnSpc>
                <a:spcPct val="80000"/>
              </a:lnSpc>
              <a:buFont typeface="Wingdings" pitchFamily="2" charset="2"/>
              <a:buNone/>
            </a:pPr>
            <a:endParaRPr lang="en-US" altLang="ja-JP" sz="1400" smtClean="0">
              <a:ea typeface="ＭＳ Ｐゴシック" pitchFamily="34" charset="-128"/>
            </a:endParaRPr>
          </a:p>
          <a:p>
            <a:pPr>
              <a:lnSpc>
                <a:spcPct val="80000"/>
              </a:lnSpc>
              <a:buFont typeface="Wingdings" pitchFamily="2" charset="2"/>
              <a:buNone/>
            </a:pPr>
            <a:r>
              <a:rPr lang="en-US" altLang="ja-JP" sz="1400" smtClean="0">
                <a:ea typeface="ＭＳ Ｐゴシック" pitchFamily="34" charset="-128"/>
              </a:rPr>
              <a:t>public class FindChar {</a:t>
            </a:r>
          </a:p>
          <a:p>
            <a:pPr>
              <a:lnSpc>
                <a:spcPct val="80000"/>
              </a:lnSpc>
              <a:buFont typeface="Wingdings" pitchFamily="2" charset="2"/>
              <a:buNone/>
            </a:pPr>
            <a:r>
              <a:rPr lang="en-US" altLang="ja-JP" sz="1400" smtClean="0">
                <a:ea typeface="ＭＳ Ｐゴシック" pitchFamily="34" charset="-128"/>
              </a:rPr>
              <a:t>  public static void main(String[] args) </a:t>
            </a:r>
          </a:p>
          <a:p>
            <a:pPr>
              <a:lnSpc>
                <a:spcPct val="80000"/>
              </a:lnSpc>
              <a:buFont typeface="Wingdings" pitchFamily="2" charset="2"/>
              <a:buNone/>
            </a:pPr>
            <a:r>
              <a:rPr lang="en-US" altLang="ja-JP" sz="1400" smtClean="0">
                <a:ea typeface="ＭＳ Ｐゴシック" pitchFamily="34" charset="-128"/>
              </a:rPr>
              <a:t>     throws IOException</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    if (args.length != 2)</a:t>
            </a:r>
          </a:p>
          <a:p>
            <a:pPr>
              <a:lnSpc>
                <a:spcPct val="80000"/>
              </a:lnSpc>
              <a:buFont typeface="Wingdings" pitchFamily="2" charset="2"/>
              <a:buNone/>
            </a:pPr>
            <a:r>
              <a:rPr lang="en-US" altLang="ja-JP" sz="1400" smtClean="0">
                <a:ea typeface="ＭＳ Ｐゴシック" pitchFamily="34" charset="-128"/>
              </a:rPr>
              <a:t>      throw new IllegalArgumentException(</a:t>
            </a:r>
          </a:p>
          <a:p>
            <a:pPr>
              <a:lnSpc>
                <a:spcPct val="80000"/>
              </a:lnSpc>
              <a:buFont typeface="Wingdings" pitchFamily="2" charset="2"/>
              <a:buNone/>
            </a:pPr>
            <a:r>
              <a:rPr lang="en-US" altLang="ja-JP" sz="1400" smtClean="0">
                <a:ea typeface="ＭＳ Ｐゴシック" pitchFamily="34" charset="-128"/>
              </a:rPr>
              <a:t>                   "need char and file");</a:t>
            </a:r>
          </a:p>
          <a:p>
            <a:pPr>
              <a:lnSpc>
                <a:spcPct val="80000"/>
              </a:lnSpc>
              <a:buFont typeface="Wingdings" pitchFamily="2" charset="2"/>
              <a:buNone/>
            </a:pPr>
            <a:endParaRPr lang="en-US" altLang="ja-JP" sz="1400" smtClean="0">
              <a:ea typeface="ＭＳ Ｐゴシック" pitchFamily="34" charset="-128"/>
            </a:endParaRPr>
          </a:p>
          <a:p>
            <a:pPr>
              <a:lnSpc>
                <a:spcPct val="80000"/>
              </a:lnSpc>
              <a:buFont typeface="Wingdings" pitchFamily="2" charset="2"/>
              <a:buNone/>
            </a:pPr>
            <a:r>
              <a:rPr lang="en-US" altLang="ja-JP" sz="1400" smtClean="0">
                <a:ea typeface="ＭＳ Ｐゴシック" pitchFamily="34" charset="-128"/>
              </a:rPr>
              <a:t>    int match = args[0].charAt(0);</a:t>
            </a:r>
          </a:p>
          <a:p>
            <a:pPr>
              <a:lnSpc>
                <a:spcPct val="80000"/>
              </a:lnSpc>
              <a:buFont typeface="Wingdings" pitchFamily="2" charset="2"/>
              <a:buNone/>
            </a:pPr>
            <a:r>
              <a:rPr lang="en-US" altLang="ja-JP" sz="1400" smtClean="0">
                <a:ea typeface="ＭＳ Ｐゴシック" pitchFamily="34" charset="-128"/>
              </a:rPr>
              <a:t>    FileReader fileIn = new FileReader(args[1]);</a:t>
            </a:r>
          </a:p>
          <a:p>
            <a:pPr>
              <a:lnSpc>
                <a:spcPct val="80000"/>
              </a:lnSpc>
              <a:buFont typeface="Wingdings" pitchFamily="2" charset="2"/>
              <a:buNone/>
            </a:pPr>
            <a:r>
              <a:rPr lang="en-US" altLang="ja-JP" sz="1400" smtClean="0">
                <a:ea typeface="ＭＳ Ｐゴシック" pitchFamily="34" charset="-128"/>
              </a:rPr>
              <a:t>    </a:t>
            </a:r>
            <a:r>
              <a:rPr lang="en-US" altLang="ja-JP" sz="1400" smtClean="0">
                <a:solidFill>
                  <a:srgbClr val="FF0000"/>
                </a:solidFill>
                <a:ea typeface="ＭＳ Ｐゴシック" pitchFamily="34" charset="-128"/>
              </a:rPr>
              <a:t>LineNumberReader in = new LineNumberReader(fileIn);</a:t>
            </a:r>
          </a:p>
          <a:p>
            <a:pPr>
              <a:lnSpc>
                <a:spcPct val="80000"/>
              </a:lnSpc>
              <a:buFont typeface="Wingdings" pitchFamily="2" charset="2"/>
              <a:buNone/>
            </a:pPr>
            <a:r>
              <a:rPr lang="en-US" altLang="ja-JP" sz="1400" smtClean="0">
                <a:ea typeface="ＭＳ Ｐゴシック" pitchFamily="34" charset="-128"/>
              </a:rPr>
              <a:t>    int ch;</a:t>
            </a:r>
          </a:p>
          <a:p>
            <a:pPr>
              <a:lnSpc>
                <a:spcPct val="80000"/>
              </a:lnSpc>
              <a:buFont typeface="Wingdings" pitchFamily="2" charset="2"/>
              <a:buNone/>
            </a:pPr>
            <a:r>
              <a:rPr lang="en-US" altLang="ja-JP" sz="1400" smtClean="0">
                <a:ea typeface="ＭＳ Ｐゴシック" pitchFamily="34" charset="-128"/>
              </a:rPr>
              <a:t>    while ((ch = in.read()) != -1) {</a:t>
            </a:r>
          </a:p>
          <a:p>
            <a:pPr>
              <a:lnSpc>
                <a:spcPct val="80000"/>
              </a:lnSpc>
              <a:buFont typeface="Wingdings" pitchFamily="2" charset="2"/>
              <a:buNone/>
            </a:pPr>
            <a:r>
              <a:rPr lang="en-US" altLang="ja-JP" sz="1400" smtClean="0">
                <a:ea typeface="ＭＳ Ｐゴシック" pitchFamily="34" charset="-128"/>
              </a:rPr>
              <a:t>      if (ch == match) {</a:t>
            </a:r>
          </a:p>
          <a:p>
            <a:pPr>
              <a:lnSpc>
                <a:spcPct val="80000"/>
              </a:lnSpc>
              <a:buFont typeface="Wingdings" pitchFamily="2" charset="2"/>
              <a:buNone/>
            </a:pPr>
            <a:r>
              <a:rPr lang="en-US" altLang="ja-JP" sz="1400" smtClean="0">
                <a:ea typeface="ＭＳ Ｐゴシック" pitchFamily="34" charset="-128"/>
              </a:rPr>
              <a:t>        System.out.println("'" + (char) ch +</a:t>
            </a:r>
          </a:p>
          <a:p>
            <a:pPr>
              <a:lnSpc>
                <a:spcPct val="80000"/>
              </a:lnSpc>
              <a:buFont typeface="Wingdings" pitchFamily="2" charset="2"/>
              <a:buNone/>
            </a:pPr>
            <a:r>
              <a:rPr lang="en-US" altLang="ja-JP" sz="1400" smtClean="0">
                <a:ea typeface="ＭＳ Ｐゴシック" pitchFamily="34" charset="-128"/>
              </a:rPr>
              <a:t>           "' at line " + </a:t>
            </a:r>
            <a:r>
              <a:rPr lang="en-US" altLang="ja-JP" sz="1400" smtClean="0">
                <a:solidFill>
                  <a:srgbClr val="FF0000"/>
                </a:solidFill>
                <a:ea typeface="ＭＳ Ｐゴシック" pitchFamily="34" charset="-128"/>
              </a:rPr>
              <a:t>in.getLineNumber());</a:t>
            </a:r>
          </a:p>
          <a:p>
            <a:pPr>
              <a:lnSpc>
                <a:spcPct val="80000"/>
              </a:lnSpc>
              <a:buFont typeface="Wingdings" pitchFamily="2" charset="2"/>
              <a:buNone/>
            </a:pPr>
            <a:r>
              <a:rPr lang="en-US" altLang="ja-JP" sz="1400" smtClean="0">
                <a:ea typeface="ＭＳ Ｐゴシック" pitchFamily="34" charset="-128"/>
              </a:rPr>
              <a:t>        return ;</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    System.out.println((char) match + " not found");</a:t>
            </a:r>
          </a:p>
          <a:p>
            <a:pPr>
              <a:lnSpc>
                <a:spcPct val="80000"/>
              </a:lnSpc>
              <a:buFont typeface="Wingdings" pitchFamily="2" charset="2"/>
              <a:buNone/>
            </a:pPr>
            <a:r>
              <a:rPr lang="en-US" altLang="ja-JP" sz="1400" smtClean="0">
                <a:ea typeface="ＭＳ Ｐゴシック" pitchFamily="34" charset="-128"/>
              </a:rPr>
              <a:t>  }</a:t>
            </a:r>
          </a:p>
          <a:p>
            <a:pPr>
              <a:lnSpc>
                <a:spcPct val="80000"/>
              </a:lnSpc>
              <a:buFont typeface="Wingdings" pitchFamily="2" charset="2"/>
              <a:buNone/>
            </a:pPr>
            <a:r>
              <a:rPr lang="en-US" altLang="ja-JP" sz="1400" smtClean="0">
                <a:ea typeface="ＭＳ Ｐゴシック" pitchFamily="34" charset="-128"/>
              </a:rPr>
              <a:t>}</a:t>
            </a:r>
          </a:p>
        </p:txBody>
      </p:sp>
      <p:sp>
        <p:nvSpPr>
          <p:cNvPr id="47109" name="Text Box 5"/>
          <p:cNvSpPr txBox="1">
            <a:spLocks noChangeArrowheads="1"/>
          </p:cNvSpPr>
          <p:nvPr/>
        </p:nvSpPr>
        <p:spPr bwMode="auto">
          <a:xfrm>
            <a:off x="381000" y="5029200"/>
            <a:ext cx="3733800" cy="952500"/>
          </a:xfrm>
          <a:prstGeom prst="rect">
            <a:avLst/>
          </a:prstGeom>
          <a:noFill/>
          <a:ln w="9525">
            <a:solidFill>
              <a:srgbClr val="FF0000"/>
            </a:solidFill>
            <a:miter lim="800000"/>
            <a:headEnd/>
            <a:tailEnd/>
          </a:ln>
        </p:spPr>
        <p:txBody>
          <a:bodyPr>
            <a:spAutoFit/>
          </a:bodyPr>
          <a:lstStyle/>
          <a:p>
            <a:r>
              <a:rPr lang="en-US" altLang="ja-JP" sz="1400" b="1">
                <a:ea typeface="ＭＳ Ｐゴシック" pitchFamily="34" charset="-128"/>
              </a:rPr>
              <a:t>Run:</a:t>
            </a:r>
          </a:p>
          <a:p>
            <a:r>
              <a:rPr lang="en-US" altLang="ja-JP" sz="1400">
                <a:ea typeface="ＭＳ Ｐゴシック" pitchFamily="34" charset="-128"/>
              </a:rPr>
              <a:t>%java FindChar I FindChar.java</a:t>
            </a:r>
          </a:p>
          <a:p>
            <a:r>
              <a:rPr lang="en-US" altLang="ja-JP" sz="1400" b="1">
                <a:ea typeface="ＭＳ Ｐゴシック" pitchFamily="34" charset="-128"/>
              </a:rPr>
              <a:t>Result</a:t>
            </a:r>
            <a:r>
              <a:rPr lang="en-US" altLang="ja-JP" sz="1400">
                <a:ea typeface="ＭＳ Ｐゴシック" pitchFamily="34" charset="-128"/>
              </a:rPr>
              <a:t>:</a:t>
            </a:r>
          </a:p>
          <a:p>
            <a:r>
              <a:rPr lang="en-US" altLang="ja-JP" sz="1400">
                <a:ea typeface="ＭＳ Ｐゴシック" pitchFamily="34" charset="-128"/>
              </a:rPr>
              <a:t>‘I’ at line 4</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2400"/>
            <a:ext cx="8458200" cy="685800"/>
          </a:xfrm>
        </p:spPr>
        <p:txBody>
          <a:bodyPr>
            <a:normAutofit fontScale="90000"/>
          </a:bodyPr>
          <a:lstStyle/>
          <a:p>
            <a:r>
              <a:rPr lang="en-US" altLang="ja-JP" smtClean="0">
                <a:ea typeface="ＭＳ Ｐゴシック" pitchFamily="34" charset="-128"/>
              </a:rPr>
              <a:t>Pushback Streams</a:t>
            </a:r>
          </a:p>
        </p:txBody>
      </p:sp>
      <p:sp>
        <p:nvSpPr>
          <p:cNvPr id="48131" name="Rectangle 3"/>
          <p:cNvSpPr>
            <a:spLocks noGrp="1" noChangeArrowheads="1"/>
          </p:cNvSpPr>
          <p:nvPr>
            <p:ph type="body" sz="half" idx="1"/>
          </p:nvPr>
        </p:nvSpPr>
        <p:spPr>
          <a:xfrm>
            <a:off x="228600" y="990600"/>
            <a:ext cx="4267200" cy="3429000"/>
          </a:xfrm>
        </p:spPr>
        <p:txBody>
          <a:bodyPr/>
          <a:lstStyle/>
          <a:p>
            <a:pPr>
              <a:lnSpc>
                <a:spcPct val="80000"/>
              </a:lnSpc>
            </a:pPr>
            <a:r>
              <a:rPr lang="en-US" altLang="ja-JP" sz="2000" smtClean="0">
                <a:ea typeface="ＭＳ Ｐゴシック" pitchFamily="34" charset="-128"/>
              </a:rPr>
              <a:t>A Pushback stream lets you push back, or “unread” characters or bytes when you have read too far. Pushback is typically useful for breaking input into tokens. </a:t>
            </a:r>
          </a:p>
          <a:p>
            <a:pPr>
              <a:lnSpc>
                <a:spcPct val="80000"/>
              </a:lnSpc>
            </a:pPr>
            <a:r>
              <a:rPr lang="en-US" altLang="ja-JP" sz="2000" smtClean="0">
                <a:ea typeface="ＭＳ Ｐゴシック" pitchFamily="34" charset="-128"/>
              </a:rPr>
              <a:t>For example, lexical scanners often know that a token (such as an identifier) has ended only when they have read the first character that follows it.</a:t>
            </a:r>
          </a:p>
        </p:txBody>
      </p:sp>
      <p:sp>
        <p:nvSpPr>
          <p:cNvPr id="48132" name="Rectangle 4"/>
          <p:cNvSpPr>
            <a:spLocks noGrp="1" noChangeArrowheads="1"/>
          </p:cNvSpPr>
          <p:nvPr>
            <p:ph type="body" sz="half" idx="2"/>
          </p:nvPr>
        </p:nvSpPr>
        <p:spPr>
          <a:xfrm>
            <a:off x="4572000" y="990600"/>
            <a:ext cx="4343400" cy="5410200"/>
          </a:xfrm>
        </p:spPr>
        <p:txBody>
          <a:bodyPr/>
          <a:lstStyle/>
          <a:p>
            <a:pPr>
              <a:lnSpc>
                <a:spcPct val="80000"/>
              </a:lnSpc>
              <a:buFont typeface="Wingdings" pitchFamily="2" charset="2"/>
              <a:buNone/>
            </a:pPr>
            <a:r>
              <a:rPr lang="en-US" altLang="ja-JP" sz="1200" smtClean="0">
                <a:ea typeface="ＭＳ Ｐゴシック" pitchFamily="34" charset="-128"/>
              </a:rPr>
              <a:t>import java.io.*;</a:t>
            </a:r>
          </a:p>
          <a:p>
            <a:pPr>
              <a:lnSpc>
                <a:spcPct val="80000"/>
              </a:lnSpc>
              <a:buFont typeface="Wingdings" pitchFamily="2" charset="2"/>
              <a:buNone/>
            </a:pPr>
            <a:endParaRPr lang="en-US" altLang="ja-JP" sz="1200" smtClean="0">
              <a:ea typeface="ＭＳ Ｐゴシック" pitchFamily="34" charset="-128"/>
            </a:endParaRPr>
          </a:p>
          <a:p>
            <a:pPr>
              <a:lnSpc>
                <a:spcPct val="80000"/>
              </a:lnSpc>
              <a:buFont typeface="Wingdings" pitchFamily="2" charset="2"/>
              <a:buNone/>
            </a:pPr>
            <a:r>
              <a:rPr lang="en-US" altLang="ja-JP" sz="1200" smtClean="0">
                <a:ea typeface="ＭＳ Ｐゴシック" pitchFamily="34" charset="-128"/>
              </a:rPr>
              <a:t>public class SequenceCount {</a:t>
            </a:r>
          </a:p>
          <a:p>
            <a:pPr>
              <a:lnSpc>
                <a:spcPct val="80000"/>
              </a:lnSpc>
              <a:buFont typeface="Wingdings" pitchFamily="2" charset="2"/>
              <a:buNone/>
            </a:pPr>
            <a:r>
              <a:rPr lang="en-US" altLang="ja-JP" sz="1200" smtClean="0">
                <a:ea typeface="ＭＳ Ｐゴシック" pitchFamily="34" charset="-128"/>
              </a:rPr>
              <a:t>  public static void main(String[] args) </a:t>
            </a:r>
          </a:p>
          <a:p>
            <a:pPr>
              <a:lnSpc>
                <a:spcPct val="80000"/>
              </a:lnSpc>
              <a:buFont typeface="Wingdings" pitchFamily="2" charset="2"/>
              <a:buNone/>
            </a:pPr>
            <a:r>
              <a:rPr lang="en-US" altLang="ja-JP" sz="1200" smtClean="0">
                <a:ea typeface="ＭＳ Ｐゴシック" pitchFamily="34" charset="-128"/>
              </a:rPr>
              <a:t>     throws IOException</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endParaRPr lang="en-US" altLang="ja-JP" sz="1200" smtClean="0">
              <a:ea typeface="ＭＳ Ｐゴシック" pitchFamily="34" charset="-128"/>
            </a:endParaRPr>
          </a:p>
          <a:p>
            <a:pPr>
              <a:lnSpc>
                <a:spcPct val="80000"/>
              </a:lnSpc>
              <a:buFont typeface="Wingdings" pitchFamily="2" charset="2"/>
              <a:buNone/>
            </a:pPr>
            <a:r>
              <a:rPr lang="en-US" altLang="ja-JP" sz="1200" smtClean="0">
                <a:ea typeface="ＭＳ Ｐゴシック" pitchFamily="34" charset="-128"/>
              </a:rPr>
              <a:t>    PushbackInputStream</a:t>
            </a:r>
          </a:p>
          <a:p>
            <a:pPr>
              <a:lnSpc>
                <a:spcPct val="80000"/>
              </a:lnSpc>
              <a:buFont typeface="Wingdings" pitchFamily="2" charset="2"/>
              <a:buNone/>
            </a:pPr>
            <a:r>
              <a:rPr lang="en-US" altLang="ja-JP" sz="1200" smtClean="0">
                <a:ea typeface="ＭＳ Ｐゴシック" pitchFamily="34" charset="-128"/>
              </a:rPr>
              <a:t>     in = new PushbackInputStream(System.in);</a:t>
            </a:r>
          </a:p>
          <a:p>
            <a:pPr>
              <a:lnSpc>
                <a:spcPct val="80000"/>
              </a:lnSpc>
              <a:buFont typeface="Wingdings" pitchFamily="2" charset="2"/>
              <a:buNone/>
            </a:pPr>
            <a:r>
              <a:rPr lang="en-US" altLang="ja-JP" sz="1200" smtClean="0">
                <a:ea typeface="ＭＳ Ｐゴシック" pitchFamily="34" charset="-128"/>
              </a:rPr>
              <a:t>    int max = 0;    // longest sequence found </a:t>
            </a:r>
          </a:p>
          <a:p>
            <a:pPr>
              <a:lnSpc>
                <a:spcPct val="80000"/>
              </a:lnSpc>
              <a:buFont typeface="Wingdings" pitchFamily="2" charset="2"/>
              <a:buNone/>
            </a:pPr>
            <a:r>
              <a:rPr lang="en-US" altLang="ja-JP" sz="1200" smtClean="0">
                <a:ea typeface="ＭＳ Ｐゴシック" pitchFamily="34" charset="-128"/>
              </a:rPr>
              <a:t>    int maxB = -1;  // the byte in that sequence</a:t>
            </a:r>
          </a:p>
          <a:p>
            <a:pPr>
              <a:lnSpc>
                <a:spcPct val="80000"/>
              </a:lnSpc>
              <a:buFont typeface="Wingdings" pitchFamily="2" charset="2"/>
              <a:buNone/>
            </a:pPr>
            <a:r>
              <a:rPr lang="en-US" altLang="ja-JP" sz="1200" smtClean="0">
                <a:ea typeface="ＭＳ Ｐゴシック" pitchFamily="34" charset="-128"/>
              </a:rPr>
              <a:t>    int b;          // current byte in input</a:t>
            </a:r>
          </a:p>
          <a:p>
            <a:pPr>
              <a:lnSpc>
                <a:spcPct val="80000"/>
              </a:lnSpc>
              <a:buFont typeface="Wingdings" pitchFamily="2" charset="2"/>
              <a:buNone/>
            </a:pPr>
            <a:endParaRPr lang="en-US" altLang="ja-JP" sz="1200" smtClean="0">
              <a:ea typeface="ＭＳ Ｐゴシック" pitchFamily="34" charset="-128"/>
            </a:endParaRPr>
          </a:p>
          <a:p>
            <a:pPr>
              <a:lnSpc>
                <a:spcPct val="80000"/>
              </a:lnSpc>
              <a:buFont typeface="Wingdings" pitchFamily="2" charset="2"/>
              <a:buNone/>
            </a:pPr>
            <a:r>
              <a:rPr lang="en-US" altLang="ja-JP" sz="1200" smtClean="0">
                <a:ea typeface="ＭＳ Ｐゴシック" pitchFamily="34" charset="-128"/>
              </a:rPr>
              <a:t>    do {</a:t>
            </a:r>
          </a:p>
          <a:p>
            <a:pPr>
              <a:lnSpc>
                <a:spcPct val="80000"/>
              </a:lnSpc>
              <a:buFont typeface="Wingdings" pitchFamily="2" charset="2"/>
              <a:buNone/>
            </a:pPr>
            <a:r>
              <a:rPr lang="en-US" altLang="ja-JP" sz="1200" smtClean="0">
                <a:ea typeface="ＭＳ Ｐゴシック" pitchFamily="34" charset="-128"/>
              </a:rPr>
              <a:t>      int cnt;</a:t>
            </a:r>
          </a:p>
          <a:p>
            <a:pPr>
              <a:lnSpc>
                <a:spcPct val="80000"/>
              </a:lnSpc>
              <a:buFont typeface="Wingdings" pitchFamily="2" charset="2"/>
              <a:buNone/>
            </a:pPr>
            <a:r>
              <a:rPr lang="en-US" altLang="ja-JP" sz="1200" smtClean="0">
                <a:ea typeface="ＭＳ Ｐゴシック" pitchFamily="34" charset="-128"/>
              </a:rPr>
              <a:t>      int b1 = in.read();</a:t>
            </a:r>
          </a:p>
          <a:p>
            <a:pPr>
              <a:lnSpc>
                <a:spcPct val="80000"/>
              </a:lnSpc>
              <a:buFont typeface="Wingdings" pitchFamily="2" charset="2"/>
              <a:buNone/>
            </a:pPr>
            <a:r>
              <a:rPr lang="en-US" altLang="ja-JP" sz="1200" smtClean="0">
                <a:ea typeface="ＭＳ Ｐゴシック" pitchFamily="34" charset="-128"/>
              </a:rPr>
              <a:t>      for (cnt = 1; (b = in.read()) == b1; cnt++)</a:t>
            </a:r>
          </a:p>
          <a:p>
            <a:pPr>
              <a:lnSpc>
                <a:spcPct val="80000"/>
              </a:lnSpc>
              <a:buFont typeface="Wingdings" pitchFamily="2" charset="2"/>
              <a:buNone/>
            </a:pPr>
            <a:r>
              <a:rPr lang="en-US" altLang="ja-JP" sz="1200" smtClean="0">
                <a:ea typeface="ＭＳ Ｐゴシック" pitchFamily="34" charset="-128"/>
              </a:rPr>
              <a:t>        continue;</a:t>
            </a:r>
          </a:p>
          <a:p>
            <a:pPr>
              <a:lnSpc>
                <a:spcPct val="80000"/>
              </a:lnSpc>
              <a:buFont typeface="Wingdings" pitchFamily="2" charset="2"/>
              <a:buNone/>
            </a:pPr>
            <a:r>
              <a:rPr lang="en-US" altLang="ja-JP" sz="1200" smtClean="0">
                <a:ea typeface="ＭＳ Ｐゴシック" pitchFamily="34" charset="-128"/>
              </a:rPr>
              <a:t>      if (cnt &gt; max) {</a:t>
            </a:r>
          </a:p>
          <a:p>
            <a:pPr>
              <a:lnSpc>
                <a:spcPct val="80000"/>
              </a:lnSpc>
              <a:buFont typeface="Wingdings" pitchFamily="2" charset="2"/>
              <a:buNone/>
            </a:pPr>
            <a:r>
              <a:rPr lang="en-US" altLang="ja-JP" sz="1200" smtClean="0">
                <a:ea typeface="ＭＳ Ｐゴシック" pitchFamily="34" charset="-128"/>
              </a:rPr>
              <a:t>        max = cnt;   // remember length</a:t>
            </a:r>
          </a:p>
          <a:p>
            <a:pPr>
              <a:lnSpc>
                <a:spcPct val="80000"/>
              </a:lnSpc>
              <a:buFont typeface="Wingdings" pitchFamily="2" charset="2"/>
              <a:buNone/>
            </a:pPr>
            <a:r>
              <a:rPr lang="en-US" altLang="ja-JP" sz="1200" smtClean="0">
                <a:ea typeface="ＭＳ Ｐゴシック" pitchFamily="34" charset="-128"/>
              </a:rPr>
              <a:t>        maxB = b1;   // remember which byte value</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      </a:t>
            </a:r>
            <a:r>
              <a:rPr lang="en-US" altLang="ja-JP" sz="1200" smtClean="0">
                <a:solidFill>
                  <a:srgbClr val="FF0000"/>
                </a:solidFill>
                <a:ea typeface="ＭＳ Ｐゴシック" pitchFamily="34" charset="-128"/>
              </a:rPr>
              <a:t>in.unread(b);</a:t>
            </a:r>
            <a:r>
              <a:rPr lang="en-US" altLang="ja-JP" sz="1200" smtClean="0">
                <a:ea typeface="ＭＳ Ｐゴシック" pitchFamily="34" charset="-128"/>
              </a:rPr>
              <a:t>  // pushback start of ntext seq</a:t>
            </a:r>
          </a:p>
          <a:p>
            <a:pPr>
              <a:lnSpc>
                <a:spcPct val="80000"/>
              </a:lnSpc>
              <a:buFont typeface="Wingdings" pitchFamily="2" charset="2"/>
              <a:buNone/>
            </a:pPr>
            <a:r>
              <a:rPr lang="en-US" altLang="ja-JP" sz="1200" smtClean="0">
                <a:ea typeface="ＭＳ Ｐゴシック" pitchFamily="34" charset="-128"/>
              </a:rPr>
              <a:t>    } while (b != -1);  // until we hit end of input</a:t>
            </a:r>
          </a:p>
          <a:p>
            <a:pPr>
              <a:lnSpc>
                <a:spcPct val="80000"/>
              </a:lnSpc>
              <a:buFont typeface="Wingdings" pitchFamily="2" charset="2"/>
              <a:buNone/>
            </a:pPr>
            <a:r>
              <a:rPr lang="en-US" altLang="ja-JP" sz="1200" smtClean="0">
                <a:ea typeface="ＭＳ Ｐゴシック" pitchFamily="34" charset="-128"/>
              </a:rPr>
              <a:t>    System.out.println(max + " byte of " + maxB);</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a:t>
            </a:r>
          </a:p>
        </p:txBody>
      </p:sp>
      <p:sp>
        <p:nvSpPr>
          <p:cNvPr id="48133" name="Text Box 5"/>
          <p:cNvSpPr txBox="1">
            <a:spLocks noChangeArrowheads="1"/>
          </p:cNvSpPr>
          <p:nvPr/>
        </p:nvSpPr>
        <p:spPr bwMode="auto">
          <a:xfrm>
            <a:off x="381000" y="4191000"/>
            <a:ext cx="3733800" cy="1292225"/>
          </a:xfrm>
          <a:prstGeom prst="rect">
            <a:avLst/>
          </a:prstGeom>
          <a:noFill/>
          <a:ln w="9525">
            <a:solidFill>
              <a:srgbClr val="FF0000"/>
            </a:solidFill>
            <a:miter lim="800000"/>
            <a:headEnd/>
            <a:tailEnd/>
          </a:ln>
        </p:spPr>
        <p:txBody>
          <a:bodyPr>
            <a:spAutoFit/>
          </a:bodyPr>
          <a:lstStyle/>
          <a:p>
            <a:r>
              <a:rPr lang="en-US" altLang="ja-JP" sz="1400" b="1">
                <a:ea typeface="ＭＳ Ｐゴシック" pitchFamily="34" charset="-128"/>
              </a:rPr>
              <a:t>Run and Result</a:t>
            </a:r>
            <a:r>
              <a:rPr lang="en-US" altLang="ja-JP" sz="1400">
                <a:ea typeface="ＭＳ Ｐゴシック" pitchFamily="34" charset="-128"/>
              </a:rPr>
              <a:t>:</a:t>
            </a:r>
          </a:p>
          <a:p>
            <a:r>
              <a:rPr lang="en-US" altLang="ja-JP" sz="1600">
                <a:ea typeface="ＭＳ Ｐゴシック" pitchFamily="34" charset="-128"/>
              </a:rPr>
              <a:t>% java SequenceCount</a:t>
            </a:r>
          </a:p>
          <a:p>
            <a:r>
              <a:rPr lang="en-US" altLang="ja-JP" sz="1600">
                <a:solidFill>
                  <a:srgbClr val="FF0000"/>
                </a:solidFill>
                <a:ea typeface="ＭＳ Ｐゴシック" pitchFamily="34" charset="-128"/>
              </a:rPr>
              <a:t>1</a:t>
            </a:r>
            <a:r>
              <a:rPr lang="en-US" altLang="ja-JP" sz="1600">
                <a:ea typeface="ＭＳ Ｐゴシック" pitchFamily="34" charset="-128"/>
              </a:rPr>
              <a:t>2345</a:t>
            </a:r>
            <a:r>
              <a:rPr lang="en-US" altLang="ja-JP" sz="1600">
                <a:solidFill>
                  <a:srgbClr val="FF0000"/>
                </a:solidFill>
                <a:ea typeface="ＭＳ Ｐゴシック" pitchFamily="34" charset="-128"/>
              </a:rPr>
              <a:t>111</a:t>
            </a:r>
          </a:p>
          <a:p>
            <a:r>
              <a:rPr lang="en-US" altLang="ja-JP" sz="1600">
                <a:ea typeface="ＭＳ Ｐゴシック" pitchFamily="34" charset="-128"/>
              </a:rPr>
              <a:t>^D in Unix(or ^Z in Windows)</a:t>
            </a:r>
          </a:p>
          <a:p>
            <a:r>
              <a:rPr lang="en-US" altLang="ja-JP" sz="1600">
                <a:ea typeface="ＭＳ Ｐゴシック" pitchFamily="34" charset="-128"/>
              </a:rPr>
              <a:t>3 bytes of 49</a:t>
            </a:r>
          </a:p>
        </p:txBody>
      </p:sp>
      <p:sp>
        <p:nvSpPr>
          <p:cNvPr id="48134" name="Line 6"/>
          <p:cNvSpPr>
            <a:spLocks noChangeShapeType="1"/>
          </p:cNvSpPr>
          <p:nvPr/>
        </p:nvSpPr>
        <p:spPr bwMode="auto">
          <a:xfrm flipV="1">
            <a:off x="533400" y="3886200"/>
            <a:ext cx="4648200" cy="838200"/>
          </a:xfrm>
          <a:prstGeom prst="line">
            <a:avLst/>
          </a:prstGeom>
          <a:noFill/>
          <a:ln w="9525">
            <a:solidFill>
              <a:srgbClr val="0000FF"/>
            </a:solidFill>
            <a:round/>
            <a:headEnd/>
            <a:tailEnd type="triangle" w="med" len="med"/>
          </a:ln>
        </p:spPr>
        <p:txBody>
          <a:bodyPr/>
          <a:lstStyle/>
          <a:p>
            <a:endParaRPr lang="en-US"/>
          </a:p>
        </p:txBody>
      </p:sp>
      <p:sp>
        <p:nvSpPr>
          <p:cNvPr id="48135" name="Oval 7"/>
          <p:cNvSpPr>
            <a:spLocks noChangeArrowheads="1"/>
          </p:cNvSpPr>
          <p:nvPr/>
        </p:nvSpPr>
        <p:spPr bwMode="auto">
          <a:xfrm>
            <a:off x="381000" y="4724400"/>
            <a:ext cx="228600" cy="228600"/>
          </a:xfrm>
          <a:prstGeom prst="ellipse">
            <a:avLst/>
          </a:prstGeom>
          <a:noFill/>
          <a:ln w="9525">
            <a:solidFill>
              <a:srgbClr val="FF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2400"/>
            <a:ext cx="8458200" cy="685800"/>
          </a:xfrm>
        </p:spPr>
        <p:txBody>
          <a:bodyPr>
            <a:normAutofit fontScale="90000"/>
          </a:bodyPr>
          <a:lstStyle/>
          <a:p>
            <a:r>
              <a:rPr lang="en-US" altLang="ja-JP" smtClean="0">
                <a:ea typeface="ＭＳ Ｐゴシック" pitchFamily="34" charset="-128"/>
              </a:rPr>
              <a:t>StreamTokenzier</a:t>
            </a:r>
          </a:p>
        </p:txBody>
      </p:sp>
      <p:sp>
        <p:nvSpPr>
          <p:cNvPr id="49155" name="Rectangle 3"/>
          <p:cNvSpPr>
            <a:spLocks noGrp="1" noChangeArrowheads="1"/>
          </p:cNvSpPr>
          <p:nvPr>
            <p:ph type="body" sz="half" idx="1"/>
          </p:nvPr>
        </p:nvSpPr>
        <p:spPr>
          <a:xfrm>
            <a:off x="228600" y="990600"/>
            <a:ext cx="4267200" cy="2362200"/>
          </a:xfrm>
        </p:spPr>
        <p:txBody>
          <a:bodyPr/>
          <a:lstStyle/>
          <a:p>
            <a:pPr>
              <a:lnSpc>
                <a:spcPct val="80000"/>
              </a:lnSpc>
            </a:pPr>
            <a:r>
              <a:rPr lang="en-US" altLang="ja-JP" sz="1600" smtClean="0">
                <a:ea typeface="ＭＳ Ｐゴシック" pitchFamily="34" charset="-128"/>
              </a:rPr>
              <a:t>The StreamTokenizer gives simple tokenization. More general facility for scanning and converting input text is provided by the java.util.Scanner class. </a:t>
            </a:r>
          </a:p>
          <a:p>
            <a:pPr>
              <a:lnSpc>
                <a:spcPct val="80000"/>
              </a:lnSpc>
            </a:pPr>
            <a:r>
              <a:rPr lang="en-US" altLang="ja-JP" sz="1600" smtClean="0">
                <a:ea typeface="ＭＳ Ｐゴシック" pitchFamily="34" charset="-128"/>
              </a:rPr>
              <a:t>Four token type</a:t>
            </a:r>
          </a:p>
          <a:p>
            <a:pPr lvl="1">
              <a:lnSpc>
                <a:spcPct val="80000"/>
              </a:lnSpc>
            </a:pPr>
            <a:r>
              <a:rPr lang="en-US" altLang="ja-JP" sz="1600" smtClean="0">
                <a:ea typeface="ＭＳ Ｐゴシック" pitchFamily="34" charset="-128"/>
              </a:rPr>
              <a:t>TT_WORD</a:t>
            </a:r>
          </a:p>
          <a:p>
            <a:pPr lvl="1">
              <a:lnSpc>
                <a:spcPct val="80000"/>
              </a:lnSpc>
            </a:pPr>
            <a:r>
              <a:rPr lang="en-US" altLang="ja-JP" sz="1600" smtClean="0">
                <a:ea typeface="ＭＳ Ｐゴシック" pitchFamily="34" charset="-128"/>
              </a:rPr>
              <a:t>TT_NUMBER</a:t>
            </a:r>
          </a:p>
          <a:p>
            <a:pPr lvl="1">
              <a:lnSpc>
                <a:spcPct val="80000"/>
              </a:lnSpc>
            </a:pPr>
            <a:r>
              <a:rPr lang="en-US" altLang="ja-JP" sz="1600" smtClean="0">
                <a:ea typeface="ＭＳ Ｐゴシック" pitchFamily="34" charset="-128"/>
              </a:rPr>
              <a:t>TT_EOL</a:t>
            </a:r>
          </a:p>
          <a:p>
            <a:pPr lvl="1">
              <a:lnSpc>
                <a:spcPct val="80000"/>
              </a:lnSpc>
            </a:pPr>
            <a:r>
              <a:rPr lang="en-US" altLang="ja-JP" sz="1600" smtClean="0">
                <a:ea typeface="ＭＳ Ｐゴシック" pitchFamily="34" charset="-128"/>
              </a:rPr>
              <a:t>TT_EOF</a:t>
            </a:r>
          </a:p>
          <a:p>
            <a:pPr>
              <a:lnSpc>
                <a:spcPct val="80000"/>
              </a:lnSpc>
              <a:buFont typeface="Wingdings" pitchFamily="2" charset="2"/>
              <a:buNone/>
            </a:pPr>
            <a:endParaRPr lang="en-US" altLang="ja-JP" sz="1600" smtClean="0">
              <a:ea typeface="ＭＳ Ｐゴシック" pitchFamily="34" charset="-128"/>
            </a:endParaRPr>
          </a:p>
        </p:txBody>
      </p:sp>
      <p:sp>
        <p:nvSpPr>
          <p:cNvPr id="49156" name="Rectangle 4"/>
          <p:cNvSpPr>
            <a:spLocks noGrp="1" noChangeArrowheads="1"/>
          </p:cNvSpPr>
          <p:nvPr>
            <p:ph type="body" sz="half" idx="2"/>
          </p:nvPr>
        </p:nvSpPr>
        <p:spPr>
          <a:xfrm>
            <a:off x="4572000" y="990600"/>
            <a:ext cx="4343400" cy="5410200"/>
          </a:xfrm>
        </p:spPr>
        <p:txBody>
          <a:bodyPr>
            <a:normAutofit lnSpcReduction="10000"/>
          </a:bodyPr>
          <a:lstStyle/>
          <a:p>
            <a:pPr>
              <a:lnSpc>
                <a:spcPct val="80000"/>
              </a:lnSpc>
              <a:buFont typeface="Wingdings" pitchFamily="2" charset="2"/>
              <a:buNone/>
            </a:pPr>
            <a:r>
              <a:rPr lang="en-US" altLang="ja-JP" sz="1200" smtClean="0">
                <a:ea typeface="ＭＳ Ｐゴシック" pitchFamily="34" charset="-128"/>
              </a:rPr>
              <a:t>import java.io.*;</a:t>
            </a:r>
          </a:p>
          <a:p>
            <a:pPr>
              <a:lnSpc>
                <a:spcPct val="80000"/>
              </a:lnSpc>
              <a:buFont typeface="Wingdings" pitchFamily="2" charset="2"/>
              <a:buNone/>
            </a:pPr>
            <a:r>
              <a:rPr lang="en-US" altLang="ja-JP" sz="1200" smtClean="0">
                <a:ea typeface="ＭＳ Ｐゴシック" pitchFamily="34" charset="-128"/>
              </a:rPr>
              <a:t>class StreamTokenizerDemo {</a:t>
            </a:r>
          </a:p>
          <a:p>
            <a:pPr>
              <a:lnSpc>
                <a:spcPct val="80000"/>
              </a:lnSpc>
              <a:buFont typeface="Wingdings" pitchFamily="2" charset="2"/>
              <a:buNone/>
            </a:pPr>
            <a:r>
              <a:rPr lang="en-US" altLang="ja-JP" sz="1200" smtClean="0">
                <a:ea typeface="ＭＳ Ｐゴシック" pitchFamily="34" charset="-128"/>
              </a:rPr>
              <a:t>  public static void main(String args[]) {</a:t>
            </a:r>
          </a:p>
          <a:p>
            <a:pPr>
              <a:lnSpc>
                <a:spcPct val="80000"/>
              </a:lnSpc>
              <a:buFont typeface="Wingdings" pitchFamily="2" charset="2"/>
              <a:buNone/>
            </a:pPr>
            <a:r>
              <a:rPr lang="en-US" altLang="ja-JP" sz="1200" smtClean="0">
                <a:ea typeface="ＭＳ Ｐゴシック" pitchFamily="34" charset="-128"/>
              </a:rPr>
              <a:t>    try {</a:t>
            </a:r>
          </a:p>
          <a:p>
            <a:pPr>
              <a:lnSpc>
                <a:spcPct val="80000"/>
              </a:lnSpc>
              <a:buFont typeface="Wingdings" pitchFamily="2" charset="2"/>
              <a:buNone/>
            </a:pPr>
            <a:r>
              <a:rPr lang="en-US" altLang="ja-JP" sz="1200" smtClean="0">
                <a:ea typeface="ＭＳ Ｐゴシック" pitchFamily="34" charset="-128"/>
              </a:rPr>
              <a:t>      FileReader fr = new FileReader(args[0]);</a:t>
            </a:r>
          </a:p>
          <a:p>
            <a:pPr>
              <a:lnSpc>
                <a:spcPct val="80000"/>
              </a:lnSpc>
              <a:buFont typeface="Wingdings" pitchFamily="2" charset="2"/>
              <a:buNone/>
            </a:pPr>
            <a:r>
              <a:rPr lang="en-US" altLang="ja-JP" sz="1200" smtClean="0">
                <a:ea typeface="ＭＳ Ｐゴシック" pitchFamily="34" charset="-128"/>
              </a:rPr>
              <a:t>      BufferedReader br = new BufferedReader(fr);</a:t>
            </a:r>
          </a:p>
          <a:p>
            <a:pPr>
              <a:lnSpc>
                <a:spcPct val="80000"/>
              </a:lnSpc>
              <a:buFont typeface="Wingdings" pitchFamily="2" charset="2"/>
              <a:buNone/>
            </a:pPr>
            <a:r>
              <a:rPr lang="en-US" altLang="ja-JP" sz="1200" smtClean="0">
                <a:ea typeface="ＭＳ Ｐゴシック" pitchFamily="34" charset="-128"/>
              </a:rPr>
              <a:t>      StreamTokenizer st = new StreamTokenizer(br);</a:t>
            </a:r>
          </a:p>
          <a:p>
            <a:pPr>
              <a:lnSpc>
                <a:spcPct val="80000"/>
              </a:lnSpc>
              <a:buFont typeface="Wingdings" pitchFamily="2" charset="2"/>
              <a:buNone/>
            </a:pPr>
            <a:r>
              <a:rPr lang="en-US" altLang="ja-JP" sz="1200" smtClean="0">
                <a:ea typeface="ＭＳ Ｐゴシック" pitchFamily="34" charset="-128"/>
              </a:rPr>
              <a:t>      st.ordinaryChar('.');</a:t>
            </a:r>
          </a:p>
          <a:p>
            <a:pPr>
              <a:lnSpc>
                <a:spcPct val="80000"/>
              </a:lnSpc>
              <a:buFont typeface="Wingdings" pitchFamily="2" charset="2"/>
              <a:buNone/>
            </a:pPr>
            <a:r>
              <a:rPr lang="en-US" altLang="ja-JP" sz="1200" smtClean="0">
                <a:ea typeface="ＭＳ Ｐゴシック" pitchFamily="34" charset="-128"/>
              </a:rPr>
              <a:t>      st.wordChars('\'', '\'');</a:t>
            </a:r>
          </a:p>
          <a:p>
            <a:pPr>
              <a:lnSpc>
                <a:spcPct val="80000"/>
              </a:lnSpc>
              <a:buFont typeface="Wingdings" pitchFamily="2" charset="2"/>
              <a:buNone/>
            </a:pPr>
            <a:r>
              <a:rPr lang="en-US" altLang="ja-JP" sz="1200" smtClean="0">
                <a:ea typeface="ＭＳ Ｐゴシック" pitchFamily="34" charset="-128"/>
              </a:rPr>
              <a:t>      while(st.nextToken() != StreamTokenizer.TT_EOF) {</a:t>
            </a:r>
          </a:p>
          <a:p>
            <a:pPr>
              <a:lnSpc>
                <a:spcPct val="80000"/>
              </a:lnSpc>
              <a:buFont typeface="Wingdings" pitchFamily="2" charset="2"/>
              <a:buNone/>
            </a:pPr>
            <a:r>
              <a:rPr lang="en-US" altLang="ja-JP" sz="1200" smtClean="0">
                <a:ea typeface="ＭＳ Ｐゴシック" pitchFamily="34" charset="-128"/>
              </a:rPr>
              <a:t>        switch(st.ttype) {</a:t>
            </a:r>
          </a:p>
          <a:p>
            <a:pPr>
              <a:lnSpc>
                <a:spcPct val="80000"/>
              </a:lnSpc>
              <a:buFont typeface="Wingdings" pitchFamily="2" charset="2"/>
              <a:buNone/>
            </a:pPr>
            <a:r>
              <a:rPr lang="en-US" altLang="ja-JP" sz="1200" smtClean="0">
                <a:ea typeface="ＭＳ Ｐゴシック" pitchFamily="34" charset="-128"/>
              </a:rPr>
              <a:t>          case StreamTokenizer.TT_WORD:</a:t>
            </a:r>
          </a:p>
          <a:p>
            <a:pPr>
              <a:lnSpc>
                <a:spcPct val="80000"/>
              </a:lnSpc>
              <a:buFont typeface="Wingdings" pitchFamily="2" charset="2"/>
              <a:buNone/>
            </a:pPr>
            <a:r>
              <a:rPr lang="en-US" altLang="ja-JP" sz="1200" smtClean="0">
                <a:ea typeface="ＭＳ Ｐゴシック" pitchFamily="34" charset="-128"/>
              </a:rPr>
              <a:t>            System.out.println(st.lineno() + ") " + </a:t>
            </a:r>
          </a:p>
          <a:p>
            <a:pPr>
              <a:lnSpc>
                <a:spcPct val="80000"/>
              </a:lnSpc>
              <a:buFont typeface="Wingdings" pitchFamily="2" charset="2"/>
              <a:buNone/>
            </a:pPr>
            <a:r>
              <a:rPr lang="en-US" altLang="ja-JP" sz="1200" smtClean="0">
                <a:ea typeface="ＭＳ Ｐゴシック" pitchFamily="34" charset="-128"/>
              </a:rPr>
              <a:t>              st.sval);</a:t>
            </a:r>
          </a:p>
          <a:p>
            <a:pPr>
              <a:lnSpc>
                <a:spcPct val="80000"/>
              </a:lnSpc>
              <a:buFont typeface="Wingdings" pitchFamily="2" charset="2"/>
              <a:buNone/>
            </a:pPr>
            <a:r>
              <a:rPr lang="en-US" altLang="ja-JP" sz="1200" smtClean="0">
                <a:ea typeface="ＭＳ Ｐゴシック" pitchFamily="34" charset="-128"/>
              </a:rPr>
              <a:t>            break;</a:t>
            </a:r>
          </a:p>
          <a:p>
            <a:pPr>
              <a:lnSpc>
                <a:spcPct val="80000"/>
              </a:lnSpc>
              <a:buFont typeface="Wingdings" pitchFamily="2" charset="2"/>
              <a:buNone/>
            </a:pPr>
            <a:r>
              <a:rPr lang="en-US" altLang="ja-JP" sz="1200" smtClean="0">
                <a:ea typeface="ＭＳ Ｐゴシック" pitchFamily="34" charset="-128"/>
              </a:rPr>
              <a:t>          case StreamTokenizer.TT_NUMBER:</a:t>
            </a:r>
          </a:p>
          <a:p>
            <a:pPr>
              <a:lnSpc>
                <a:spcPct val="80000"/>
              </a:lnSpc>
              <a:buFont typeface="Wingdings" pitchFamily="2" charset="2"/>
              <a:buNone/>
            </a:pPr>
            <a:r>
              <a:rPr lang="en-US" altLang="ja-JP" sz="1200" smtClean="0">
                <a:ea typeface="ＭＳ Ｐゴシック" pitchFamily="34" charset="-128"/>
              </a:rPr>
              <a:t>            System.out.println(st.lineno() + ") " + </a:t>
            </a:r>
          </a:p>
          <a:p>
            <a:pPr>
              <a:lnSpc>
                <a:spcPct val="80000"/>
              </a:lnSpc>
              <a:buFont typeface="Wingdings" pitchFamily="2" charset="2"/>
              <a:buNone/>
            </a:pPr>
            <a:r>
              <a:rPr lang="en-US" altLang="ja-JP" sz="1200" smtClean="0">
                <a:ea typeface="ＭＳ Ｐゴシック" pitchFamily="34" charset="-128"/>
              </a:rPr>
              <a:t>              st.nval);</a:t>
            </a:r>
          </a:p>
          <a:p>
            <a:pPr>
              <a:lnSpc>
                <a:spcPct val="80000"/>
              </a:lnSpc>
              <a:buFont typeface="Wingdings" pitchFamily="2" charset="2"/>
              <a:buNone/>
            </a:pPr>
            <a:r>
              <a:rPr lang="en-US" altLang="ja-JP" sz="1200" smtClean="0">
                <a:ea typeface="ＭＳ Ｐゴシック" pitchFamily="34" charset="-128"/>
              </a:rPr>
              <a:t>            break;</a:t>
            </a:r>
          </a:p>
          <a:p>
            <a:pPr>
              <a:lnSpc>
                <a:spcPct val="80000"/>
              </a:lnSpc>
              <a:buFont typeface="Wingdings" pitchFamily="2" charset="2"/>
              <a:buNone/>
            </a:pPr>
            <a:r>
              <a:rPr lang="en-US" altLang="ja-JP" sz="1200" smtClean="0">
                <a:ea typeface="ＭＳ Ｐゴシック" pitchFamily="34" charset="-128"/>
              </a:rPr>
              <a:t>          default:</a:t>
            </a:r>
          </a:p>
          <a:p>
            <a:pPr>
              <a:lnSpc>
                <a:spcPct val="80000"/>
              </a:lnSpc>
              <a:buFont typeface="Wingdings" pitchFamily="2" charset="2"/>
              <a:buNone/>
            </a:pPr>
            <a:r>
              <a:rPr lang="en-US" altLang="ja-JP" sz="1200" smtClean="0">
                <a:ea typeface="ＭＳ Ｐゴシック" pitchFamily="34" charset="-128"/>
              </a:rPr>
              <a:t>            System.out.println(st.lineno() + ") " + </a:t>
            </a:r>
          </a:p>
          <a:p>
            <a:pPr>
              <a:lnSpc>
                <a:spcPct val="80000"/>
              </a:lnSpc>
              <a:buFont typeface="Wingdings" pitchFamily="2" charset="2"/>
              <a:buNone/>
            </a:pPr>
            <a:r>
              <a:rPr lang="en-US" altLang="ja-JP" sz="1200" smtClean="0">
                <a:ea typeface="ＭＳ Ｐゴシック" pitchFamily="34" charset="-128"/>
              </a:rPr>
              <a:t>              (char)st.ttype);</a:t>
            </a:r>
          </a:p>
          <a:p>
            <a:pPr>
              <a:lnSpc>
                <a:spcPct val="80000"/>
              </a:lnSpc>
              <a:buFont typeface="Wingdings" pitchFamily="2" charset="2"/>
              <a:buNone/>
            </a:pPr>
            <a:r>
              <a:rPr lang="en-US" altLang="ja-JP" sz="1200" smtClean="0">
                <a:ea typeface="ＭＳ Ｐゴシック" pitchFamily="34" charset="-128"/>
              </a:rPr>
              <a:t>        }        }</a:t>
            </a:r>
          </a:p>
          <a:p>
            <a:pPr>
              <a:lnSpc>
                <a:spcPct val="80000"/>
              </a:lnSpc>
              <a:buFont typeface="Wingdings" pitchFamily="2" charset="2"/>
              <a:buNone/>
            </a:pPr>
            <a:r>
              <a:rPr lang="en-US" altLang="ja-JP" sz="1200" smtClean="0">
                <a:ea typeface="ＭＳ Ｐゴシック" pitchFamily="34" charset="-128"/>
              </a:rPr>
              <a:t>      fr.close();</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    catch (Exception e) {</a:t>
            </a:r>
          </a:p>
          <a:p>
            <a:pPr>
              <a:lnSpc>
                <a:spcPct val="80000"/>
              </a:lnSpc>
              <a:buFont typeface="Wingdings" pitchFamily="2" charset="2"/>
              <a:buNone/>
            </a:pPr>
            <a:r>
              <a:rPr lang="en-US" altLang="ja-JP" sz="1200" smtClean="0">
                <a:ea typeface="ＭＳ Ｐゴシック" pitchFamily="34" charset="-128"/>
              </a:rPr>
              <a:t>      System.out.println("Exception: " + e);</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  }</a:t>
            </a:r>
          </a:p>
          <a:p>
            <a:pPr>
              <a:lnSpc>
                <a:spcPct val="80000"/>
              </a:lnSpc>
              <a:buFont typeface="Wingdings" pitchFamily="2" charset="2"/>
              <a:buNone/>
            </a:pPr>
            <a:r>
              <a:rPr lang="en-US" altLang="ja-JP" sz="1200" smtClean="0">
                <a:ea typeface="ＭＳ Ｐゴシック" pitchFamily="34" charset="-128"/>
              </a:rPr>
              <a:t>}</a:t>
            </a:r>
          </a:p>
        </p:txBody>
      </p:sp>
      <p:sp>
        <p:nvSpPr>
          <p:cNvPr id="49157" name="Text Box 8"/>
          <p:cNvSpPr txBox="1">
            <a:spLocks noChangeArrowheads="1"/>
          </p:cNvSpPr>
          <p:nvPr/>
        </p:nvSpPr>
        <p:spPr bwMode="auto">
          <a:xfrm>
            <a:off x="228600" y="3352800"/>
            <a:ext cx="2133600" cy="2322513"/>
          </a:xfrm>
          <a:prstGeom prst="rect">
            <a:avLst/>
          </a:prstGeom>
          <a:noFill/>
          <a:ln w="9525">
            <a:solidFill>
              <a:srgbClr val="FF0000"/>
            </a:solidFill>
            <a:miter lim="800000"/>
            <a:headEnd/>
            <a:tailEnd/>
          </a:ln>
        </p:spPr>
        <p:txBody>
          <a:bodyPr>
            <a:spAutoFit/>
          </a:bodyPr>
          <a:lstStyle/>
          <a:p>
            <a:r>
              <a:rPr lang="en-US" altLang="ja-JP" sz="1600" b="1">
                <a:ea typeface="ＭＳ Ｐゴシック" pitchFamily="34" charset="-128"/>
              </a:rPr>
              <a:t>Input (tokens.txt</a:t>
            </a:r>
            <a:r>
              <a:rPr lang="en-US" altLang="ja-JP" sz="1400" b="1">
                <a:ea typeface="ＭＳ Ｐゴシック" pitchFamily="34" charset="-128"/>
              </a:rPr>
              <a:t>)</a:t>
            </a:r>
          </a:p>
          <a:p>
            <a:r>
              <a:rPr lang="en-US" altLang="ja-JP" sz="1400">
                <a:ea typeface="ＭＳ Ｐゴシック" pitchFamily="34" charset="-128"/>
              </a:rPr>
              <a:t>The price is $23.45.</a:t>
            </a:r>
          </a:p>
          <a:p>
            <a:r>
              <a:rPr lang="en-US" altLang="ja-JP" sz="1400">
                <a:ea typeface="ＭＳ Ｐゴシック" pitchFamily="34" charset="-128"/>
              </a:rPr>
              <a:t>Is that too expensive?</a:t>
            </a:r>
          </a:p>
          <a:p>
            <a:r>
              <a:rPr lang="en-US" altLang="ja-JP" sz="1400">
                <a:ea typeface="ＭＳ Ｐゴシック" pitchFamily="34" charset="-128"/>
              </a:rPr>
              <a:t>(I don’t think so.)</a:t>
            </a:r>
          </a:p>
          <a:p>
            <a:endParaRPr lang="en-US" altLang="ja-JP" sz="1400">
              <a:ea typeface="ＭＳ Ｐゴシック" pitchFamily="34" charset="-128"/>
            </a:endParaRPr>
          </a:p>
          <a:p>
            <a:r>
              <a:rPr lang="en-US" altLang="ja-JP" sz="1600" b="1">
                <a:ea typeface="ＭＳ Ｐゴシック" pitchFamily="34" charset="-128"/>
              </a:rPr>
              <a:t>Run:</a:t>
            </a:r>
            <a:r>
              <a:rPr lang="en-US" altLang="ja-JP" b="1">
                <a:ea typeface="ＭＳ Ｐゴシック" pitchFamily="34" charset="-128"/>
              </a:rPr>
              <a:t> </a:t>
            </a:r>
          </a:p>
          <a:p>
            <a:r>
              <a:rPr lang="en-US" altLang="ja-JP" sz="1400">
                <a:ea typeface="ＭＳ Ｐゴシック" pitchFamily="34" charset="-128"/>
              </a:rPr>
              <a:t>java StreamTokenizerDemo tokens.txt</a:t>
            </a:r>
          </a:p>
          <a:p>
            <a:endParaRPr lang="en-US" altLang="ja-JP" sz="1400">
              <a:ea typeface="ＭＳ Ｐゴシック" pitchFamily="34" charset="-128"/>
            </a:endParaRPr>
          </a:p>
        </p:txBody>
      </p:sp>
      <p:sp>
        <p:nvSpPr>
          <p:cNvPr id="49158" name="Text Box 9"/>
          <p:cNvSpPr txBox="1">
            <a:spLocks noChangeArrowheads="1"/>
          </p:cNvSpPr>
          <p:nvPr/>
        </p:nvSpPr>
        <p:spPr bwMode="auto">
          <a:xfrm>
            <a:off x="2514600" y="2743200"/>
            <a:ext cx="1676400" cy="3632200"/>
          </a:xfrm>
          <a:prstGeom prst="rect">
            <a:avLst/>
          </a:prstGeom>
          <a:noFill/>
          <a:ln w="9525">
            <a:solidFill>
              <a:srgbClr val="FF0000"/>
            </a:solidFill>
            <a:miter lim="800000"/>
            <a:headEnd/>
            <a:tailEnd/>
          </a:ln>
        </p:spPr>
        <p:txBody>
          <a:bodyPr>
            <a:spAutoFit/>
          </a:bodyPr>
          <a:lstStyle/>
          <a:p>
            <a:r>
              <a:rPr lang="en-US" altLang="ja-JP" sz="1600" b="1">
                <a:ea typeface="ＭＳ Ｐゴシック" pitchFamily="34" charset="-128"/>
              </a:rPr>
              <a:t>Result</a:t>
            </a:r>
            <a:endParaRPr lang="en-US" altLang="ja-JP" sz="1400" b="1">
              <a:ea typeface="ＭＳ Ｐゴシック" pitchFamily="34" charset="-128"/>
            </a:endParaRPr>
          </a:p>
          <a:p>
            <a:r>
              <a:rPr lang="en-US" altLang="ja-JP" sz="1200">
                <a:ea typeface="ＭＳ Ｐゴシック" pitchFamily="34" charset="-128"/>
              </a:rPr>
              <a:t>1) The</a:t>
            </a:r>
          </a:p>
          <a:p>
            <a:r>
              <a:rPr lang="en-US" altLang="ja-JP" sz="1200">
                <a:ea typeface="ＭＳ Ｐゴシック" pitchFamily="34" charset="-128"/>
              </a:rPr>
              <a:t>1) price</a:t>
            </a:r>
          </a:p>
          <a:p>
            <a:r>
              <a:rPr lang="en-US" altLang="ja-JP" sz="1200">
                <a:ea typeface="ＭＳ Ｐゴシック" pitchFamily="34" charset="-128"/>
              </a:rPr>
              <a:t>1) is</a:t>
            </a:r>
          </a:p>
          <a:p>
            <a:r>
              <a:rPr lang="en-US" altLang="ja-JP" sz="1200">
                <a:ea typeface="ＭＳ Ｐゴシック" pitchFamily="34" charset="-128"/>
              </a:rPr>
              <a:t>1) $</a:t>
            </a:r>
          </a:p>
          <a:p>
            <a:r>
              <a:rPr lang="en-US" altLang="ja-JP" sz="1200">
                <a:ea typeface="ＭＳ Ｐゴシック" pitchFamily="34" charset="-128"/>
              </a:rPr>
              <a:t>1) 23.45</a:t>
            </a:r>
          </a:p>
          <a:p>
            <a:r>
              <a:rPr lang="en-US" altLang="ja-JP" sz="1200">
                <a:ea typeface="ＭＳ Ｐゴシック" pitchFamily="34" charset="-128"/>
              </a:rPr>
              <a:t>1) .</a:t>
            </a:r>
          </a:p>
          <a:p>
            <a:r>
              <a:rPr lang="en-US" altLang="ja-JP" sz="1200">
                <a:ea typeface="ＭＳ Ｐゴシック" pitchFamily="34" charset="-128"/>
              </a:rPr>
              <a:t>2) Is</a:t>
            </a:r>
          </a:p>
          <a:p>
            <a:r>
              <a:rPr lang="en-US" altLang="ja-JP" sz="1200">
                <a:ea typeface="ＭＳ Ｐゴシック" pitchFamily="34" charset="-128"/>
              </a:rPr>
              <a:t>2) that</a:t>
            </a:r>
          </a:p>
          <a:p>
            <a:r>
              <a:rPr lang="en-US" altLang="ja-JP" sz="1200">
                <a:ea typeface="ＭＳ Ｐゴシック" pitchFamily="34" charset="-128"/>
              </a:rPr>
              <a:t>2) too</a:t>
            </a:r>
          </a:p>
          <a:p>
            <a:r>
              <a:rPr lang="en-US" altLang="ja-JP" sz="1200">
                <a:ea typeface="ＭＳ Ｐゴシック" pitchFamily="34" charset="-128"/>
              </a:rPr>
              <a:t>2) expensive</a:t>
            </a:r>
          </a:p>
          <a:p>
            <a:r>
              <a:rPr lang="en-US" altLang="ja-JP" sz="1200">
                <a:ea typeface="ＭＳ Ｐゴシック" pitchFamily="34" charset="-128"/>
              </a:rPr>
              <a:t>2) ?</a:t>
            </a:r>
          </a:p>
          <a:p>
            <a:r>
              <a:rPr lang="en-US" altLang="ja-JP" sz="1200">
                <a:ea typeface="ＭＳ Ｐゴシック" pitchFamily="34" charset="-128"/>
              </a:rPr>
              <a:t>3) (</a:t>
            </a:r>
          </a:p>
          <a:p>
            <a:r>
              <a:rPr lang="en-US" altLang="ja-JP" sz="1200">
                <a:ea typeface="ＭＳ Ｐゴシック" pitchFamily="34" charset="-128"/>
              </a:rPr>
              <a:t>3) I</a:t>
            </a:r>
          </a:p>
          <a:p>
            <a:r>
              <a:rPr lang="en-US" altLang="ja-JP" sz="1200">
                <a:ea typeface="ＭＳ Ｐゴシック" pitchFamily="34" charset="-128"/>
              </a:rPr>
              <a:t>3) don’t</a:t>
            </a:r>
          </a:p>
          <a:p>
            <a:r>
              <a:rPr lang="en-US" altLang="ja-JP" sz="1200">
                <a:ea typeface="ＭＳ Ｐゴシック" pitchFamily="34" charset="-128"/>
              </a:rPr>
              <a:t>3) think</a:t>
            </a:r>
          </a:p>
          <a:p>
            <a:r>
              <a:rPr lang="en-US" altLang="ja-JP" sz="1200">
                <a:ea typeface="ＭＳ Ｐゴシック" pitchFamily="34" charset="-128"/>
              </a:rPr>
              <a:t>3) so</a:t>
            </a:r>
          </a:p>
          <a:p>
            <a:r>
              <a:rPr lang="en-US" altLang="ja-JP" sz="1200">
                <a:ea typeface="ＭＳ Ｐゴシック" pitchFamily="34" charset="-128"/>
              </a:rPr>
              <a:t>3) .</a:t>
            </a:r>
          </a:p>
          <a:p>
            <a:r>
              <a:rPr lang="en-US" altLang="ja-JP" sz="1200">
                <a:ea typeface="ＭＳ Ｐゴシック" pitchFamily="34" charset="-128"/>
              </a:rPr>
              <a:t>3) )</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52400"/>
            <a:ext cx="8458200" cy="685800"/>
          </a:xfrm>
        </p:spPr>
        <p:txBody>
          <a:bodyPr>
            <a:normAutofit fontScale="90000"/>
          </a:bodyPr>
          <a:lstStyle/>
          <a:p>
            <a:r>
              <a:rPr lang="en-US" altLang="ja-JP" smtClean="0">
                <a:ea typeface="ＭＳ Ｐゴシック" pitchFamily="34" charset="-128"/>
              </a:rPr>
              <a:t>The Data Byte Streams</a:t>
            </a:r>
          </a:p>
        </p:txBody>
      </p:sp>
      <p:sp>
        <p:nvSpPr>
          <p:cNvPr id="50179" name="Rectangle 3"/>
          <p:cNvSpPr>
            <a:spLocks noGrp="1" noChangeArrowheads="1"/>
          </p:cNvSpPr>
          <p:nvPr>
            <p:ph type="body" sz="half" idx="1"/>
          </p:nvPr>
        </p:nvSpPr>
        <p:spPr>
          <a:xfrm>
            <a:off x="228600" y="990600"/>
            <a:ext cx="4191000" cy="5257800"/>
          </a:xfrm>
        </p:spPr>
        <p:txBody>
          <a:bodyPr/>
          <a:lstStyle/>
          <a:p>
            <a:pPr>
              <a:lnSpc>
                <a:spcPct val="80000"/>
              </a:lnSpc>
            </a:pPr>
            <a:r>
              <a:rPr lang="en-US" altLang="ja-JP" sz="2000" smtClean="0">
                <a:ea typeface="ＭＳ Ｐゴシック" pitchFamily="34" charset="-128"/>
              </a:rPr>
              <a:t>DataInput and DataOutput </a:t>
            </a:r>
          </a:p>
          <a:p>
            <a:pPr>
              <a:lnSpc>
                <a:spcPct val="80000"/>
              </a:lnSpc>
            </a:pPr>
            <a:r>
              <a:rPr lang="en-US" altLang="ja-JP" sz="2000" smtClean="0">
                <a:ea typeface="ＭＳ Ｐゴシック" pitchFamily="34" charset="-128"/>
              </a:rPr>
              <a:t>These interfaces define methods that transmit primitive types across a stream.</a:t>
            </a:r>
          </a:p>
          <a:p>
            <a:pPr>
              <a:lnSpc>
                <a:spcPct val="80000"/>
              </a:lnSpc>
            </a:pPr>
            <a:r>
              <a:rPr lang="en-US" altLang="ja-JP" sz="2000" smtClean="0">
                <a:ea typeface="ＭＳ Ｐゴシック" pitchFamily="34" charset="-128"/>
              </a:rPr>
              <a:t>Read / Write methods</a:t>
            </a:r>
          </a:p>
          <a:p>
            <a:pPr>
              <a:lnSpc>
                <a:spcPct val="80000"/>
              </a:lnSpc>
            </a:pPr>
            <a:endParaRPr lang="en-US" altLang="ja-JP" sz="2000" smtClean="0">
              <a:ea typeface="ＭＳ Ｐゴシック" pitchFamily="34" charset="-128"/>
            </a:endParaRPr>
          </a:p>
          <a:p>
            <a:pPr>
              <a:lnSpc>
                <a:spcPct val="80000"/>
              </a:lnSpc>
              <a:buFont typeface="Wingdings" pitchFamily="2" charset="2"/>
              <a:buNone/>
            </a:pPr>
            <a:r>
              <a:rPr lang="en-US" altLang="ja-JP" sz="1800" smtClean="0">
                <a:ea typeface="ＭＳ Ｐゴシック" pitchFamily="34" charset="-128"/>
              </a:rPr>
              <a:t>Read             Write               Type</a:t>
            </a:r>
          </a:p>
          <a:p>
            <a:pPr>
              <a:lnSpc>
                <a:spcPct val="80000"/>
              </a:lnSpc>
              <a:buFont typeface="Wingdings" pitchFamily="2" charset="2"/>
              <a:buNone/>
            </a:pPr>
            <a:r>
              <a:rPr lang="en-US" altLang="ja-JP" sz="1800" smtClean="0">
                <a:ea typeface="ＭＳ Ｐゴシック" pitchFamily="34" charset="-128"/>
              </a:rPr>
              <a:t>readBoolean  writeBoolean  boolean</a:t>
            </a:r>
          </a:p>
          <a:p>
            <a:pPr>
              <a:lnSpc>
                <a:spcPct val="80000"/>
              </a:lnSpc>
              <a:buFont typeface="Wingdings" pitchFamily="2" charset="2"/>
              <a:buNone/>
            </a:pPr>
            <a:r>
              <a:rPr lang="en-US" altLang="ja-JP" sz="1800" smtClean="0">
                <a:ea typeface="ＭＳ Ｐゴシック" pitchFamily="34" charset="-128"/>
              </a:rPr>
              <a:t>readChar       writeChar        char</a:t>
            </a:r>
          </a:p>
          <a:p>
            <a:pPr>
              <a:lnSpc>
                <a:spcPct val="80000"/>
              </a:lnSpc>
              <a:buFont typeface="Wingdings" pitchFamily="2" charset="2"/>
              <a:buNone/>
            </a:pPr>
            <a:r>
              <a:rPr lang="en-US" altLang="ja-JP" sz="1800" smtClean="0">
                <a:ea typeface="ＭＳ Ｐゴシック" pitchFamily="34" charset="-128"/>
              </a:rPr>
              <a:t>readByte        writeByte        byte</a:t>
            </a:r>
          </a:p>
          <a:p>
            <a:pPr>
              <a:lnSpc>
                <a:spcPct val="80000"/>
              </a:lnSpc>
              <a:buFont typeface="Wingdings" pitchFamily="2" charset="2"/>
              <a:buNone/>
            </a:pPr>
            <a:r>
              <a:rPr lang="en-US" altLang="ja-JP" sz="1800" smtClean="0">
                <a:ea typeface="ＭＳ Ｐゴシック" pitchFamily="34" charset="-128"/>
              </a:rPr>
              <a:t>readShort      writeShort        short</a:t>
            </a:r>
          </a:p>
          <a:p>
            <a:pPr>
              <a:lnSpc>
                <a:spcPct val="80000"/>
              </a:lnSpc>
              <a:buFont typeface="Wingdings" pitchFamily="2" charset="2"/>
              <a:buNone/>
            </a:pPr>
            <a:r>
              <a:rPr lang="en-US" altLang="ja-JP" sz="1800" smtClean="0">
                <a:ea typeface="ＭＳ Ｐゴシック" pitchFamily="34" charset="-128"/>
              </a:rPr>
              <a:t>readInt           writeInt            int</a:t>
            </a:r>
          </a:p>
          <a:p>
            <a:pPr>
              <a:lnSpc>
                <a:spcPct val="80000"/>
              </a:lnSpc>
              <a:buFont typeface="Wingdings" pitchFamily="2" charset="2"/>
              <a:buNone/>
            </a:pPr>
            <a:r>
              <a:rPr lang="en-US" altLang="ja-JP" sz="1800" smtClean="0">
                <a:ea typeface="ＭＳ Ｐゴシック" pitchFamily="34" charset="-128"/>
              </a:rPr>
              <a:t>readLong       writeLong        long</a:t>
            </a:r>
          </a:p>
          <a:p>
            <a:pPr>
              <a:lnSpc>
                <a:spcPct val="80000"/>
              </a:lnSpc>
              <a:buFont typeface="Wingdings" pitchFamily="2" charset="2"/>
              <a:buNone/>
            </a:pPr>
            <a:r>
              <a:rPr lang="en-US" altLang="ja-JP" sz="1800" smtClean="0">
                <a:ea typeface="ＭＳ Ｐゴシック" pitchFamily="34" charset="-128"/>
              </a:rPr>
              <a:t>readFloat       writeFloat        float</a:t>
            </a:r>
          </a:p>
          <a:p>
            <a:pPr>
              <a:lnSpc>
                <a:spcPct val="80000"/>
              </a:lnSpc>
              <a:buFont typeface="Wingdings" pitchFamily="2" charset="2"/>
              <a:buNone/>
            </a:pPr>
            <a:r>
              <a:rPr lang="en-US" altLang="ja-JP" sz="1800" smtClean="0">
                <a:ea typeface="ＭＳ Ｐゴシック" pitchFamily="34" charset="-128"/>
              </a:rPr>
              <a:t>readDouble    writeDouble    double</a:t>
            </a:r>
          </a:p>
          <a:p>
            <a:pPr>
              <a:lnSpc>
                <a:spcPct val="80000"/>
              </a:lnSpc>
              <a:buFont typeface="Wingdings" pitchFamily="2" charset="2"/>
              <a:buNone/>
            </a:pPr>
            <a:r>
              <a:rPr lang="en-US" altLang="ja-JP" sz="1800" smtClean="0">
                <a:ea typeface="ＭＳ Ｐゴシック" pitchFamily="34" charset="-128"/>
              </a:rPr>
              <a:t>readUTF        writeUTF         String(in UTF format</a:t>
            </a:r>
            <a:r>
              <a:rPr lang="en-US" altLang="ja-JP" sz="2400" smtClean="0">
                <a:ea typeface="ＭＳ Ｐゴシック" pitchFamily="34" charset="-128"/>
              </a:rPr>
              <a:t>)</a:t>
            </a:r>
          </a:p>
          <a:p>
            <a:pPr>
              <a:lnSpc>
                <a:spcPct val="80000"/>
              </a:lnSpc>
              <a:buFont typeface="Wingdings" pitchFamily="2" charset="2"/>
              <a:buNone/>
            </a:pPr>
            <a:endParaRPr lang="en-US" altLang="ja-JP" sz="2400" smtClean="0">
              <a:ea typeface="ＭＳ Ｐゴシック" pitchFamily="34" charset="-128"/>
            </a:endParaRPr>
          </a:p>
          <a:p>
            <a:pPr>
              <a:lnSpc>
                <a:spcPct val="80000"/>
              </a:lnSpc>
              <a:buFont typeface="Wingdings" pitchFamily="2" charset="2"/>
              <a:buNone/>
            </a:pPr>
            <a:endParaRPr lang="en-US" altLang="ja-JP" sz="1600" smtClean="0">
              <a:ea typeface="ＭＳ Ｐゴシック" pitchFamily="34" charset="-128"/>
            </a:endParaRPr>
          </a:p>
        </p:txBody>
      </p:sp>
      <p:sp>
        <p:nvSpPr>
          <p:cNvPr id="50180" name="Rectangle 4"/>
          <p:cNvSpPr>
            <a:spLocks noGrp="1" noChangeArrowheads="1"/>
          </p:cNvSpPr>
          <p:nvPr>
            <p:ph type="body" sz="half" idx="2"/>
          </p:nvPr>
        </p:nvSpPr>
        <p:spPr>
          <a:xfrm>
            <a:off x="4572000" y="990600"/>
            <a:ext cx="4343400" cy="5410200"/>
          </a:xfrm>
        </p:spPr>
        <p:txBody>
          <a:bodyPr/>
          <a:lstStyle/>
          <a:p>
            <a:pPr>
              <a:lnSpc>
                <a:spcPct val="80000"/>
              </a:lnSpc>
              <a:buFont typeface="Wingdings" pitchFamily="2" charset="2"/>
              <a:buNone/>
            </a:pPr>
            <a:r>
              <a:rPr lang="en-US" altLang="ja-JP" sz="1400" smtClean="0">
                <a:ea typeface="ＭＳ Ｐゴシック" pitchFamily="34" charset="-128"/>
              </a:rPr>
              <a:t>public static void writeData(double[] data, String file)</a:t>
            </a:r>
          </a:p>
          <a:p>
            <a:pPr>
              <a:lnSpc>
                <a:spcPct val="80000"/>
              </a:lnSpc>
              <a:buFont typeface="Wingdings" pitchFamily="2" charset="2"/>
              <a:buNone/>
            </a:pPr>
            <a:r>
              <a:rPr lang="en-US" altLang="ja-JP" sz="1400" smtClean="0">
                <a:ea typeface="ＭＳ Ｐゴシック" pitchFamily="34" charset="-128"/>
              </a:rPr>
              <a:t>   throws IOException</a:t>
            </a:r>
          </a:p>
          <a:p>
            <a:pPr>
              <a:lnSpc>
                <a:spcPct val="80000"/>
              </a:lnSpc>
              <a:buFont typeface="Wingdings" pitchFamily="2" charset="2"/>
              <a:buNone/>
            </a:pPr>
            <a:r>
              <a:rPr lang="en-US" altLang="ja-JP" sz="1400" smtClean="0">
                <a:ea typeface="ＭＳ Ｐゴシック" pitchFamily="34" charset="-128"/>
              </a:rPr>
              <a:t>{</a:t>
            </a:r>
          </a:p>
          <a:p>
            <a:pPr>
              <a:lnSpc>
                <a:spcPct val="80000"/>
              </a:lnSpc>
              <a:buFont typeface="Wingdings" pitchFamily="2" charset="2"/>
              <a:buNone/>
            </a:pPr>
            <a:r>
              <a:rPr lang="en-US" altLang="ja-JP" sz="1400" smtClean="0">
                <a:ea typeface="ＭＳ Ｐゴシック" pitchFamily="34" charset="-128"/>
              </a:rPr>
              <a:t>  OutputStream fout = new FileOutputStream(file);</a:t>
            </a:r>
          </a:p>
          <a:p>
            <a:pPr>
              <a:lnSpc>
                <a:spcPct val="80000"/>
              </a:lnSpc>
              <a:buFont typeface="Wingdings" pitchFamily="2" charset="2"/>
              <a:buNone/>
            </a:pPr>
            <a:r>
              <a:rPr lang="en-US" altLang="ja-JP" sz="1400" smtClean="0">
                <a:ea typeface="ＭＳ Ｐゴシック" pitchFamily="34" charset="-128"/>
              </a:rPr>
              <a:t>  DataOutputStream out = new DataOutputStream(fout);</a:t>
            </a:r>
          </a:p>
          <a:p>
            <a:pPr>
              <a:lnSpc>
                <a:spcPct val="80000"/>
              </a:lnSpc>
              <a:buFont typeface="Wingdings" pitchFamily="2" charset="2"/>
              <a:buNone/>
            </a:pPr>
            <a:r>
              <a:rPr lang="en-US" altLang="ja-JP" sz="1400" smtClean="0">
                <a:ea typeface="ＭＳ Ｐゴシック" pitchFamily="34" charset="-128"/>
              </a:rPr>
              <a:t>  out.writeInt(data.length)</a:t>
            </a:r>
          </a:p>
          <a:p>
            <a:pPr>
              <a:lnSpc>
                <a:spcPct val="80000"/>
              </a:lnSpc>
              <a:buFont typeface="Wingdings" pitchFamily="2" charset="2"/>
              <a:buNone/>
            </a:pPr>
            <a:r>
              <a:rPr lang="en-US" altLang="ja-JP" sz="1400" smtClean="0">
                <a:ea typeface="ＭＳ Ｐゴシック" pitchFamily="34" charset="-128"/>
              </a:rPr>
              <a:t>  for(double d : data) out.writeDouble(d);</a:t>
            </a:r>
          </a:p>
          <a:p>
            <a:pPr>
              <a:lnSpc>
                <a:spcPct val="80000"/>
              </a:lnSpc>
              <a:buFont typeface="Wingdings" pitchFamily="2" charset="2"/>
              <a:buNone/>
            </a:pPr>
            <a:r>
              <a:rPr lang="en-US" altLang="ja-JP" sz="1400" smtClean="0">
                <a:ea typeface="ＭＳ Ｐゴシック" pitchFamily="34" charset="-128"/>
              </a:rPr>
              <a:t>  out.close();</a:t>
            </a:r>
          </a:p>
          <a:p>
            <a:pPr>
              <a:lnSpc>
                <a:spcPct val="80000"/>
              </a:lnSpc>
              <a:buFont typeface="Wingdings" pitchFamily="2" charset="2"/>
              <a:buNone/>
            </a:pPr>
            <a:r>
              <a:rPr lang="en-US" altLang="ja-JP" sz="1400" smtClean="0">
                <a:ea typeface="ＭＳ Ｐゴシック" pitchFamily="34" charset="-128"/>
              </a:rPr>
              <a:t>}</a:t>
            </a:r>
          </a:p>
          <a:p>
            <a:pPr>
              <a:lnSpc>
                <a:spcPct val="80000"/>
              </a:lnSpc>
              <a:buFont typeface="Wingdings" pitchFamily="2" charset="2"/>
              <a:buNone/>
            </a:pPr>
            <a:endParaRPr lang="en-US" altLang="ja-JP" sz="1400" smtClean="0">
              <a:ea typeface="ＭＳ Ｐゴシック" pitchFamily="34" charset="-128"/>
            </a:endParaRPr>
          </a:p>
          <a:p>
            <a:pPr>
              <a:lnSpc>
                <a:spcPct val="80000"/>
              </a:lnSpc>
              <a:buFont typeface="Wingdings" pitchFamily="2" charset="2"/>
              <a:buNone/>
            </a:pPr>
            <a:r>
              <a:rPr lang="en-US" altLang="ja-JP" sz="1400" smtClean="0">
                <a:ea typeface="ＭＳ Ｐゴシック" pitchFamily="34" charset="-128"/>
              </a:rPr>
              <a:t>public static double[] readData(String file)</a:t>
            </a:r>
          </a:p>
          <a:p>
            <a:pPr>
              <a:lnSpc>
                <a:spcPct val="80000"/>
              </a:lnSpc>
              <a:buFont typeface="Wingdings" pitchFamily="2" charset="2"/>
              <a:buNone/>
            </a:pPr>
            <a:r>
              <a:rPr lang="en-US" altLang="ja-JP" sz="1400" smtClean="0">
                <a:ea typeface="ＭＳ Ｐゴシック" pitchFamily="34" charset="-128"/>
              </a:rPr>
              <a:t>   throws IOException</a:t>
            </a:r>
          </a:p>
          <a:p>
            <a:pPr>
              <a:lnSpc>
                <a:spcPct val="80000"/>
              </a:lnSpc>
              <a:buFont typeface="Wingdings" pitchFamily="2" charset="2"/>
              <a:buNone/>
            </a:pPr>
            <a:r>
              <a:rPr lang="en-US" altLang="ja-JP" sz="1400" smtClean="0">
                <a:ea typeface="ＭＳ Ｐゴシック" pitchFamily="34" charset="-128"/>
              </a:rPr>
              <a:t>{</a:t>
            </a:r>
          </a:p>
          <a:p>
            <a:pPr>
              <a:lnSpc>
                <a:spcPct val="80000"/>
              </a:lnSpc>
              <a:buFont typeface="Wingdings" pitchFamily="2" charset="2"/>
              <a:buNone/>
            </a:pPr>
            <a:r>
              <a:rPr lang="en-US" altLang="ja-JP" sz="1400" smtClean="0">
                <a:ea typeface="ＭＳ Ｐゴシック" pitchFamily="34" charset="-128"/>
              </a:rPr>
              <a:t>  InputStream fin = new FileInputStream(file);</a:t>
            </a:r>
          </a:p>
          <a:p>
            <a:pPr>
              <a:lnSpc>
                <a:spcPct val="80000"/>
              </a:lnSpc>
              <a:buFont typeface="Wingdings" pitchFamily="2" charset="2"/>
              <a:buNone/>
            </a:pPr>
            <a:r>
              <a:rPr lang="en-US" altLang="ja-JP" sz="1400" smtClean="0">
                <a:ea typeface="ＭＳ Ｐゴシック" pitchFamily="34" charset="-128"/>
              </a:rPr>
              <a:t>  DataInputStream in = new DataInputStream(fin);</a:t>
            </a:r>
          </a:p>
          <a:p>
            <a:pPr>
              <a:lnSpc>
                <a:spcPct val="80000"/>
              </a:lnSpc>
              <a:buFont typeface="Wingdings" pitchFamily="2" charset="2"/>
              <a:buNone/>
            </a:pPr>
            <a:r>
              <a:rPr lang="en-US" altLang="ja-JP" sz="1400" smtClean="0">
                <a:ea typeface="ＭＳ Ｐゴシック" pitchFamily="34" charset="-128"/>
              </a:rPr>
              <a:t>  double[] data = new double[in.readInt()];</a:t>
            </a:r>
          </a:p>
          <a:p>
            <a:pPr>
              <a:lnSpc>
                <a:spcPct val="80000"/>
              </a:lnSpc>
              <a:buFont typeface="Wingdings" pitchFamily="2" charset="2"/>
              <a:buNone/>
            </a:pPr>
            <a:r>
              <a:rPr lang="en-US" altLang="ja-JP" sz="1400" smtClean="0">
                <a:ea typeface="ＭＳ Ｐゴシック" pitchFamily="34" charset="-128"/>
              </a:rPr>
              <a:t>  for (int i = 0; i &lt; data.length; i++)</a:t>
            </a:r>
          </a:p>
          <a:p>
            <a:pPr>
              <a:lnSpc>
                <a:spcPct val="80000"/>
              </a:lnSpc>
              <a:buFont typeface="Wingdings" pitchFamily="2" charset="2"/>
              <a:buNone/>
            </a:pPr>
            <a:r>
              <a:rPr lang="en-US" altLang="ja-JP" sz="1400" smtClean="0">
                <a:ea typeface="ＭＳ Ｐゴシック" pitchFamily="34" charset="-128"/>
              </a:rPr>
              <a:t>    data[i] = in.readDouble();</a:t>
            </a:r>
          </a:p>
          <a:p>
            <a:pPr>
              <a:lnSpc>
                <a:spcPct val="80000"/>
              </a:lnSpc>
              <a:buFont typeface="Wingdings" pitchFamily="2" charset="2"/>
              <a:buNone/>
            </a:pPr>
            <a:r>
              <a:rPr lang="en-US" altLang="ja-JP" sz="1400" smtClean="0">
                <a:ea typeface="ＭＳ Ｐゴシック" pitchFamily="34" charset="-128"/>
              </a:rPr>
              <a:t>  in.close();</a:t>
            </a:r>
          </a:p>
          <a:p>
            <a:pPr>
              <a:lnSpc>
                <a:spcPct val="80000"/>
              </a:lnSpc>
              <a:buFont typeface="Wingdings" pitchFamily="2" charset="2"/>
              <a:buNone/>
            </a:pPr>
            <a:r>
              <a:rPr lang="en-US" altLang="ja-JP" sz="1400" smtClean="0">
                <a:ea typeface="ＭＳ Ｐゴシック" pitchFamily="34" charset="-128"/>
              </a:rPr>
              <a:t>  return data;</a:t>
            </a:r>
          </a:p>
          <a:p>
            <a:pPr>
              <a:lnSpc>
                <a:spcPct val="80000"/>
              </a:lnSpc>
              <a:buFont typeface="Wingdings" pitchFamily="2" charset="2"/>
              <a:buNone/>
            </a:pPr>
            <a:r>
              <a:rPr lang="en-US" altLang="ja-JP" sz="1400" smtClean="0">
                <a:ea typeface="ＭＳ Ｐゴシック" pitchFamily="34" charset="-128"/>
              </a:rPr>
              <a:t>}</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8458200" cy="685800"/>
          </a:xfrm>
        </p:spPr>
        <p:txBody>
          <a:bodyPr>
            <a:normAutofit fontScale="90000"/>
          </a:bodyPr>
          <a:lstStyle/>
          <a:p>
            <a:r>
              <a:rPr lang="en-US" altLang="ja-JP" smtClean="0">
                <a:ea typeface="ＭＳ Ｐゴシック" pitchFamily="34" charset="-128"/>
              </a:rPr>
              <a:t>Working with Files</a:t>
            </a:r>
          </a:p>
        </p:txBody>
      </p:sp>
      <p:sp>
        <p:nvSpPr>
          <p:cNvPr id="51203" name="Rectangle 3"/>
          <p:cNvSpPr>
            <a:spLocks noGrp="1" noChangeArrowheads="1"/>
          </p:cNvSpPr>
          <p:nvPr>
            <p:ph type="body" sz="half" idx="1"/>
          </p:nvPr>
        </p:nvSpPr>
        <p:spPr>
          <a:xfrm>
            <a:off x="228600" y="990600"/>
            <a:ext cx="4191000" cy="5257800"/>
          </a:xfrm>
        </p:spPr>
        <p:txBody>
          <a:bodyPr/>
          <a:lstStyle/>
          <a:p>
            <a:pPr>
              <a:lnSpc>
                <a:spcPct val="80000"/>
              </a:lnSpc>
            </a:pPr>
            <a:r>
              <a:rPr lang="en-US" altLang="ja-JP" sz="1800" smtClean="0">
                <a:ea typeface="ＭＳ Ｐゴシック" pitchFamily="34" charset="-128"/>
              </a:rPr>
              <a:t>File Streams and FileDescriptor</a:t>
            </a:r>
          </a:p>
          <a:p>
            <a:pPr>
              <a:lnSpc>
                <a:spcPct val="80000"/>
              </a:lnSpc>
            </a:pPr>
            <a:r>
              <a:rPr lang="en-US" altLang="ja-JP" sz="1800" smtClean="0">
                <a:ea typeface="ＭＳ Ｐゴシック" pitchFamily="34" charset="-128"/>
              </a:rPr>
              <a:t>File Streams allow you to reat a file as a stream for input or output.</a:t>
            </a:r>
          </a:p>
          <a:p>
            <a:pPr>
              <a:lnSpc>
                <a:spcPct val="80000"/>
              </a:lnSpc>
            </a:pPr>
            <a:r>
              <a:rPr lang="en-US" altLang="ja-JP" sz="1800" smtClean="0">
                <a:ea typeface="ＭＳ Ｐゴシック" pitchFamily="34" charset="-128"/>
              </a:rPr>
              <a:t>A FileDescriptor object represents a system-dependent value that describes an open file. </a:t>
            </a:r>
          </a:p>
          <a:p>
            <a:pPr>
              <a:lnSpc>
                <a:spcPct val="80000"/>
              </a:lnSpc>
            </a:pPr>
            <a:r>
              <a:rPr lang="en-US" altLang="ja-JP" sz="1800" smtClean="0">
                <a:ea typeface="ＭＳ Ｐゴシック" pitchFamily="34" charset="-128"/>
              </a:rPr>
              <a:t>The RandomAccessFile class behaves like a large array of bytes stored in the file system using the file pointer. </a:t>
            </a:r>
          </a:p>
          <a:p>
            <a:pPr>
              <a:lnSpc>
                <a:spcPct val="80000"/>
              </a:lnSpc>
            </a:pPr>
            <a:r>
              <a:rPr lang="en-US" altLang="ja-JP" sz="1800" smtClean="0">
                <a:ea typeface="ＭＳ Ｐゴシック" pitchFamily="34" charset="-128"/>
              </a:rPr>
              <a:t>The File class provides methods to separate pathnames into subcomponents and to ask the file system about the file a path name refers to (You can refer to the other reference).</a:t>
            </a:r>
          </a:p>
          <a:p>
            <a:pPr>
              <a:lnSpc>
                <a:spcPct val="80000"/>
              </a:lnSpc>
            </a:pPr>
            <a:r>
              <a:rPr lang="en-US" altLang="ja-JP" sz="1800" smtClean="0">
                <a:ea typeface="ＭＳ Ｐゴシック" pitchFamily="34" charset="-128"/>
              </a:rPr>
              <a:t>FilenameFilter and FileFilter</a:t>
            </a:r>
          </a:p>
          <a:p>
            <a:pPr lvl="1">
              <a:lnSpc>
                <a:spcPct val="80000"/>
              </a:lnSpc>
            </a:pPr>
            <a:r>
              <a:rPr lang="en-US" altLang="ja-JP" sz="1600" smtClean="0">
                <a:ea typeface="ＭＳ Ｐゴシック" pitchFamily="34" charset="-128"/>
              </a:rPr>
              <a:t>The FilenameFilter interface provides objects that filter unwanted files from a list.</a:t>
            </a:r>
          </a:p>
          <a:p>
            <a:pPr>
              <a:lnSpc>
                <a:spcPct val="80000"/>
              </a:lnSpc>
            </a:pPr>
            <a:endParaRPr lang="en-US" altLang="ja-JP" sz="1800" smtClean="0">
              <a:ea typeface="ＭＳ Ｐゴシック" pitchFamily="34" charset="-128"/>
            </a:endParaRPr>
          </a:p>
          <a:p>
            <a:pPr>
              <a:lnSpc>
                <a:spcPct val="80000"/>
              </a:lnSpc>
              <a:buFont typeface="Wingdings" pitchFamily="2" charset="2"/>
              <a:buNone/>
            </a:pPr>
            <a:endParaRPr lang="en-US" altLang="ja-JP" sz="2000" smtClean="0">
              <a:ea typeface="ＭＳ Ｐゴシック" pitchFamily="34" charset="-128"/>
            </a:endParaRPr>
          </a:p>
          <a:p>
            <a:pPr>
              <a:lnSpc>
                <a:spcPct val="80000"/>
              </a:lnSpc>
              <a:buFont typeface="Wingdings" pitchFamily="2" charset="2"/>
              <a:buNone/>
            </a:pPr>
            <a:endParaRPr lang="en-US" altLang="ja-JP" sz="1400" smtClean="0">
              <a:ea typeface="ＭＳ Ｐゴシック" pitchFamily="34" charset="-128"/>
            </a:endParaRPr>
          </a:p>
        </p:txBody>
      </p:sp>
      <p:sp>
        <p:nvSpPr>
          <p:cNvPr id="51204" name="Rectangle 4"/>
          <p:cNvSpPr>
            <a:spLocks noGrp="1" noChangeArrowheads="1"/>
          </p:cNvSpPr>
          <p:nvPr>
            <p:ph type="body" sz="half" idx="2"/>
          </p:nvPr>
        </p:nvSpPr>
        <p:spPr>
          <a:xfrm>
            <a:off x="4495800" y="1143000"/>
            <a:ext cx="4419600" cy="5257800"/>
          </a:xfrm>
        </p:spPr>
        <p:txBody>
          <a:bodyPr/>
          <a:lstStyle/>
          <a:p>
            <a:pPr>
              <a:lnSpc>
                <a:spcPct val="80000"/>
              </a:lnSpc>
              <a:buFont typeface="Wingdings" pitchFamily="2" charset="2"/>
              <a:buNone/>
            </a:pPr>
            <a:r>
              <a:rPr lang="en-US" altLang="ja-JP" sz="1600" smtClean="0">
                <a:ea typeface="ＭＳ Ｐゴシック" pitchFamily="34" charset="-128"/>
              </a:rPr>
              <a:t>import java.io.*;</a:t>
            </a:r>
          </a:p>
          <a:p>
            <a:pPr>
              <a:lnSpc>
                <a:spcPct val="80000"/>
              </a:lnSpc>
              <a:buFont typeface="Wingdings" pitchFamily="2" charset="2"/>
              <a:buNone/>
            </a:pPr>
            <a:endParaRPr lang="en-US" altLang="ja-JP" sz="1600" smtClean="0">
              <a:ea typeface="ＭＳ Ｐゴシック" pitchFamily="34" charset="-128"/>
            </a:endParaRPr>
          </a:p>
          <a:p>
            <a:pPr>
              <a:lnSpc>
                <a:spcPct val="80000"/>
              </a:lnSpc>
              <a:buFont typeface="Wingdings" pitchFamily="2" charset="2"/>
              <a:buNone/>
            </a:pPr>
            <a:r>
              <a:rPr lang="en-US" altLang="ja-JP" sz="1600" smtClean="0">
                <a:ea typeface="ＭＳ Ｐゴシック" pitchFamily="34" charset="-128"/>
              </a:rPr>
              <a:t>public class DirFilter implements FilenameFilter {</a:t>
            </a:r>
          </a:p>
          <a:p>
            <a:pPr>
              <a:lnSpc>
                <a:spcPct val="80000"/>
              </a:lnSpc>
              <a:buFont typeface="Wingdings" pitchFamily="2" charset="2"/>
              <a:buNone/>
            </a:pPr>
            <a:r>
              <a:rPr lang="en-US" altLang="ja-JP" sz="1600" smtClean="0">
                <a:ea typeface="ＭＳ Ｐゴシック" pitchFamily="34" charset="-128"/>
              </a:rPr>
              <a:t>  public boolean accept(File dir, String name) {</a:t>
            </a:r>
          </a:p>
          <a:p>
            <a:pPr>
              <a:lnSpc>
                <a:spcPct val="80000"/>
              </a:lnSpc>
              <a:buFont typeface="Wingdings" pitchFamily="2" charset="2"/>
              <a:buNone/>
            </a:pPr>
            <a:r>
              <a:rPr lang="en-US" altLang="ja-JP" sz="1600" smtClean="0">
                <a:ea typeface="ＭＳ Ｐゴシック" pitchFamily="34" charset="-128"/>
              </a:rPr>
              <a:t>    return new File(dir, name).isDirectory();</a:t>
            </a:r>
          </a:p>
          <a:p>
            <a:pPr>
              <a:lnSpc>
                <a:spcPct val="80000"/>
              </a:lnSpc>
              <a:buFont typeface="Wingdings" pitchFamily="2" charset="2"/>
              <a:buNone/>
            </a:pPr>
            <a:r>
              <a:rPr lang="en-US" altLang="ja-JP" sz="1600" smtClean="0">
                <a:ea typeface="ＭＳ Ｐゴシック" pitchFamily="34" charset="-128"/>
              </a:rPr>
              <a:t>  }</a:t>
            </a:r>
          </a:p>
          <a:p>
            <a:pPr>
              <a:lnSpc>
                <a:spcPct val="80000"/>
              </a:lnSpc>
              <a:buFont typeface="Wingdings" pitchFamily="2" charset="2"/>
              <a:buNone/>
            </a:pPr>
            <a:endParaRPr lang="en-US" altLang="ja-JP" sz="1600" smtClean="0">
              <a:ea typeface="ＭＳ Ｐゴシック" pitchFamily="34" charset="-128"/>
            </a:endParaRPr>
          </a:p>
          <a:p>
            <a:pPr>
              <a:lnSpc>
                <a:spcPct val="80000"/>
              </a:lnSpc>
              <a:buFont typeface="Wingdings" pitchFamily="2" charset="2"/>
              <a:buNone/>
            </a:pPr>
            <a:r>
              <a:rPr lang="en-US" altLang="ja-JP" sz="1600" smtClean="0">
                <a:ea typeface="ＭＳ Ｐゴシック" pitchFamily="34" charset="-128"/>
              </a:rPr>
              <a:t>  public static void main(String[] args)</a:t>
            </a:r>
          </a:p>
          <a:p>
            <a:pPr>
              <a:lnSpc>
                <a:spcPct val="80000"/>
              </a:lnSpc>
              <a:buFont typeface="Wingdings" pitchFamily="2" charset="2"/>
              <a:buNone/>
            </a:pPr>
            <a:r>
              <a:rPr lang="en-US" altLang="ja-JP" sz="1600" smtClean="0">
                <a:ea typeface="ＭＳ Ｐゴシック" pitchFamily="34" charset="-128"/>
              </a:rPr>
              <a:t>  {</a:t>
            </a:r>
          </a:p>
          <a:p>
            <a:pPr>
              <a:lnSpc>
                <a:spcPct val="80000"/>
              </a:lnSpc>
              <a:buFont typeface="Wingdings" pitchFamily="2" charset="2"/>
              <a:buNone/>
            </a:pPr>
            <a:r>
              <a:rPr lang="en-US" altLang="ja-JP" sz="1600" smtClean="0">
                <a:ea typeface="ＭＳ Ｐゴシック" pitchFamily="34" charset="-128"/>
              </a:rPr>
              <a:t>    File dir = new File(args[0]);</a:t>
            </a:r>
          </a:p>
          <a:p>
            <a:pPr>
              <a:lnSpc>
                <a:spcPct val="80000"/>
              </a:lnSpc>
              <a:buFont typeface="Wingdings" pitchFamily="2" charset="2"/>
              <a:buNone/>
            </a:pPr>
            <a:r>
              <a:rPr lang="en-US" altLang="ja-JP" sz="1600" smtClean="0">
                <a:ea typeface="ＭＳ Ｐゴシック" pitchFamily="34" charset="-128"/>
              </a:rPr>
              <a:t>    String[] files = dir.list(new DirFilter());</a:t>
            </a:r>
          </a:p>
          <a:p>
            <a:pPr>
              <a:lnSpc>
                <a:spcPct val="80000"/>
              </a:lnSpc>
              <a:buFont typeface="Wingdings" pitchFamily="2" charset="2"/>
              <a:buNone/>
            </a:pPr>
            <a:r>
              <a:rPr lang="en-US" altLang="ja-JP" sz="1600" smtClean="0">
                <a:ea typeface="ＭＳ Ｐゴシック" pitchFamily="34" charset="-128"/>
              </a:rPr>
              <a:t>    System.out.println(files.length + " dir(s):");</a:t>
            </a:r>
          </a:p>
          <a:p>
            <a:pPr>
              <a:lnSpc>
                <a:spcPct val="80000"/>
              </a:lnSpc>
              <a:buFont typeface="Wingdings" pitchFamily="2" charset="2"/>
              <a:buNone/>
            </a:pPr>
            <a:r>
              <a:rPr lang="en-US" altLang="ja-JP" sz="1600" smtClean="0">
                <a:ea typeface="ＭＳ Ｐゴシック" pitchFamily="34" charset="-128"/>
              </a:rPr>
              <a:t>    for (String file : files)</a:t>
            </a:r>
          </a:p>
          <a:p>
            <a:pPr>
              <a:lnSpc>
                <a:spcPct val="80000"/>
              </a:lnSpc>
              <a:buFont typeface="Wingdings" pitchFamily="2" charset="2"/>
              <a:buNone/>
            </a:pPr>
            <a:r>
              <a:rPr lang="en-US" altLang="ja-JP" sz="1600" smtClean="0">
                <a:ea typeface="ＭＳ Ｐゴシック" pitchFamily="34" charset="-128"/>
              </a:rPr>
              <a:t>     System.out.println("\t" + file);</a:t>
            </a:r>
          </a:p>
          <a:p>
            <a:pPr>
              <a:lnSpc>
                <a:spcPct val="80000"/>
              </a:lnSpc>
              <a:buFont typeface="Wingdings" pitchFamily="2" charset="2"/>
              <a:buNone/>
            </a:pPr>
            <a:r>
              <a:rPr lang="en-US" altLang="ja-JP" sz="1600" smtClean="0">
                <a:ea typeface="ＭＳ Ｐゴシック" pitchFamily="34" charset="-128"/>
              </a:rPr>
              <a:t>  }</a:t>
            </a:r>
          </a:p>
          <a:p>
            <a:pPr>
              <a:lnSpc>
                <a:spcPct val="80000"/>
              </a:lnSpc>
              <a:buFont typeface="Wingdings" pitchFamily="2" charset="2"/>
              <a:buNone/>
            </a:pPr>
            <a:r>
              <a:rPr lang="en-US" altLang="ja-JP" sz="1600" smtClean="0">
                <a:ea typeface="ＭＳ Ｐゴシック" pitchFamily="34" charset="-128"/>
              </a:rPr>
              <a:t>}</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Multitasking (Time-Sharing)</a:t>
            </a:r>
          </a:p>
        </p:txBody>
      </p:sp>
      <p:sp>
        <p:nvSpPr>
          <p:cNvPr id="52227" name="Rectangle 3"/>
          <p:cNvSpPr>
            <a:spLocks noGrp="1" noChangeArrowheads="1"/>
          </p:cNvSpPr>
          <p:nvPr>
            <p:ph type="body" idx="1"/>
          </p:nvPr>
        </p:nvSpPr>
        <p:spPr/>
        <p:txBody>
          <a:bodyPr/>
          <a:lstStyle/>
          <a:p>
            <a:r>
              <a:rPr lang="en-US" smtClean="0"/>
              <a:t>Approach</a:t>
            </a:r>
          </a:p>
          <a:p>
            <a:pPr lvl="1"/>
            <a:r>
              <a:rPr lang="en-US" smtClean="0"/>
              <a:t>Computer does some work on a task</a:t>
            </a:r>
          </a:p>
          <a:p>
            <a:pPr lvl="1"/>
            <a:r>
              <a:rPr lang="en-US" smtClean="0"/>
              <a:t>Computer then quickly switch to next task</a:t>
            </a:r>
          </a:p>
          <a:p>
            <a:pPr lvl="1"/>
            <a:r>
              <a:rPr lang="en-US" smtClean="0"/>
              <a:t>Tasks managed by operating system (scheduler)</a:t>
            </a:r>
          </a:p>
          <a:p>
            <a:r>
              <a:rPr lang="en-US" smtClean="0"/>
              <a:t>Computer </a:t>
            </a:r>
            <a:r>
              <a:rPr lang="en-US" smtClean="0">
                <a:solidFill>
                  <a:srgbClr val="FF3300"/>
                </a:solidFill>
              </a:rPr>
              <a:t>seems</a:t>
            </a:r>
            <a:r>
              <a:rPr lang="en-US" smtClean="0"/>
              <a:t> to work on tasks concurrently</a:t>
            </a:r>
          </a:p>
          <a:p>
            <a:r>
              <a:rPr lang="en-US" smtClean="0"/>
              <a:t>Can improve performance by reducing waiting</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smtClean="0"/>
              <a:t>Multiprocessing (Multithreading)</a:t>
            </a:r>
          </a:p>
        </p:txBody>
      </p:sp>
      <p:sp>
        <p:nvSpPr>
          <p:cNvPr id="1029" name="Rectangle 3"/>
          <p:cNvSpPr>
            <a:spLocks noGrp="1" noChangeArrowheads="1"/>
          </p:cNvSpPr>
          <p:nvPr>
            <p:ph type="body" idx="1"/>
          </p:nvPr>
        </p:nvSpPr>
        <p:spPr/>
        <p:txBody>
          <a:bodyPr/>
          <a:lstStyle/>
          <a:p>
            <a:r>
              <a:rPr lang="en-US" smtClean="0"/>
              <a:t>Approach </a:t>
            </a:r>
          </a:p>
          <a:p>
            <a:pPr lvl="1"/>
            <a:r>
              <a:rPr lang="en-US" smtClean="0"/>
              <a:t>Multiple processing units (</a:t>
            </a:r>
            <a:r>
              <a:rPr lang="en-US" smtClean="0">
                <a:solidFill>
                  <a:srgbClr val="FF3300"/>
                </a:solidFill>
              </a:rPr>
              <a:t>multiprocessor</a:t>
            </a:r>
            <a:r>
              <a:rPr lang="en-US" smtClean="0"/>
              <a:t>)</a:t>
            </a:r>
          </a:p>
          <a:p>
            <a:pPr lvl="1"/>
            <a:r>
              <a:rPr lang="en-US" smtClean="0"/>
              <a:t>Computer works on several tasks in parallel</a:t>
            </a:r>
          </a:p>
          <a:p>
            <a:pPr lvl="1"/>
            <a:r>
              <a:rPr lang="en-US" smtClean="0"/>
              <a:t>Performance can be improved</a:t>
            </a:r>
          </a:p>
        </p:txBody>
      </p:sp>
      <p:pic>
        <p:nvPicPr>
          <p:cNvPr id="1030" name="Picture 4" descr="Liquid-cooled Cray X1 System">
            <a:hlinkClick r:id="rId3"/>
          </p:cNvPr>
          <p:cNvPicPr>
            <a:picLocks noChangeAspect="1" noChangeArrowheads="1"/>
          </p:cNvPicPr>
          <p:nvPr/>
        </p:nvPicPr>
        <p:blipFill>
          <a:blip r:embed="rId4"/>
          <a:srcRect/>
          <a:stretch>
            <a:fillRect/>
          </a:stretch>
        </p:blipFill>
        <p:spPr bwMode="auto">
          <a:xfrm>
            <a:off x="5791200" y="3495675"/>
            <a:ext cx="2857500" cy="1908175"/>
          </a:xfrm>
          <a:prstGeom prst="rect">
            <a:avLst/>
          </a:prstGeom>
          <a:noFill/>
          <a:ln w="9525">
            <a:noFill/>
            <a:miter lim="800000"/>
            <a:headEnd/>
            <a:tailEnd/>
          </a:ln>
        </p:spPr>
      </p:pic>
      <p:sp>
        <p:nvSpPr>
          <p:cNvPr id="1031" name="Text Box 5"/>
          <p:cNvSpPr txBox="1">
            <a:spLocks noChangeArrowheads="1"/>
          </p:cNvSpPr>
          <p:nvPr/>
        </p:nvSpPr>
        <p:spPr bwMode="auto">
          <a:xfrm>
            <a:off x="6076950" y="5603875"/>
            <a:ext cx="2438400" cy="701675"/>
          </a:xfrm>
          <a:prstGeom prst="rect">
            <a:avLst/>
          </a:prstGeom>
          <a:noFill/>
          <a:ln w="12700">
            <a:noFill/>
            <a:miter lim="800000"/>
            <a:headEnd/>
            <a:tailEnd/>
          </a:ln>
        </p:spPr>
        <p:txBody>
          <a:bodyPr>
            <a:spAutoFit/>
          </a:bodyPr>
          <a:lstStyle/>
          <a:p>
            <a:pPr>
              <a:spcBef>
                <a:spcPct val="50000"/>
              </a:spcBef>
            </a:pPr>
            <a:r>
              <a:rPr lang="en-US" sz="2000">
                <a:solidFill>
                  <a:schemeClr val="tx2"/>
                </a:solidFill>
              </a:rPr>
              <a:t>4096 processor Cray X1</a:t>
            </a:r>
          </a:p>
        </p:txBody>
      </p:sp>
      <p:graphicFrame>
        <p:nvGraphicFramePr>
          <p:cNvPr id="1026" name="Object 6"/>
          <p:cNvGraphicFramePr>
            <a:graphicFrameLocks noChangeAspect="1"/>
          </p:cNvGraphicFramePr>
          <p:nvPr/>
        </p:nvGraphicFramePr>
        <p:xfrm>
          <a:off x="4143375" y="3622675"/>
          <a:ext cx="1285875" cy="1781175"/>
        </p:xfrm>
        <a:graphic>
          <a:graphicData uri="http://schemas.openxmlformats.org/presentationml/2006/ole">
            <p:oleObj spid="_x0000_s1026" name="Photo Editor Photo" r:id="rId5" imgW="1286055" imgH="1781424" progId="">
              <p:embed/>
            </p:oleObj>
          </a:graphicData>
        </a:graphic>
      </p:graphicFrame>
      <p:sp>
        <p:nvSpPr>
          <p:cNvPr id="1032" name="Text Box 7"/>
          <p:cNvSpPr txBox="1">
            <a:spLocks noChangeArrowheads="1"/>
          </p:cNvSpPr>
          <p:nvPr/>
        </p:nvSpPr>
        <p:spPr bwMode="auto">
          <a:xfrm>
            <a:off x="3638550" y="5603875"/>
            <a:ext cx="2286000" cy="701675"/>
          </a:xfrm>
          <a:prstGeom prst="rect">
            <a:avLst/>
          </a:prstGeom>
          <a:noFill/>
          <a:ln w="12700">
            <a:noFill/>
            <a:miter lim="800000"/>
            <a:headEnd/>
            <a:tailEnd/>
          </a:ln>
        </p:spPr>
        <p:txBody>
          <a:bodyPr>
            <a:spAutoFit/>
          </a:bodyPr>
          <a:lstStyle/>
          <a:p>
            <a:pPr>
              <a:spcBef>
                <a:spcPct val="50000"/>
              </a:spcBef>
            </a:pPr>
            <a:r>
              <a:rPr lang="en-US" sz="2000">
                <a:solidFill>
                  <a:schemeClr val="tx2"/>
                </a:solidFill>
              </a:rPr>
              <a:t>32 processor Pentium Xeon</a:t>
            </a:r>
          </a:p>
        </p:txBody>
      </p:sp>
      <p:sp>
        <p:nvSpPr>
          <p:cNvPr id="1033" name="Text Box 8"/>
          <p:cNvSpPr txBox="1">
            <a:spLocks noChangeArrowheads="1"/>
          </p:cNvSpPr>
          <p:nvPr/>
        </p:nvSpPr>
        <p:spPr bwMode="auto">
          <a:xfrm>
            <a:off x="952500" y="5603875"/>
            <a:ext cx="2047875" cy="701675"/>
          </a:xfrm>
          <a:prstGeom prst="rect">
            <a:avLst/>
          </a:prstGeom>
          <a:noFill/>
          <a:ln w="12700">
            <a:noFill/>
            <a:miter lim="800000"/>
            <a:headEnd/>
            <a:tailEnd/>
          </a:ln>
        </p:spPr>
        <p:txBody>
          <a:bodyPr>
            <a:spAutoFit/>
          </a:bodyPr>
          <a:lstStyle/>
          <a:p>
            <a:pPr>
              <a:spcBef>
                <a:spcPct val="50000"/>
              </a:spcBef>
            </a:pPr>
            <a:r>
              <a:rPr lang="en-US" sz="2000">
                <a:solidFill>
                  <a:schemeClr val="tx2"/>
                </a:solidFill>
              </a:rPr>
              <a:t>Dual-core AMD Athlon X2</a:t>
            </a:r>
          </a:p>
        </p:txBody>
      </p:sp>
      <p:graphicFrame>
        <p:nvGraphicFramePr>
          <p:cNvPr id="1027" name="Object 9"/>
          <p:cNvGraphicFramePr>
            <a:graphicFrameLocks noChangeAspect="1"/>
          </p:cNvGraphicFramePr>
          <p:nvPr/>
        </p:nvGraphicFramePr>
        <p:xfrm>
          <a:off x="552450" y="3735388"/>
          <a:ext cx="2838450" cy="1668462"/>
        </p:xfrm>
        <a:graphic>
          <a:graphicData uri="http://schemas.openxmlformats.org/presentationml/2006/ole">
            <p:oleObj spid="_x0000_s1027" name="Photo Editor Photo" r:id="rId6" imgW="4761905" imgH="2800741" progId="">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44850" y="1393825"/>
            <a:ext cx="1624013" cy="376238"/>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800" b="1">
                <a:latin typeface="Courier New" pitchFamily="49" charset="0"/>
              </a:rPr>
              <a:t>Throwable</a:t>
            </a:r>
          </a:p>
        </p:txBody>
      </p:sp>
      <p:sp>
        <p:nvSpPr>
          <p:cNvPr id="7171" name="Text Box 3"/>
          <p:cNvSpPr txBox="1">
            <a:spLocks noChangeArrowheads="1"/>
          </p:cNvSpPr>
          <p:nvPr/>
        </p:nvSpPr>
        <p:spPr bwMode="auto">
          <a:xfrm>
            <a:off x="804863" y="2371725"/>
            <a:ext cx="1522412" cy="376238"/>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800" b="1">
                <a:latin typeface="Courier New" pitchFamily="49" charset="0"/>
              </a:rPr>
              <a:t>Error</a:t>
            </a:r>
          </a:p>
        </p:txBody>
      </p:sp>
      <p:sp>
        <p:nvSpPr>
          <p:cNvPr id="7172" name="Text Box 4"/>
          <p:cNvSpPr txBox="1">
            <a:spLocks noChangeArrowheads="1"/>
          </p:cNvSpPr>
          <p:nvPr/>
        </p:nvSpPr>
        <p:spPr bwMode="auto">
          <a:xfrm>
            <a:off x="4729163" y="2371725"/>
            <a:ext cx="1743075" cy="376238"/>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800" b="1">
                <a:latin typeface="Courier New" pitchFamily="49" charset="0"/>
              </a:rPr>
              <a:t>Exception</a:t>
            </a:r>
          </a:p>
        </p:txBody>
      </p:sp>
      <p:sp>
        <p:nvSpPr>
          <p:cNvPr id="7173" name="Text Box 5"/>
          <p:cNvSpPr txBox="1">
            <a:spLocks noChangeArrowheads="1"/>
          </p:cNvSpPr>
          <p:nvPr/>
        </p:nvSpPr>
        <p:spPr bwMode="auto">
          <a:xfrm>
            <a:off x="749300" y="4124325"/>
            <a:ext cx="2363788"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b="1">
                <a:latin typeface="Courier New" pitchFamily="49" charset="0"/>
              </a:rPr>
              <a:t>RuntimeException</a:t>
            </a:r>
          </a:p>
        </p:txBody>
      </p:sp>
      <p:sp>
        <p:nvSpPr>
          <p:cNvPr id="7174" name="Text Box 6"/>
          <p:cNvSpPr txBox="1">
            <a:spLocks noChangeArrowheads="1"/>
          </p:cNvSpPr>
          <p:nvPr/>
        </p:nvSpPr>
        <p:spPr bwMode="auto">
          <a:xfrm>
            <a:off x="3397250" y="4122738"/>
            <a:ext cx="235267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b="1">
                <a:latin typeface="Courier New" pitchFamily="49" charset="0"/>
              </a:rPr>
              <a:t>InterruptedException</a:t>
            </a:r>
          </a:p>
        </p:txBody>
      </p:sp>
      <p:sp>
        <p:nvSpPr>
          <p:cNvPr id="7175" name="Text Box 7"/>
          <p:cNvSpPr txBox="1">
            <a:spLocks noChangeArrowheads="1"/>
          </p:cNvSpPr>
          <p:nvPr/>
        </p:nvSpPr>
        <p:spPr bwMode="auto">
          <a:xfrm>
            <a:off x="749300" y="4633913"/>
            <a:ext cx="235267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b="1">
                <a:latin typeface="Courier New" pitchFamily="49" charset="0"/>
              </a:rPr>
              <a:t>ArithmeticException</a:t>
            </a:r>
          </a:p>
        </p:txBody>
      </p:sp>
      <p:sp>
        <p:nvSpPr>
          <p:cNvPr id="7176" name="Text Box 8"/>
          <p:cNvSpPr txBox="1">
            <a:spLocks noChangeArrowheads="1"/>
          </p:cNvSpPr>
          <p:nvPr/>
        </p:nvSpPr>
        <p:spPr bwMode="auto">
          <a:xfrm>
            <a:off x="752475" y="5084763"/>
            <a:ext cx="235267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b="1">
                <a:latin typeface="Courier New" pitchFamily="49" charset="0"/>
              </a:rPr>
              <a:t>NullPointerException</a:t>
            </a:r>
          </a:p>
        </p:txBody>
      </p:sp>
      <p:sp>
        <p:nvSpPr>
          <p:cNvPr id="7177" name="Text Box 9"/>
          <p:cNvSpPr txBox="1">
            <a:spLocks noChangeArrowheads="1"/>
          </p:cNvSpPr>
          <p:nvPr/>
        </p:nvSpPr>
        <p:spPr bwMode="auto">
          <a:xfrm>
            <a:off x="6100763" y="4129088"/>
            <a:ext cx="1404937"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b="1">
                <a:latin typeface="Courier New" pitchFamily="49" charset="0"/>
              </a:rPr>
              <a:t>IOException</a:t>
            </a:r>
          </a:p>
        </p:txBody>
      </p:sp>
      <p:cxnSp>
        <p:nvCxnSpPr>
          <p:cNvPr id="7178" name="AutoShape 10"/>
          <p:cNvCxnSpPr>
            <a:cxnSpLocks noChangeShapeType="1"/>
            <a:stCxn id="7171" idx="0"/>
            <a:endCxn id="7170" idx="2"/>
          </p:cNvCxnSpPr>
          <p:nvPr/>
        </p:nvCxnSpPr>
        <p:spPr bwMode="auto">
          <a:xfrm rot="-5400000">
            <a:off x="2511426" y="825500"/>
            <a:ext cx="601662" cy="2490787"/>
          </a:xfrm>
          <a:prstGeom prst="bentConnector3">
            <a:avLst>
              <a:gd name="adj1" fmla="val 49870"/>
            </a:avLst>
          </a:prstGeom>
          <a:noFill/>
          <a:ln w="19050">
            <a:solidFill>
              <a:schemeClr val="tx1"/>
            </a:solidFill>
            <a:miter lim="800000"/>
            <a:headEnd/>
            <a:tailEnd type="triangle" w="med" len="med"/>
          </a:ln>
        </p:spPr>
      </p:cxnSp>
      <p:cxnSp>
        <p:nvCxnSpPr>
          <p:cNvPr id="7179" name="AutoShape 11"/>
          <p:cNvCxnSpPr>
            <a:cxnSpLocks noChangeShapeType="1"/>
            <a:stCxn id="7172" idx="0"/>
            <a:endCxn id="7170" idx="2"/>
          </p:cNvCxnSpPr>
          <p:nvPr/>
        </p:nvCxnSpPr>
        <p:spPr bwMode="auto">
          <a:xfrm rot="5400000" flipH="1">
            <a:off x="4528344" y="1299369"/>
            <a:ext cx="601662" cy="1543050"/>
          </a:xfrm>
          <a:prstGeom prst="bentConnector3">
            <a:avLst>
              <a:gd name="adj1" fmla="val 49870"/>
            </a:avLst>
          </a:prstGeom>
          <a:noFill/>
          <a:ln w="19050">
            <a:solidFill>
              <a:schemeClr val="tx1"/>
            </a:solidFill>
            <a:miter lim="800000"/>
            <a:headEnd/>
            <a:tailEnd type="triangle" w="med" len="med"/>
          </a:ln>
        </p:spPr>
      </p:cxnSp>
      <p:cxnSp>
        <p:nvCxnSpPr>
          <p:cNvPr id="7180" name="AutoShape 12"/>
          <p:cNvCxnSpPr>
            <a:cxnSpLocks noChangeShapeType="1"/>
            <a:stCxn id="7173" idx="0"/>
            <a:endCxn id="7172" idx="2"/>
          </p:cNvCxnSpPr>
          <p:nvPr/>
        </p:nvCxnSpPr>
        <p:spPr bwMode="auto">
          <a:xfrm rot="-5400000">
            <a:off x="3078163" y="1601788"/>
            <a:ext cx="1376362" cy="3668712"/>
          </a:xfrm>
          <a:prstGeom prst="bentConnector3">
            <a:avLst>
              <a:gd name="adj1" fmla="val 49944"/>
            </a:avLst>
          </a:prstGeom>
          <a:noFill/>
          <a:ln w="19050">
            <a:solidFill>
              <a:schemeClr val="tx1"/>
            </a:solidFill>
            <a:miter lim="800000"/>
            <a:headEnd/>
            <a:tailEnd type="triangle" w="med" len="med"/>
          </a:ln>
        </p:spPr>
      </p:cxnSp>
      <p:cxnSp>
        <p:nvCxnSpPr>
          <p:cNvPr id="7181" name="AutoShape 13"/>
          <p:cNvCxnSpPr>
            <a:cxnSpLocks noChangeShapeType="1"/>
            <a:stCxn id="7174" idx="0"/>
            <a:endCxn id="7172" idx="2"/>
          </p:cNvCxnSpPr>
          <p:nvPr/>
        </p:nvCxnSpPr>
        <p:spPr bwMode="auto">
          <a:xfrm rot="-5400000">
            <a:off x="4399756" y="2921795"/>
            <a:ext cx="1374775" cy="1027112"/>
          </a:xfrm>
          <a:prstGeom prst="bentConnector3">
            <a:avLst>
              <a:gd name="adj1" fmla="val 50000"/>
            </a:avLst>
          </a:prstGeom>
          <a:noFill/>
          <a:ln w="19050">
            <a:solidFill>
              <a:schemeClr val="tx1"/>
            </a:solidFill>
            <a:miter lim="800000"/>
            <a:headEnd/>
            <a:tailEnd type="triangle" w="med" len="med"/>
          </a:ln>
        </p:spPr>
      </p:cxnSp>
      <p:cxnSp>
        <p:nvCxnSpPr>
          <p:cNvPr id="7182" name="AutoShape 14"/>
          <p:cNvCxnSpPr>
            <a:cxnSpLocks noChangeShapeType="1"/>
            <a:stCxn id="7177" idx="0"/>
            <a:endCxn id="7172" idx="2"/>
          </p:cNvCxnSpPr>
          <p:nvPr/>
        </p:nvCxnSpPr>
        <p:spPr bwMode="auto">
          <a:xfrm rot="5400000" flipH="1">
            <a:off x="5511800" y="2836863"/>
            <a:ext cx="1381125" cy="1203325"/>
          </a:xfrm>
          <a:prstGeom prst="bentConnector3">
            <a:avLst>
              <a:gd name="adj1" fmla="val 50000"/>
            </a:avLst>
          </a:prstGeom>
          <a:noFill/>
          <a:ln w="19050">
            <a:solidFill>
              <a:schemeClr val="tx1"/>
            </a:solidFill>
            <a:miter lim="800000"/>
            <a:headEnd/>
            <a:tailEnd type="triangle" w="med" len="med"/>
          </a:ln>
        </p:spPr>
      </p:cxnSp>
      <p:cxnSp>
        <p:nvCxnSpPr>
          <p:cNvPr id="7183" name="AutoShape 15"/>
          <p:cNvCxnSpPr>
            <a:cxnSpLocks noChangeShapeType="1"/>
            <a:stCxn id="7175" idx="1"/>
            <a:endCxn id="7173" idx="1"/>
          </p:cNvCxnSpPr>
          <p:nvPr/>
        </p:nvCxnSpPr>
        <p:spPr bwMode="auto">
          <a:xfrm rot="10800000" flipH="1">
            <a:off x="749300" y="4281488"/>
            <a:ext cx="1588" cy="509587"/>
          </a:xfrm>
          <a:prstGeom prst="bentConnector3">
            <a:avLst>
              <a:gd name="adj1" fmla="val -14400005"/>
            </a:avLst>
          </a:prstGeom>
          <a:noFill/>
          <a:ln w="19050">
            <a:solidFill>
              <a:schemeClr val="tx1"/>
            </a:solidFill>
            <a:miter lim="800000"/>
            <a:headEnd/>
            <a:tailEnd type="triangle" w="med" len="med"/>
          </a:ln>
        </p:spPr>
      </p:cxnSp>
      <p:cxnSp>
        <p:nvCxnSpPr>
          <p:cNvPr id="7184" name="AutoShape 16"/>
          <p:cNvCxnSpPr>
            <a:cxnSpLocks noChangeShapeType="1"/>
            <a:stCxn id="7176" idx="1"/>
            <a:endCxn id="7173" idx="1"/>
          </p:cNvCxnSpPr>
          <p:nvPr/>
        </p:nvCxnSpPr>
        <p:spPr bwMode="auto">
          <a:xfrm rot="10800000">
            <a:off x="749300" y="4281488"/>
            <a:ext cx="3175" cy="960437"/>
          </a:xfrm>
          <a:prstGeom prst="bentConnector3">
            <a:avLst>
              <a:gd name="adj1" fmla="val 7300000"/>
            </a:avLst>
          </a:prstGeom>
          <a:noFill/>
          <a:ln w="19050">
            <a:solidFill>
              <a:schemeClr val="tx1"/>
            </a:solidFill>
            <a:miter lim="800000"/>
            <a:headEnd/>
            <a:tailEnd type="triangle" w="med" len="med"/>
          </a:ln>
        </p:spPr>
      </p:cxnSp>
      <p:sp>
        <p:nvSpPr>
          <p:cNvPr id="7185" name="Text Box 17"/>
          <p:cNvSpPr txBox="1">
            <a:spLocks noChangeArrowheads="1"/>
          </p:cNvSpPr>
          <p:nvPr/>
        </p:nvSpPr>
        <p:spPr bwMode="auto">
          <a:xfrm>
            <a:off x="806450" y="3003550"/>
            <a:ext cx="152082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a:latin typeface="Courier New" pitchFamily="49" charset="0"/>
              </a:rPr>
              <a:t>...</a:t>
            </a:r>
          </a:p>
        </p:txBody>
      </p:sp>
      <p:sp>
        <p:nvSpPr>
          <p:cNvPr id="7186" name="Text Box 18"/>
          <p:cNvSpPr txBox="1">
            <a:spLocks noChangeArrowheads="1"/>
          </p:cNvSpPr>
          <p:nvPr/>
        </p:nvSpPr>
        <p:spPr bwMode="auto">
          <a:xfrm>
            <a:off x="776288" y="5610225"/>
            <a:ext cx="2330450"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a:latin typeface="Courier New" pitchFamily="49" charset="0"/>
              </a:rPr>
              <a:t>...</a:t>
            </a:r>
          </a:p>
        </p:txBody>
      </p:sp>
      <p:sp>
        <p:nvSpPr>
          <p:cNvPr id="7187" name="Text Box 19"/>
          <p:cNvSpPr txBox="1">
            <a:spLocks noChangeArrowheads="1"/>
          </p:cNvSpPr>
          <p:nvPr/>
        </p:nvSpPr>
        <p:spPr bwMode="auto">
          <a:xfrm>
            <a:off x="7742238" y="4129088"/>
            <a:ext cx="1127125"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a:latin typeface="Courier New" pitchFamily="49" charset="0"/>
              </a:rPr>
              <a:t>...</a:t>
            </a:r>
          </a:p>
        </p:txBody>
      </p:sp>
      <p:cxnSp>
        <p:nvCxnSpPr>
          <p:cNvPr id="7188" name="AutoShape 20"/>
          <p:cNvCxnSpPr>
            <a:cxnSpLocks noChangeShapeType="1"/>
            <a:stCxn id="7185" idx="0"/>
            <a:endCxn id="7171" idx="2"/>
          </p:cNvCxnSpPr>
          <p:nvPr/>
        </p:nvCxnSpPr>
        <p:spPr bwMode="auto">
          <a:xfrm rot="-5400000">
            <a:off x="1439069" y="2875757"/>
            <a:ext cx="255587" cy="0"/>
          </a:xfrm>
          <a:prstGeom prst="straightConnector1">
            <a:avLst/>
          </a:prstGeom>
          <a:noFill/>
          <a:ln w="19050">
            <a:solidFill>
              <a:schemeClr val="tx1"/>
            </a:solidFill>
            <a:round/>
            <a:headEnd/>
            <a:tailEnd type="triangle" w="med" len="med"/>
          </a:ln>
        </p:spPr>
      </p:cxnSp>
      <p:cxnSp>
        <p:nvCxnSpPr>
          <p:cNvPr id="7189" name="AutoShape 21"/>
          <p:cNvCxnSpPr>
            <a:cxnSpLocks noChangeShapeType="1"/>
            <a:stCxn id="7186" idx="1"/>
            <a:endCxn id="7173" idx="1"/>
          </p:cNvCxnSpPr>
          <p:nvPr/>
        </p:nvCxnSpPr>
        <p:spPr bwMode="auto">
          <a:xfrm rot="10800000">
            <a:off x="749300" y="4281488"/>
            <a:ext cx="26988" cy="1485900"/>
          </a:xfrm>
          <a:prstGeom prst="bentConnector3">
            <a:avLst>
              <a:gd name="adj1" fmla="val 947060"/>
            </a:avLst>
          </a:prstGeom>
          <a:noFill/>
          <a:ln w="19050">
            <a:solidFill>
              <a:schemeClr val="tx1"/>
            </a:solidFill>
            <a:miter lim="800000"/>
            <a:headEnd/>
            <a:tailEnd type="triangle" w="med" len="med"/>
          </a:ln>
        </p:spPr>
      </p:cxnSp>
      <p:sp>
        <p:nvSpPr>
          <p:cNvPr id="7190" name="Text Box 22"/>
          <p:cNvSpPr txBox="1">
            <a:spLocks noChangeArrowheads="1"/>
          </p:cNvSpPr>
          <p:nvPr/>
        </p:nvSpPr>
        <p:spPr bwMode="auto">
          <a:xfrm>
            <a:off x="3405188" y="4662488"/>
            <a:ext cx="2330450"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a:latin typeface="Courier New" pitchFamily="49" charset="0"/>
              </a:rPr>
              <a:t>...</a:t>
            </a:r>
          </a:p>
        </p:txBody>
      </p:sp>
      <p:sp>
        <p:nvSpPr>
          <p:cNvPr id="7191" name="Text Box 23"/>
          <p:cNvSpPr txBox="1">
            <a:spLocks noChangeArrowheads="1"/>
          </p:cNvSpPr>
          <p:nvPr/>
        </p:nvSpPr>
        <p:spPr bwMode="auto">
          <a:xfrm>
            <a:off x="6096000" y="4699000"/>
            <a:ext cx="1417638" cy="314325"/>
          </a:xfrm>
          <a:prstGeom prst="rect">
            <a:avLst/>
          </a:prstGeom>
          <a:solidFill>
            <a:srgbClr val="DDDDDD"/>
          </a:solidFill>
          <a:ln w="9525" algn="ctr">
            <a:solidFill>
              <a:schemeClr val="tx1"/>
            </a:solidFill>
            <a:miter lim="800000"/>
            <a:headEnd/>
            <a:tailEnd type="none" w="lg" len="lg"/>
          </a:ln>
        </p:spPr>
        <p:txBody>
          <a:bodyPr>
            <a:spAutoFit/>
          </a:bodyPr>
          <a:lstStyle/>
          <a:p>
            <a:pPr marL="457200" indent="-457200" eaLnBrk="0" hangingPunct="0">
              <a:lnSpc>
                <a:spcPct val="100000"/>
              </a:lnSpc>
              <a:spcBef>
                <a:spcPct val="50000"/>
              </a:spcBef>
              <a:buClrTx/>
            </a:pPr>
            <a:r>
              <a:rPr lang="en-US" sz="1400">
                <a:latin typeface="Courier New" pitchFamily="49" charset="0"/>
              </a:rPr>
              <a:t>...</a:t>
            </a:r>
          </a:p>
        </p:txBody>
      </p:sp>
      <p:cxnSp>
        <p:nvCxnSpPr>
          <p:cNvPr id="7192" name="AutoShape 24"/>
          <p:cNvCxnSpPr>
            <a:cxnSpLocks noChangeShapeType="1"/>
            <a:stCxn id="7190" idx="0"/>
            <a:endCxn id="7174" idx="2"/>
          </p:cNvCxnSpPr>
          <p:nvPr/>
        </p:nvCxnSpPr>
        <p:spPr bwMode="auto">
          <a:xfrm rot="-5400000">
            <a:off x="4459288" y="4548188"/>
            <a:ext cx="225425" cy="3175"/>
          </a:xfrm>
          <a:prstGeom prst="bentConnector3">
            <a:avLst>
              <a:gd name="adj1" fmla="val 50000"/>
            </a:avLst>
          </a:prstGeom>
          <a:noFill/>
          <a:ln w="19050">
            <a:solidFill>
              <a:schemeClr val="tx1"/>
            </a:solidFill>
            <a:miter lim="800000"/>
            <a:headEnd/>
            <a:tailEnd type="triangle" w="med" len="med"/>
          </a:ln>
        </p:spPr>
      </p:cxnSp>
      <p:cxnSp>
        <p:nvCxnSpPr>
          <p:cNvPr id="7193" name="AutoShape 25"/>
          <p:cNvCxnSpPr>
            <a:cxnSpLocks noChangeShapeType="1"/>
            <a:stCxn id="7191" idx="0"/>
            <a:endCxn id="7177" idx="2"/>
          </p:cNvCxnSpPr>
          <p:nvPr/>
        </p:nvCxnSpPr>
        <p:spPr bwMode="auto">
          <a:xfrm rot="5400000" flipH="1">
            <a:off x="6677025" y="4570413"/>
            <a:ext cx="255587" cy="1588"/>
          </a:xfrm>
          <a:prstGeom prst="bentConnector3">
            <a:avLst>
              <a:gd name="adj1" fmla="val 49690"/>
            </a:avLst>
          </a:prstGeom>
          <a:noFill/>
          <a:ln w="19050">
            <a:solidFill>
              <a:schemeClr val="tx1"/>
            </a:solidFill>
            <a:miter lim="800000"/>
            <a:headEnd/>
            <a:tailEnd type="triangle" w="med" len="med"/>
          </a:ln>
        </p:spPr>
      </p:cxnSp>
      <p:cxnSp>
        <p:nvCxnSpPr>
          <p:cNvPr id="7194" name="AutoShape 26"/>
          <p:cNvCxnSpPr>
            <a:cxnSpLocks noChangeShapeType="1"/>
            <a:stCxn id="7187" idx="0"/>
            <a:endCxn id="7172" idx="2"/>
          </p:cNvCxnSpPr>
          <p:nvPr/>
        </p:nvCxnSpPr>
        <p:spPr bwMode="auto">
          <a:xfrm rot="5400000" flipH="1">
            <a:off x="6262687" y="2085976"/>
            <a:ext cx="1381125" cy="2705100"/>
          </a:xfrm>
          <a:prstGeom prst="bentConnector3">
            <a:avLst>
              <a:gd name="adj1" fmla="val 50000"/>
            </a:avLst>
          </a:prstGeom>
          <a:noFill/>
          <a:ln w="19050">
            <a:solidFill>
              <a:schemeClr val="tx1"/>
            </a:solidFill>
            <a:miter lim="800000"/>
            <a:headEnd/>
            <a:tailEnd type="triangle" w="med" len="med"/>
          </a:ln>
        </p:spPr>
      </p:cxnSp>
      <p:sp>
        <p:nvSpPr>
          <p:cNvPr id="7195" name="Rectangle 27"/>
          <p:cNvSpPr>
            <a:spLocks noChangeArrowheads="1"/>
          </p:cNvSpPr>
          <p:nvPr/>
        </p:nvSpPr>
        <p:spPr bwMode="auto">
          <a:xfrm>
            <a:off x="749300" y="5962650"/>
            <a:ext cx="2363788" cy="336550"/>
          </a:xfrm>
          <a:prstGeom prst="rect">
            <a:avLst/>
          </a:prstGeom>
          <a:noFill/>
          <a:ln w="12700" algn="ctr">
            <a:solidFill>
              <a:schemeClr val="tx1"/>
            </a:solidFill>
            <a:prstDash val="dash"/>
            <a:miter lim="800000"/>
            <a:headEnd/>
            <a:tailEnd/>
          </a:ln>
        </p:spPr>
        <p:txBody>
          <a:bodyPr wrap="none" lIns="90488" tIns="44450" rIns="90488" bIns="44450" anchor="ctr"/>
          <a:lstStyle/>
          <a:p>
            <a:pPr marL="342900" indent="-342900"/>
            <a:r>
              <a:rPr lang="en-US" sz="1200" i="1">
                <a:solidFill>
                  <a:srgbClr val="FF6600"/>
                </a:solidFill>
              </a:rPr>
              <a:t>Unchecked Exceptions</a:t>
            </a:r>
          </a:p>
        </p:txBody>
      </p:sp>
      <p:sp>
        <p:nvSpPr>
          <p:cNvPr id="7196" name="Rectangle 28"/>
          <p:cNvSpPr>
            <a:spLocks noChangeArrowheads="1"/>
          </p:cNvSpPr>
          <p:nvPr/>
        </p:nvSpPr>
        <p:spPr bwMode="auto">
          <a:xfrm>
            <a:off x="371475" y="1924050"/>
            <a:ext cx="2873375" cy="4562475"/>
          </a:xfrm>
          <a:prstGeom prst="rect">
            <a:avLst/>
          </a:prstGeom>
          <a:noFill/>
          <a:ln w="12700" algn="ctr">
            <a:solidFill>
              <a:schemeClr val="tx1"/>
            </a:solidFill>
            <a:prstDash val="dash"/>
            <a:miter lim="800000"/>
            <a:headEnd/>
            <a:tailEnd/>
          </a:ln>
        </p:spPr>
        <p:txBody>
          <a:bodyPr wrap="none" lIns="90488" tIns="44450" rIns="90488" bIns="44450" anchor="ctr"/>
          <a:lstStyle/>
          <a:p>
            <a:endParaRPr lang="en-US"/>
          </a:p>
        </p:txBody>
      </p:sp>
      <p:sp>
        <p:nvSpPr>
          <p:cNvPr id="7197" name="Rectangle 29"/>
          <p:cNvSpPr>
            <a:spLocks noChangeArrowheads="1"/>
          </p:cNvSpPr>
          <p:nvPr/>
        </p:nvSpPr>
        <p:spPr bwMode="auto">
          <a:xfrm>
            <a:off x="3309938" y="1924050"/>
            <a:ext cx="5700712" cy="4562475"/>
          </a:xfrm>
          <a:prstGeom prst="rect">
            <a:avLst/>
          </a:prstGeom>
          <a:noFill/>
          <a:ln w="12700" algn="ctr">
            <a:solidFill>
              <a:schemeClr val="tx1"/>
            </a:solidFill>
            <a:prstDash val="dash"/>
            <a:miter lim="800000"/>
            <a:headEnd/>
            <a:tailEnd/>
          </a:ln>
        </p:spPr>
        <p:txBody>
          <a:bodyPr wrap="none" lIns="90488" tIns="44450" rIns="90488" bIns="44450" anchor="ctr"/>
          <a:lstStyle/>
          <a:p>
            <a:endParaRPr lang="en-US"/>
          </a:p>
        </p:txBody>
      </p:sp>
      <p:sp>
        <p:nvSpPr>
          <p:cNvPr id="7198" name="Rectangle 30"/>
          <p:cNvSpPr>
            <a:spLocks noChangeArrowheads="1"/>
          </p:cNvSpPr>
          <p:nvPr/>
        </p:nvSpPr>
        <p:spPr bwMode="auto">
          <a:xfrm>
            <a:off x="4573588" y="5962650"/>
            <a:ext cx="2363787" cy="336550"/>
          </a:xfrm>
          <a:prstGeom prst="rect">
            <a:avLst/>
          </a:prstGeom>
          <a:noFill/>
          <a:ln w="12700" algn="ctr">
            <a:solidFill>
              <a:schemeClr val="tx1"/>
            </a:solidFill>
            <a:prstDash val="dash"/>
            <a:miter lim="800000"/>
            <a:headEnd/>
            <a:tailEnd/>
          </a:ln>
        </p:spPr>
        <p:txBody>
          <a:bodyPr wrap="none" lIns="90488" tIns="44450" rIns="90488" bIns="44450" anchor="ctr"/>
          <a:lstStyle/>
          <a:p>
            <a:pPr marL="342900" indent="-342900"/>
            <a:r>
              <a:rPr lang="en-US" sz="1200" i="1">
                <a:solidFill>
                  <a:srgbClr val="008000"/>
                </a:solidFill>
              </a:rPr>
              <a:t>Checked Exceptions</a:t>
            </a:r>
          </a:p>
        </p:txBody>
      </p:sp>
      <p:sp>
        <p:nvSpPr>
          <p:cNvPr id="175135" name="Rectangle 31"/>
          <p:cNvSpPr>
            <a:spLocks noGrp="1" noChangeArrowheads="1"/>
          </p:cNvSpPr>
          <p:nvPr>
            <p:ph type="title"/>
          </p:nvPr>
        </p:nvSpPr>
        <p:spPr>
          <a:effectLst>
            <a:outerShdw dist="35921" dir="2700000" algn="ctr" rotWithShape="0">
              <a:schemeClr val="bg1"/>
            </a:outerShdw>
          </a:effectLst>
        </p:spPr>
        <p:txBody>
          <a:bodyPr/>
          <a:lstStyle/>
          <a:p>
            <a:pPr>
              <a:defRPr/>
            </a:pPr>
            <a:r>
              <a:rPr lang="en-US" smtClean="0"/>
              <a:t>Exception Class Hierarchy</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US" smtClean="0"/>
              <a:t>Perform Multiple Tasks Using Threads</a:t>
            </a:r>
          </a:p>
        </p:txBody>
      </p:sp>
      <p:sp>
        <p:nvSpPr>
          <p:cNvPr id="53251" name="Rectangle 3"/>
          <p:cNvSpPr>
            <a:spLocks noGrp="1" noChangeArrowheads="1"/>
          </p:cNvSpPr>
          <p:nvPr>
            <p:ph type="body" idx="1"/>
          </p:nvPr>
        </p:nvSpPr>
        <p:spPr/>
        <p:txBody>
          <a:bodyPr/>
          <a:lstStyle/>
          <a:p>
            <a:pPr marL="533400" indent="-533400">
              <a:buFont typeface="Wingdings" pitchFamily="2" charset="2"/>
              <a:buAutoNum type="arabicPeriod"/>
            </a:pPr>
            <a:r>
              <a:rPr lang="en-US" smtClean="0"/>
              <a:t>Process</a:t>
            </a:r>
          </a:p>
          <a:p>
            <a:pPr marL="914400" lvl="1" indent="-457200"/>
            <a:r>
              <a:rPr lang="en-US" smtClean="0"/>
              <a:t>Definition – executable program loaded in memory </a:t>
            </a:r>
          </a:p>
          <a:p>
            <a:pPr marL="914400" lvl="1" indent="-457200"/>
            <a:r>
              <a:rPr lang="en-US" smtClean="0"/>
              <a:t>Has own </a:t>
            </a:r>
            <a:r>
              <a:rPr lang="en-US" smtClean="0">
                <a:solidFill>
                  <a:srgbClr val="FF3300"/>
                </a:solidFill>
              </a:rPr>
              <a:t>address space</a:t>
            </a:r>
            <a:endParaRPr lang="en-US" smtClean="0"/>
          </a:p>
          <a:p>
            <a:pPr marL="1371600" lvl="2" indent="-457200"/>
            <a:r>
              <a:rPr lang="en-US" sz="1800" smtClean="0"/>
              <a:t>Variables &amp; data structures (in memory)</a:t>
            </a:r>
          </a:p>
          <a:p>
            <a:pPr marL="914400" lvl="1" indent="-457200"/>
            <a:r>
              <a:rPr lang="en-US" smtClean="0"/>
              <a:t>Each process may execute a different program</a:t>
            </a:r>
          </a:p>
          <a:p>
            <a:pPr marL="914400" lvl="1" indent="-457200"/>
            <a:r>
              <a:rPr lang="en-US" smtClean="0"/>
              <a:t>Communicate via operating system, files, network</a:t>
            </a:r>
          </a:p>
          <a:p>
            <a:pPr marL="914400" lvl="1" indent="-457200"/>
            <a:r>
              <a:rPr lang="en-US" smtClean="0"/>
              <a:t>May contain multiple threads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Perform Multiple Tasks Using…</a:t>
            </a:r>
          </a:p>
        </p:txBody>
      </p:sp>
      <p:sp>
        <p:nvSpPr>
          <p:cNvPr id="54275" name="Rectangle 3"/>
          <p:cNvSpPr>
            <a:spLocks noGrp="1" noChangeArrowheads="1"/>
          </p:cNvSpPr>
          <p:nvPr>
            <p:ph type="body" idx="1"/>
          </p:nvPr>
        </p:nvSpPr>
        <p:spPr/>
        <p:txBody>
          <a:bodyPr>
            <a:normAutofit lnSpcReduction="10000"/>
          </a:bodyPr>
          <a:lstStyle/>
          <a:p>
            <a:pPr marL="533400" indent="-533400">
              <a:buFont typeface="Wingdings" pitchFamily="2" charset="2"/>
              <a:buAutoNum type="arabicPeriod" startAt="2"/>
            </a:pPr>
            <a:r>
              <a:rPr lang="en-US" smtClean="0"/>
              <a:t>Thread</a:t>
            </a:r>
          </a:p>
          <a:p>
            <a:pPr marL="914400" lvl="1" indent="-457200"/>
            <a:r>
              <a:rPr lang="en-US" smtClean="0"/>
              <a:t>Definition – sequentially executed stream of instructions</a:t>
            </a:r>
          </a:p>
          <a:p>
            <a:pPr marL="914400" lvl="1" indent="-457200"/>
            <a:r>
              <a:rPr lang="en-US" smtClean="0"/>
              <a:t>Shares address space with other threads</a:t>
            </a:r>
          </a:p>
          <a:p>
            <a:pPr marL="914400" lvl="1" indent="-457200"/>
            <a:r>
              <a:rPr lang="en-US" smtClean="0"/>
              <a:t>Has own </a:t>
            </a:r>
            <a:r>
              <a:rPr lang="en-US" smtClean="0">
                <a:solidFill>
                  <a:srgbClr val="FF3300"/>
                </a:solidFill>
              </a:rPr>
              <a:t>execution context</a:t>
            </a:r>
            <a:r>
              <a:rPr lang="en-US" smtClean="0"/>
              <a:t> </a:t>
            </a:r>
          </a:p>
          <a:p>
            <a:pPr marL="1371600" lvl="2" indent="-457200"/>
            <a:r>
              <a:rPr lang="en-US" sz="1800" smtClean="0"/>
              <a:t>Program counter, call stack (local variables)</a:t>
            </a:r>
          </a:p>
          <a:p>
            <a:pPr marL="914400" lvl="1" indent="-457200"/>
            <a:r>
              <a:rPr lang="en-US" smtClean="0"/>
              <a:t>Communicate via shared access to data</a:t>
            </a:r>
          </a:p>
          <a:p>
            <a:pPr marL="914400" lvl="1" indent="-457200"/>
            <a:r>
              <a:rPr lang="en-US" smtClean="0"/>
              <a:t>Multiple threads in process execute </a:t>
            </a:r>
            <a:r>
              <a:rPr lang="en-US" smtClean="0">
                <a:solidFill>
                  <a:srgbClr val="FF3300"/>
                </a:solidFill>
              </a:rPr>
              <a:t>same</a:t>
            </a:r>
            <a:r>
              <a:rPr lang="en-US" smtClean="0"/>
              <a:t> program </a:t>
            </a:r>
          </a:p>
          <a:p>
            <a:pPr marL="914400" lvl="1" indent="-457200"/>
            <a:r>
              <a:rPr lang="en-US" smtClean="0"/>
              <a:t>Also known as “lightweight process”</a:t>
            </a:r>
          </a:p>
          <a:p>
            <a:pPr marL="914400" lvl="1" indent="-457200"/>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r>
              <a:rPr lang="en-US" smtClean="0"/>
              <a:t>Motivation for Multithreading</a:t>
            </a:r>
          </a:p>
        </p:txBody>
      </p:sp>
      <p:sp>
        <p:nvSpPr>
          <p:cNvPr id="2055" name="Rectangle 3"/>
          <p:cNvSpPr>
            <a:spLocks noGrp="1" noChangeArrowheads="1"/>
          </p:cNvSpPr>
          <p:nvPr>
            <p:ph type="body" idx="1"/>
          </p:nvPr>
        </p:nvSpPr>
        <p:spPr/>
        <p:txBody>
          <a:bodyPr/>
          <a:lstStyle/>
          <a:p>
            <a:pPr marL="533400" indent="-533400">
              <a:buFont typeface="Wingdings" pitchFamily="2" charset="2"/>
              <a:buAutoNum type="arabicPeriod"/>
            </a:pPr>
            <a:r>
              <a:rPr lang="en-US" smtClean="0"/>
              <a:t>Captures logical structure of problem</a:t>
            </a:r>
          </a:p>
          <a:p>
            <a:pPr marL="914400" lvl="1" indent="-457200"/>
            <a:r>
              <a:rPr lang="en-US" smtClean="0"/>
              <a:t>May have concurrent interacting components</a:t>
            </a:r>
          </a:p>
          <a:p>
            <a:pPr marL="914400" lvl="1" indent="-457200"/>
            <a:r>
              <a:rPr lang="en-US" smtClean="0"/>
              <a:t>Can handle each component using separate thread</a:t>
            </a:r>
          </a:p>
          <a:p>
            <a:pPr marL="914400" lvl="1" indent="-457200"/>
            <a:r>
              <a:rPr lang="en-US" smtClean="0">
                <a:solidFill>
                  <a:srgbClr val="FF3300"/>
                </a:solidFill>
              </a:rPr>
              <a:t>Simplifies programming for problem</a:t>
            </a:r>
          </a:p>
          <a:p>
            <a:pPr marL="533400" indent="-533400"/>
            <a:r>
              <a:rPr lang="en-US" smtClean="0"/>
              <a:t>Example</a:t>
            </a:r>
          </a:p>
        </p:txBody>
      </p:sp>
      <p:sp>
        <p:nvSpPr>
          <p:cNvPr id="2056" name="Text Box 4"/>
          <p:cNvSpPr txBox="1">
            <a:spLocks noChangeArrowheads="1"/>
          </p:cNvSpPr>
          <p:nvPr/>
        </p:nvSpPr>
        <p:spPr bwMode="auto">
          <a:xfrm>
            <a:off x="742950" y="5775325"/>
            <a:ext cx="2905125" cy="701675"/>
          </a:xfrm>
          <a:prstGeom prst="rect">
            <a:avLst/>
          </a:prstGeom>
          <a:noFill/>
          <a:ln w="12700">
            <a:noFill/>
            <a:miter lim="800000"/>
            <a:headEnd/>
            <a:tailEnd/>
          </a:ln>
        </p:spPr>
        <p:txBody>
          <a:bodyPr>
            <a:spAutoFit/>
          </a:bodyPr>
          <a:lstStyle/>
          <a:p>
            <a:pPr>
              <a:spcBef>
                <a:spcPct val="50000"/>
              </a:spcBef>
            </a:pPr>
            <a:r>
              <a:rPr lang="en-US" sz="2000">
                <a:solidFill>
                  <a:schemeClr val="tx2"/>
                </a:solidFill>
              </a:rPr>
              <a:t>Web Server uses threads to handle …</a:t>
            </a:r>
          </a:p>
        </p:txBody>
      </p:sp>
      <p:sp>
        <p:nvSpPr>
          <p:cNvPr id="2057" name="Text Box 5"/>
          <p:cNvSpPr txBox="1">
            <a:spLocks noChangeArrowheads="1"/>
          </p:cNvSpPr>
          <p:nvPr/>
        </p:nvSpPr>
        <p:spPr bwMode="auto">
          <a:xfrm>
            <a:off x="5781675" y="5851525"/>
            <a:ext cx="3133725" cy="701675"/>
          </a:xfrm>
          <a:prstGeom prst="rect">
            <a:avLst/>
          </a:prstGeom>
          <a:noFill/>
          <a:ln w="12700">
            <a:noFill/>
            <a:miter lim="800000"/>
            <a:headEnd/>
            <a:tailEnd/>
          </a:ln>
        </p:spPr>
        <p:txBody>
          <a:bodyPr>
            <a:spAutoFit/>
          </a:bodyPr>
          <a:lstStyle/>
          <a:p>
            <a:pPr>
              <a:spcBef>
                <a:spcPct val="50000"/>
              </a:spcBef>
            </a:pPr>
            <a:r>
              <a:rPr lang="en-US" sz="2000">
                <a:solidFill>
                  <a:schemeClr val="tx2"/>
                </a:solidFill>
              </a:rPr>
              <a:t>Multiple simultaneous web browser requests</a:t>
            </a:r>
          </a:p>
        </p:txBody>
      </p:sp>
      <p:graphicFrame>
        <p:nvGraphicFramePr>
          <p:cNvPr id="2050" name="Object 6"/>
          <p:cNvGraphicFramePr>
            <a:graphicFrameLocks noChangeAspect="1"/>
          </p:cNvGraphicFramePr>
          <p:nvPr/>
        </p:nvGraphicFramePr>
        <p:xfrm>
          <a:off x="1471613" y="3859213"/>
          <a:ext cx="1304925" cy="1676400"/>
        </p:xfrm>
        <a:graphic>
          <a:graphicData uri="http://schemas.openxmlformats.org/presentationml/2006/ole">
            <p:oleObj spid="_x0000_s2050" name="Photo Editor Photo" r:id="rId3" imgW="1305107" imgH="1676634" progId="">
              <p:embed/>
            </p:oleObj>
          </a:graphicData>
        </a:graphic>
      </p:graphicFrame>
      <p:sp>
        <p:nvSpPr>
          <p:cNvPr id="2058" name="AutoShape 10" descr="The image “http://keene.lib.ne.us/internet-explorer-small.jpg” cannot be displayed, because it contains errors."/>
          <p:cNvSpPr>
            <a:spLocks noChangeAspect="1" noChangeArrowheads="1"/>
          </p:cNvSpPr>
          <p:nvPr/>
        </p:nvSpPr>
        <p:spPr bwMode="auto">
          <a:xfrm>
            <a:off x="4424363" y="3281363"/>
            <a:ext cx="296862" cy="296862"/>
          </a:xfrm>
          <a:prstGeom prst="rect">
            <a:avLst/>
          </a:prstGeom>
          <a:noFill/>
          <a:ln w="9525">
            <a:noFill/>
            <a:miter lim="800000"/>
            <a:headEnd/>
            <a:tailEnd/>
          </a:ln>
        </p:spPr>
        <p:txBody>
          <a:bodyPr/>
          <a:lstStyle/>
          <a:p>
            <a:endParaRPr lang="en-IN"/>
          </a:p>
        </p:txBody>
      </p:sp>
      <p:graphicFrame>
        <p:nvGraphicFramePr>
          <p:cNvPr id="2051" name="Object 11"/>
          <p:cNvGraphicFramePr>
            <a:graphicFrameLocks noChangeAspect="1"/>
          </p:cNvGraphicFramePr>
          <p:nvPr/>
        </p:nvGraphicFramePr>
        <p:xfrm>
          <a:off x="6762750" y="3530600"/>
          <a:ext cx="1566863" cy="1171575"/>
        </p:xfrm>
        <a:graphic>
          <a:graphicData uri="http://schemas.openxmlformats.org/presentationml/2006/ole">
            <p:oleObj spid="_x0000_s2051" name="Photo Editor Photo" r:id="rId4" imgW="2752381" imgH="2057143" progId="">
              <p:embed/>
            </p:oleObj>
          </a:graphicData>
        </a:graphic>
      </p:graphicFrame>
      <p:graphicFrame>
        <p:nvGraphicFramePr>
          <p:cNvPr id="2052" name="Object 12"/>
          <p:cNvGraphicFramePr>
            <a:graphicFrameLocks noChangeAspect="1"/>
          </p:cNvGraphicFramePr>
          <p:nvPr/>
        </p:nvGraphicFramePr>
        <p:xfrm>
          <a:off x="6710363" y="4899025"/>
          <a:ext cx="1619250" cy="952500"/>
        </p:xfrm>
        <a:graphic>
          <a:graphicData uri="http://schemas.openxmlformats.org/presentationml/2006/ole">
            <p:oleObj spid="_x0000_s2052" name="Photo Editor Photo" r:id="rId5" imgW="1295238" imgH="762106" progId="">
              <p:embed/>
            </p:oleObj>
          </a:graphicData>
        </a:graphic>
      </p:graphicFrame>
      <p:sp>
        <p:nvSpPr>
          <p:cNvPr id="2059" name="Line 14"/>
          <p:cNvSpPr>
            <a:spLocks noChangeShapeType="1"/>
          </p:cNvSpPr>
          <p:nvPr/>
        </p:nvSpPr>
        <p:spPr bwMode="auto">
          <a:xfrm flipH="1">
            <a:off x="2986088" y="4716463"/>
            <a:ext cx="2095500" cy="0"/>
          </a:xfrm>
          <a:prstGeom prst="line">
            <a:avLst/>
          </a:prstGeom>
          <a:noFill/>
          <a:ln w="57150">
            <a:solidFill>
              <a:srgbClr val="0000FF"/>
            </a:solidFill>
            <a:round/>
            <a:headEnd/>
            <a:tailEnd type="stealth" w="med" len="med"/>
          </a:ln>
        </p:spPr>
        <p:txBody>
          <a:bodyPr wrap="none" anchor="ctr"/>
          <a:lstStyle/>
          <a:p>
            <a:endParaRPr lang="en-US"/>
          </a:p>
        </p:txBody>
      </p:sp>
      <p:sp>
        <p:nvSpPr>
          <p:cNvPr id="2060" name="Line 15"/>
          <p:cNvSpPr>
            <a:spLocks noChangeShapeType="1"/>
          </p:cNvSpPr>
          <p:nvPr/>
        </p:nvSpPr>
        <p:spPr bwMode="auto">
          <a:xfrm flipH="1">
            <a:off x="2986088" y="4029075"/>
            <a:ext cx="3724275" cy="0"/>
          </a:xfrm>
          <a:prstGeom prst="line">
            <a:avLst/>
          </a:prstGeom>
          <a:noFill/>
          <a:ln w="57150">
            <a:solidFill>
              <a:srgbClr val="0000FF"/>
            </a:solidFill>
            <a:round/>
            <a:headEnd/>
            <a:tailEnd type="stealth" w="med" len="med"/>
          </a:ln>
        </p:spPr>
        <p:txBody>
          <a:bodyPr wrap="none" anchor="ctr"/>
          <a:lstStyle/>
          <a:p>
            <a:endParaRPr lang="en-US"/>
          </a:p>
        </p:txBody>
      </p:sp>
      <p:sp>
        <p:nvSpPr>
          <p:cNvPr id="2061" name="Line 16"/>
          <p:cNvSpPr>
            <a:spLocks noChangeShapeType="1"/>
          </p:cNvSpPr>
          <p:nvPr/>
        </p:nvSpPr>
        <p:spPr bwMode="auto">
          <a:xfrm flipH="1">
            <a:off x="2986088" y="5410200"/>
            <a:ext cx="3724275" cy="0"/>
          </a:xfrm>
          <a:prstGeom prst="line">
            <a:avLst/>
          </a:prstGeom>
          <a:noFill/>
          <a:ln w="57150">
            <a:solidFill>
              <a:srgbClr val="0000FF"/>
            </a:solidFill>
            <a:round/>
            <a:headEnd/>
            <a:tailEnd type="stealth" w="med" len="med"/>
          </a:ln>
        </p:spPr>
        <p:txBody>
          <a:bodyPr wrap="none" anchor="ctr"/>
          <a:lstStyle/>
          <a:p>
            <a:endParaRPr lang="en-US"/>
          </a:p>
        </p:txBody>
      </p:sp>
      <p:graphicFrame>
        <p:nvGraphicFramePr>
          <p:cNvPr id="2053" name="Object 13"/>
          <p:cNvGraphicFramePr>
            <a:graphicFrameLocks noChangeAspect="1"/>
          </p:cNvGraphicFramePr>
          <p:nvPr/>
        </p:nvGraphicFramePr>
        <p:xfrm>
          <a:off x="5295900" y="4076700"/>
          <a:ext cx="1209675" cy="1209675"/>
        </p:xfrm>
        <a:graphic>
          <a:graphicData uri="http://schemas.openxmlformats.org/presentationml/2006/ole">
            <p:oleObj spid="_x0000_s2053" name="Photo Editor Photo" r:id="rId6" imgW="1428949" imgH="1428949" progId="">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r>
              <a:rPr lang="en-US" smtClean="0"/>
              <a:t>Motivation for Multithreading</a:t>
            </a:r>
          </a:p>
        </p:txBody>
      </p:sp>
      <p:sp>
        <p:nvSpPr>
          <p:cNvPr id="3080" name="Rectangle 3"/>
          <p:cNvSpPr>
            <a:spLocks noGrp="1" noChangeArrowheads="1"/>
          </p:cNvSpPr>
          <p:nvPr>
            <p:ph type="body" idx="1"/>
          </p:nvPr>
        </p:nvSpPr>
        <p:spPr>
          <a:xfrm>
            <a:off x="285720" y="928670"/>
            <a:ext cx="8229600" cy="4525963"/>
          </a:xfrm>
        </p:spPr>
        <p:txBody>
          <a:bodyPr/>
          <a:lstStyle/>
          <a:p>
            <a:pPr marL="533400" indent="-533400">
              <a:buFont typeface="Wingdings" pitchFamily="2" charset="2"/>
              <a:buAutoNum type="arabicPeriod" startAt="2"/>
            </a:pPr>
            <a:r>
              <a:rPr lang="en-US" dirty="0" smtClean="0"/>
              <a:t>Better utilize hardware resources</a:t>
            </a:r>
          </a:p>
          <a:p>
            <a:pPr marL="914400" lvl="1" indent="-457200"/>
            <a:r>
              <a:rPr lang="en-US" dirty="0" smtClean="0"/>
              <a:t>When a thread is delayed, compute other threads</a:t>
            </a:r>
          </a:p>
          <a:p>
            <a:pPr marL="914400" lvl="1" indent="-457200"/>
            <a:r>
              <a:rPr lang="en-US" dirty="0" smtClean="0"/>
              <a:t>Given extra hardware, compute threads in parallel</a:t>
            </a:r>
          </a:p>
          <a:p>
            <a:pPr marL="914400" lvl="1" indent="-457200"/>
            <a:r>
              <a:rPr lang="en-US" dirty="0" smtClean="0">
                <a:solidFill>
                  <a:srgbClr val="FF3300"/>
                </a:solidFill>
              </a:rPr>
              <a:t>Reduce overall execution time</a:t>
            </a:r>
          </a:p>
          <a:p>
            <a:pPr marL="533400" indent="-533400"/>
            <a:r>
              <a:rPr lang="en-US" dirty="0" smtClean="0"/>
              <a:t>Example</a:t>
            </a:r>
          </a:p>
        </p:txBody>
      </p:sp>
      <p:graphicFrame>
        <p:nvGraphicFramePr>
          <p:cNvPr id="3074" name="Object 11"/>
          <p:cNvGraphicFramePr>
            <a:graphicFrameLocks noChangeAspect="1"/>
          </p:cNvGraphicFramePr>
          <p:nvPr/>
        </p:nvGraphicFramePr>
        <p:xfrm>
          <a:off x="6172200" y="4888254"/>
          <a:ext cx="1304925" cy="1676400"/>
        </p:xfrm>
        <a:graphic>
          <a:graphicData uri="http://schemas.openxmlformats.org/presentationml/2006/ole">
            <p:oleObj spid="_x0000_s3074" name="Photo Editor Photo" r:id="rId3" imgW="1305107" imgH="1676634" progId="">
              <p:embed/>
            </p:oleObj>
          </a:graphicData>
        </a:graphic>
      </p:graphicFrame>
      <p:graphicFrame>
        <p:nvGraphicFramePr>
          <p:cNvPr id="3075" name="Object 12"/>
          <p:cNvGraphicFramePr>
            <a:graphicFrameLocks noChangeAspect="1"/>
          </p:cNvGraphicFramePr>
          <p:nvPr/>
        </p:nvGraphicFramePr>
        <p:xfrm>
          <a:off x="7477125" y="4885079"/>
          <a:ext cx="1304925" cy="1676400"/>
        </p:xfrm>
        <a:graphic>
          <a:graphicData uri="http://schemas.openxmlformats.org/presentationml/2006/ole">
            <p:oleObj spid="_x0000_s3075" name="Photo Editor Photo" r:id="rId4" imgW="1305107" imgH="1676634" progId="">
              <p:embed/>
            </p:oleObj>
          </a:graphicData>
        </a:graphic>
      </p:graphicFrame>
      <p:graphicFrame>
        <p:nvGraphicFramePr>
          <p:cNvPr id="3076" name="Object 16"/>
          <p:cNvGraphicFramePr>
            <a:graphicFrameLocks noChangeAspect="1"/>
          </p:cNvGraphicFramePr>
          <p:nvPr/>
        </p:nvGraphicFramePr>
        <p:xfrm>
          <a:off x="2390775" y="4551704"/>
          <a:ext cx="1566863" cy="1171575"/>
        </p:xfrm>
        <a:graphic>
          <a:graphicData uri="http://schemas.openxmlformats.org/presentationml/2006/ole">
            <p:oleObj spid="_x0000_s3076" name="Photo Editor Photo" r:id="rId5" imgW="2752381" imgH="2057143" progId="">
              <p:embed/>
            </p:oleObj>
          </a:graphicData>
        </a:graphic>
      </p:graphicFrame>
      <p:graphicFrame>
        <p:nvGraphicFramePr>
          <p:cNvPr id="3077" name="Object 17"/>
          <p:cNvGraphicFramePr>
            <a:graphicFrameLocks noChangeAspect="1"/>
          </p:cNvGraphicFramePr>
          <p:nvPr/>
        </p:nvGraphicFramePr>
        <p:xfrm>
          <a:off x="2390775" y="4822825"/>
          <a:ext cx="1619250" cy="952500"/>
        </p:xfrm>
        <a:graphic>
          <a:graphicData uri="http://schemas.openxmlformats.org/presentationml/2006/ole">
            <p:oleObj spid="_x0000_s3077" name="Photo Editor Photo" r:id="rId6" imgW="1295238" imgH="762106" progId="">
              <p:embed/>
            </p:oleObj>
          </a:graphicData>
        </a:graphic>
      </p:graphicFrame>
      <p:graphicFrame>
        <p:nvGraphicFramePr>
          <p:cNvPr id="3078" name="Object 18"/>
          <p:cNvGraphicFramePr>
            <a:graphicFrameLocks noChangeAspect="1"/>
          </p:cNvGraphicFramePr>
          <p:nvPr/>
        </p:nvGraphicFramePr>
        <p:xfrm>
          <a:off x="809625" y="5097804"/>
          <a:ext cx="1209675" cy="1209675"/>
        </p:xfrm>
        <a:graphic>
          <a:graphicData uri="http://schemas.openxmlformats.org/presentationml/2006/ole">
            <p:oleObj spid="_x0000_s3078" name="Photo Editor Photo" r:id="rId7" imgW="1428949" imgH="1428949" progId="">
              <p:embed/>
            </p:oleObj>
          </a:graphicData>
        </a:graphic>
      </p:graphicFrame>
      <p:sp>
        <p:nvSpPr>
          <p:cNvPr id="3083" name="Line 20"/>
          <p:cNvSpPr>
            <a:spLocks noChangeShapeType="1"/>
          </p:cNvSpPr>
          <p:nvPr/>
        </p:nvSpPr>
        <p:spPr bwMode="auto">
          <a:xfrm>
            <a:off x="4071938" y="5097804"/>
            <a:ext cx="2100262" cy="0"/>
          </a:xfrm>
          <a:prstGeom prst="line">
            <a:avLst/>
          </a:prstGeom>
          <a:noFill/>
          <a:ln w="57150">
            <a:solidFill>
              <a:srgbClr val="0000FF"/>
            </a:solidFill>
            <a:round/>
            <a:headEnd/>
            <a:tailEnd type="stealth" w="med" len="med"/>
          </a:ln>
        </p:spPr>
        <p:txBody>
          <a:bodyPr wrap="none" anchor="ctr"/>
          <a:lstStyle/>
          <a:p>
            <a:endParaRPr lang="en-US"/>
          </a:p>
        </p:txBody>
      </p:sp>
      <p:sp>
        <p:nvSpPr>
          <p:cNvPr id="3084" name="Line 21"/>
          <p:cNvSpPr>
            <a:spLocks noChangeShapeType="1"/>
          </p:cNvSpPr>
          <p:nvPr/>
        </p:nvSpPr>
        <p:spPr bwMode="auto">
          <a:xfrm>
            <a:off x="2019300" y="5920129"/>
            <a:ext cx="4152900" cy="0"/>
          </a:xfrm>
          <a:prstGeom prst="line">
            <a:avLst/>
          </a:prstGeom>
          <a:noFill/>
          <a:ln w="57150">
            <a:solidFill>
              <a:srgbClr val="0000FF"/>
            </a:solidFill>
            <a:round/>
            <a:headEnd/>
            <a:tailEnd type="stealth" w="med" len="med"/>
          </a:ln>
        </p:spPr>
        <p:txBody>
          <a:bodyPr wrap="none" anchor="ctr"/>
          <a:lstStyle/>
          <a:p>
            <a:endParaRPr lang="en-US"/>
          </a:p>
        </p:txBody>
      </p:sp>
      <p:sp>
        <p:nvSpPr>
          <p:cNvPr id="3085" name="Line 22"/>
          <p:cNvSpPr>
            <a:spLocks noChangeShapeType="1"/>
          </p:cNvSpPr>
          <p:nvPr/>
        </p:nvSpPr>
        <p:spPr bwMode="auto">
          <a:xfrm>
            <a:off x="4071938" y="6564654"/>
            <a:ext cx="2100262" cy="0"/>
          </a:xfrm>
          <a:prstGeom prst="line">
            <a:avLst/>
          </a:prstGeom>
          <a:noFill/>
          <a:ln w="57150">
            <a:solidFill>
              <a:srgbClr val="0000FF"/>
            </a:solidFill>
            <a:round/>
            <a:headEnd/>
            <a:tailEnd type="stealth"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Multithreading Overview</a:t>
            </a:r>
          </a:p>
        </p:txBody>
      </p:sp>
      <p:sp>
        <p:nvSpPr>
          <p:cNvPr id="55299" name="Rectangle 3"/>
          <p:cNvSpPr>
            <a:spLocks noGrp="1" noChangeArrowheads="1"/>
          </p:cNvSpPr>
          <p:nvPr>
            <p:ph type="body" idx="1"/>
          </p:nvPr>
        </p:nvSpPr>
        <p:spPr/>
        <p:txBody>
          <a:bodyPr>
            <a:normAutofit lnSpcReduction="10000"/>
          </a:bodyPr>
          <a:lstStyle/>
          <a:p>
            <a:r>
              <a:rPr lang="en-US" smtClean="0"/>
              <a:t>Motivation &amp; background </a:t>
            </a:r>
          </a:p>
          <a:p>
            <a:r>
              <a:rPr lang="en-US" smtClean="0"/>
              <a:t>Threads</a:t>
            </a:r>
          </a:p>
          <a:p>
            <a:pPr lvl="1"/>
            <a:r>
              <a:rPr lang="en-US" smtClean="0"/>
              <a:t>Creating Java threads</a:t>
            </a:r>
          </a:p>
          <a:p>
            <a:pPr lvl="1"/>
            <a:r>
              <a:rPr lang="en-US" smtClean="0"/>
              <a:t>Thread states</a:t>
            </a:r>
          </a:p>
          <a:p>
            <a:pPr lvl="1"/>
            <a:r>
              <a:rPr lang="en-US" smtClean="0"/>
              <a:t>Scheduling</a:t>
            </a:r>
          </a:p>
          <a:p>
            <a:r>
              <a:rPr lang="en-US" smtClean="0"/>
              <a:t>Synchronization</a:t>
            </a:r>
          </a:p>
          <a:p>
            <a:pPr lvl="1"/>
            <a:r>
              <a:rPr lang="en-US" smtClean="0"/>
              <a:t>Data races</a:t>
            </a:r>
          </a:p>
          <a:p>
            <a:pPr lvl="1"/>
            <a:r>
              <a:rPr lang="en-US" smtClean="0"/>
              <a:t>Locks</a:t>
            </a:r>
          </a:p>
          <a:p>
            <a:pPr lvl="1"/>
            <a:r>
              <a:rPr lang="en-US" smtClean="0"/>
              <a:t>Wait / Notify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Programming with Threads</a:t>
            </a:r>
          </a:p>
        </p:txBody>
      </p:sp>
      <p:sp>
        <p:nvSpPr>
          <p:cNvPr id="56323" name="Rectangle 3"/>
          <p:cNvSpPr>
            <a:spLocks noGrp="1" noChangeArrowheads="1"/>
          </p:cNvSpPr>
          <p:nvPr>
            <p:ph type="body" idx="1"/>
          </p:nvPr>
        </p:nvSpPr>
        <p:spPr>
          <a:xfrm>
            <a:off x="304800" y="1143000"/>
            <a:ext cx="8839200" cy="5334000"/>
          </a:xfrm>
        </p:spPr>
        <p:txBody>
          <a:bodyPr/>
          <a:lstStyle/>
          <a:p>
            <a:r>
              <a:rPr lang="en-US" smtClean="0"/>
              <a:t>Concurrent programming</a:t>
            </a:r>
          </a:p>
          <a:p>
            <a:pPr lvl="1"/>
            <a:r>
              <a:rPr lang="en-US" smtClean="0"/>
              <a:t>Writing programs divided into independent tasks</a:t>
            </a:r>
          </a:p>
          <a:p>
            <a:pPr lvl="1"/>
            <a:r>
              <a:rPr lang="en-US" smtClean="0"/>
              <a:t>Tasks may be executed in parallel on multiprocessors</a:t>
            </a:r>
          </a:p>
          <a:p>
            <a:r>
              <a:rPr lang="en-US" smtClean="0"/>
              <a:t>Multithreading</a:t>
            </a:r>
          </a:p>
          <a:p>
            <a:pPr lvl="1"/>
            <a:r>
              <a:rPr lang="en-US" smtClean="0"/>
              <a:t>Executing program with multiple threads in parallel</a:t>
            </a:r>
          </a:p>
          <a:p>
            <a:pPr lvl="1"/>
            <a:r>
              <a:rPr lang="en-US" smtClean="0"/>
              <a:t>Special form of multiprocessing</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Creating Threads in Java</a:t>
            </a:r>
          </a:p>
        </p:txBody>
      </p:sp>
      <p:sp>
        <p:nvSpPr>
          <p:cNvPr id="57347" name="Rectangle 3"/>
          <p:cNvSpPr>
            <a:spLocks noGrp="1" noChangeArrowheads="1"/>
          </p:cNvSpPr>
          <p:nvPr>
            <p:ph type="body" idx="1"/>
          </p:nvPr>
        </p:nvSpPr>
        <p:spPr/>
        <p:txBody>
          <a:bodyPr/>
          <a:lstStyle/>
          <a:p>
            <a:r>
              <a:rPr lang="en-US" smtClean="0"/>
              <a:t>Two approaches</a:t>
            </a:r>
          </a:p>
          <a:p>
            <a:pPr lvl="1"/>
            <a:r>
              <a:rPr lang="en-US" smtClean="0"/>
              <a:t>Thread class</a:t>
            </a:r>
          </a:p>
          <a:p>
            <a:pPr lvl="2">
              <a:buFont typeface="Wingdings" pitchFamily="2" charset="2"/>
              <a:buNone/>
            </a:pPr>
            <a:r>
              <a:rPr lang="en-US" sz="1800" smtClean="0"/>
              <a:t>public class Thread extends Object { … }</a:t>
            </a:r>
          </a:p>
          <a:p>
            <a:pPr lvl="1"/>
            <a:r>
              <a:rPr lang="en-US" smtClean="0"/>
              <a:t>Runnable interface</a:t>
            </a:r>
          </a:p>
          <a:p>
            <a:pPr lvl="2">
              <a:buFont typeface="Wingdings" pitchFamily="2" charset="2"/>
              <a:buNone/>
            </a:pPr>
            <a:r>
              <a:rPr lang="en-US" sz="1800" smtClean="0"/>
              <a:t>public interface Runnable {</a:t>
            </a:r>
          </a:p>
          <a:p>
            <a:pPr lvl="2">
              <a:buFont typeface="Wingdings" pitchFamily="2" charset="2"/>
              <a:buNone/>
            </a:pPr>
            <a:r>
              <a:rPr lang="en-US" sz="1800" smtClean="0"/>
              <a:t>    public void run();   </a:t>
            </a:r>
            <a:r>
              <a:rPr lang="en-US" sz="1800" smtClean="0">
                <a:solidFill>
                  <a:srgbClr val="FF3300"/>
                </a:solidFill>
              </a:rPr>
              <a:t>// work </a:t>
            </a:r>
            <a:r>
              <a:rPr lang="en-US" sz="1800" smtClean="0">
                <a:solidFill>
                  <a:srgbClr val="FF3300"/>
                </a:solidFill>
                <a:sym typeface="Symbol" pitchFamily="18" charset="2"/>
              </a:rPr>
              <a:t></a:t>
            </a:r>
            <a:r>
              <a:rPr lang="en-US" sz="1800" smtClean="0">
                <a:solidFill>
                  <a:srgbClr val="FF3300"/>
                </a:solidFill>
              </a:rPr>
              <a:t> thread</a:t>
            </a:r>
          </a:p>
          <a:p>
            <a:pPr lvl="2">
              <a:buFont typeface="Wingdings" pitchFamily="2" charset="2"/>
              <a:buNone/>
            </a:pPr>
            <a:r>
              <a:rPr lang="en-US" sz="180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Thread Class</a:t>
            </a:r>
          </a:p>
        </p:txBody>
      </p:sp>
      <p:sp>
        <p:nvSpPr>
          <p:cNvPr id="58371" name="Rectangle 3"/>
          <p:cNvSpPr>
            <a:spLocks noGrp="1" noChangeArrowheads="1"/>
          </p:cNvSpPr>
          <p:nvPr>
            <p:ph type="body" idx="1"/>
          </p:nvPr>
        </p:nvSpPr>
        <p:spPr/>
        <p:txBody>
          <a:bodyPr>
            <a:normAutofit lnSpcReduction="10000"/>
          </a:bodyPr>
          <a:lstStyle/>
          <a:p>
            <a:pPr lvl="1">
              <a:spcBef>
                <a:spcPct val="0"/>
              </a:spcBef>
              <a:buFont typeface="Wingdings" pitchFamily="2" charset="2"/>
              <a:buNone/>
            </a:pPr>
            <a:r>
              <a:rPr lang="en-US" smtClean="0"/>
              <a:t>public class Thread extends Object </a:t>
            </a:r>
          </a:p>
          <a:p>
            <a:pPr lvl="1">
              <a:spcBef>
                <a:spcPct val="0"/>
              </a:spcBef>
              <a:buFont typeface="Wingdings" pitchFamily="2" charset="2"/>
              <a:buNone/>
            </a:pPr>
            <a:r>
              <a:rPr lang="en-US" smtClean="0"/>
              <a:t>				        implements Runnable {</a:t>
            </a:r>
          </a:p>
          <a:p>
            <a:pPr lvl="1">
              <a:spcBef>
                <a:spcPct val="0"/>
              </a:spcBef>
              <a:buFont typeface="Wingdings" pitchFamily="2" charset="2"/>
              <a:buNone/>
            </a:pPr>
            <a:r>
              <a:rPr lang="en-US" smtClean="0"/>
              <a:t>    public Thread();</a:t>
            </a:r>
          </a:p>
          <a:p>
            <a:pPr lvl="1">
              <a:spcBef>
                <a:spcPct val="0"/>
              </a:spcBef>
              <a:buFont typeface="Wingdings" pitchFamily="2" charset="2"/>
              <a:buNone/>
            </a:pPr>
            <a:r>
              <a:rPr lang="en-US" smtClean="0"/>
              <a:t>    public Thread(String name);   </a:t>
            </a:r>
            <a:r>
              <a:rPr lang="en-US" smtClean="0">
                <a:solidFill>
                  <a:srgbClr val="FF3300"/>
                </a:solidFill>
              </a:rPr>
              <a:t>// Thread name</a:t>
            </a:r>
          </a:p>
          <a:p>
            <a:pPr lvl="1">
              <a:spcBef>
                <a:spcPct val="0"/>
              </a:spcBef>
              <a:buFont typeface="Wingdings" pitchFamily="2" charset="2"/>
              <a:buNone/>
            </a:pPr>
            <a:r>
              <a:rPr lang="en-US" smtClean="0"/>
              <a:t>    public Thread(Runnable R);    </a:t>
            </a:r>
            <a:r>
              <a:rPr lang="en-US" smtClean="0">
                <a:solidFill>
                  <a:srgbClr val="FF3300"/>
                </a:solidFill>
              </a:rPr>
              <a:t>// Thread </a:t>
            </a:r>
            <a:r>
              <a:rPr lang="en-US" smtClean="0">
                <a:solidFill>
                  <a:srgbClr val="FF3300"/>
                </a:solidFill>
                <a:sym typeface="Symbol" pitchFamily="18" charset="2"/>
              </a:rPr>
              <a:t></a:t>
            </a:r>
            <a:r>
              <a:rPr lang="en-US" smtClean="0">
                <a:solidFill>
                  <a:srgbClr val="FF3300"/>
                </a:solidFill>
              </a:rPr>
              <a:t> R.run()</a:t>
            </a:r>
            <a:r>
              <a:rPr lang="en-US" smtClean="0"/>
              <a:t> </a:t>
            </a:r>
          </a:p>
          <a:p>
            <a:pPr lvl="1">
              <a:spcBef>
                <a:spcPct val="0"/>
              </a:spcBef>
              <a:buFont typeface="Wingdings" pitchFamily="2" charset="2"/>
              <a:buNone/>
            </a:pPr>
            <a:r>
              <a:rPr lang="en-US" smtClean="0"/>
              <a:t>    public Thread(Runnable R, String name);</a:t>
            </a:r>
          </a:p>
          <a:p>
            <a:pPr lvl="1">
              <a:spcBef>
                <a:spcPct val="0"/>
              </a:spcBef>
              <a:buFont typeface="Wingdings" pitchFamily="2" charset="2"/>
              <a:buNone/>
            </a:pPr>
            <a:endParaRPr lang="en-US" smtClean="0"/>
          </a:p>
          <a:p>
            <a:pPr lvl="1">
              <a:spcBef>
                <a:spcPct val="0"/>
              </a:spcBef>
              <a:buFont typeface="Wingdings" pitchFamily="2" charset="2"/>
              <a:buNone/>
            </a:pPr>
            <a:r>
              <a:rPr lang="en-US" smtClean="0"/>
              <a:t>    public void run();	</a:t>
            </a:r>
            <a:r>
              <a:rPr lang="en-US" smtClean="0">
                <a:solidFill>
                  <a:srgbClr val="FF3300"/>
                </a:solidFill>
              </a:rPr>
              <a:t>// if no R, work for thread</a:t>
            </a:r>
          </a:p>
          <a:p>
            <a:pPr lvl="1">
              <a:spcBef>
                <a:spcPct val="0"/>
              </a:spcBef>
              <a:buFont typeface="Wingdings" pitchFamily="2" charset="2"/>
              <a:buNone/>
            </a:pPr>
            <a:r>
              <a:rPr lang="en-US" smtClean="0"/>
              <a:t>    public void start();	</a:t>
            </a:r>
            <a:r>
              <a:rPr lang="en-US" smtClean="0">
                <a:solidFill>
                  <a:srgbClr val="FF3300"/>
                </a:solidFill>
              </a:rPr>
              <a:t>// begin thread execution</a:t>
            </a:r>
          </a:p>
          <a:p>
            <a:pPr lvl="1">
              <a:spcBef>
                <a:spcPct val="0"/>
              </a:spcBef>
              <a:buFont typeface="Wingdings" pitchFamily="2" charset="2"/>
              <a:buNone/>
            </a:pPr>
            <a:r>
              <a:rPr lang="en-US" smtClean="0"/>
              <a:t>    ...</a:t>
            </a:r>
          </a:p>
          <a:p>
            <a:pPr lvl="1">
              <a:spcBef>
                <a:spcPct val="0"/>
              </a:spcBef>
              <a:buFont typeface="Wingdings" pitchFamily="2" charset="2"/>
              <a:buNone/>
            </a:pPr>
            <a:r>
              <a:rPr lang="en-US"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More Thread Class Methods</a:t>
            </a:r>
          </a:p>
        </p:txBody>
      </p:sp>
      <p:sp>
        <p:nvSpPr>
          <p:cNvPr id="59395" name="Rectangle 3"/>
          <p:cNvSpPr>
            <a:spLocks noGrp="1" noChangeArrowheads="1"/>
          </p:cNvSpPr>
          <p:nvPr>
            <p:ph type="body" idx="1"/>
          </p:nvPr>
        </p:nvSpPr>
        <p:spPr/>
        <p:txBody>
          <a:bodyPr>
            <a:normAutofit fontScale="92500" lnSpcReduction="20000"/>
          </a:bodyPr>
          <a:lstStyle/>
          <a:p>
            <a:pPr lvl="1">
              <a:spcBef>
                <a:spcPct val="0"/>
              </a:spcBef>
              <a:buFont typeface="Wingdings" pitchFamily="2" charset="2"/>
              <a:buNone/>
            </a:pPr>
            <a:r>
              <a:rPr lang="en-US" smtClean="0"/>
              <a:t>public class Thread extends Object {</a:t>
            </a:r>
          </a:p>
          <a:p>
            <a:pPr lvl="1">
              <a:spcBef>
                <a:spcPct val="0"/>
              </a:spcBef>
              <a:buFont typeface="Wingdings" pitchFamily="2" charset="2"/>
              <a:buNone/>
            </a:pPr>
            <a:r>
              <a:rPr lang="en-US" smtClean="0"/>
              <a:t>    …</a:t>
            </a:r>
          </a:p>
          <a:p>
            <a:pPr lvl="1">
              <a:spcBef>
                <a:spcPct val="0"/>
              </a:spcBef>
              <a:buFont typeface="Wingdings" pitchFamily="2" charset="2"/>
              <a:buNone/>
            </a:pPr>
            <a:r>
              <a:rPr lang="en-US" smtClean="0"/>
              <a:t>    public static Thread currentThread()</a:t>
            </a:r>
          </a:p>
          <a:p>
            <a:pPr lvl="1">
              <a:spcBef>
                <a:spcPct val="0"/>
              </a:spcBef>
              <a:buFont typeface="Wingdings" pitchFamily="2" charset="2"/>
              <a:buNone/>
            </a:pPr>
            <a:r>
              <a:rPr lang="en-US" smtClean="0"/>
              <a:t>    public String getName()</a:t>
            </a:r>
          </a:p>
          <a:p>
            <a:pPr lvl="1">
              <a:spcBef>
                <a:spcPct val="0"/>
              </a:spcBef>
              <a:buFont typeface="Wingdings" pitchFamily="2" charset="2"/>
              <a:buNone/>
            </a:pPr>
            <a:r>
              <a:rPr lang="en-US" smtClean="0"/>
              <a:t>    public void interrupt()</a:t>
            </a:r>
          </a:p>
          <a:p>
            <a:pPr lvl="1">
              <a:spcBef>
                <a:spcPct val="0"/>
              </a:spcBef>
              <a:buFont typeface="Wingdings" pitchFamily="2" charset="2"/>
              <a:buNone/>
            </a:pPr>
            <a:r>
              <a:rPr lang="en-US" smtClean="0"/>
              <a:t>    public boolean isAlive()</a:t>
            </a:r>
          </a:p>
          <a:p>
            <a:pPr lvl="1">
              <a:spcBef>
                <a:spcPct val="0"/>
              </a:spcBef>
              <a:buFont typeface="Wingdings" pitchFamily="2" charset="2"/>
              <a:buNone/>
            </a:pPr>
            <a:r>
              <a:rPr lang="en-US" smtClean="0"/>
              <a:t>    public void join()</a:t>
            </a:r>
          </a:p>
          <a:p>
            <a:pPr lvl="1">
              <a:spcBef>
                <a:spcPct val="0"/>
              </a:spcBef>
              <a:buFont typeface="Wingdings" pitchFamily="2" charset="2"/>
              <a:buNone/>
            </a:pPr>
            <a:r>
              <a:rPr lang="en-US" smtClean="0"/>
              <a:t>    public void setDaemon()</a:t>
            </a:r>
          </a:p>
          <a:p>
            <a:pPr lvl="1">
              <a:spcBef>
                <a:spcPct val="0"/>
              </a:spcBef>
              <a:buFont typeface="Wingdings" pitchFamily="2" charset="2"/>
              <a:buNone/>
            </a:pPr>
            <a:r>
              <a:rPr lang="en-US" smtClean="0"/>
              <a:t>    public void setName()</a:t>
            </a:r>
          </a:p>
          <a:p>
            <a:pPr lvl="1">
              <a:spcBef>
                <a:spcPct val="0"/>
              </a:spcBef>
              <a:buFont typeface="Wingdings" pitchFamily="2" charset="2"/>
              <a:buNone/>
            </a:pPr>
            <a:r>
              <a:rPr lang="en-US" smtClean="0"/>
              <a:t>    public void setPriority()</a:t>
            </a:r>
          </a:p>
          <a:p>
            <a:pPr lvl="1">
              <a:spcBef>
                <a:spcPct val="0"/>
              </a:spcBef>
              <a:buFont typeface="Wingdings" pitchFamily="2" charset="2"/>
              <a:buNone/>
            </a:pPr>
            <a:r>
              <a:rPr lang="en-US" smtClean="0"/>
              <a:t>    public static void sleep()</a:t>
            </a:r>
          </a:p>
          <a:p>
            <a:pPr lvl="1">
              <a:spcBef>
                <a:spcPct val="0"/>
              </a:spcBef>
              <a:buFont typeface="Wingdings" pitchFamily="2" charset="2"/>
              <a:buNone/>
            </a:pPr>
            <a:r>
              <a:rPr lang="en-US" smtClean="0"/>
              <a:t>    public static void yield()</a:t>
            </a:r>
          </a:p>
          <a:p>
            <a:pPr lvl="1">
              <a:spcBef>
                <a:spcPct val="0"/>
              </a:spcBef>
              <a:buFont typeface="Wingdings" pitchFamily="2" charset="2"/>
              <a:buNone/>
            </a:pPr>
            <a:r>
              <a:rPr lang="en-US"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Creating Threads in Java</a:t>
            </a:r>
          </a:p>
        </p:txBody>
      </p:sp>
      <p:sp>
        <p:nvSpPr>
          <p:cNvPr id="60419" name="Rectangle 3"/>
          <p:cNvSpPr>
            <a:spLocks noGrp="1" noChangeArrowheads="1"/>
          </p:cNvSpPr>
          <p:nvPr>
            <p:ph type="body" idx="1"/>
          </p:nvPr>
        </p:nvSpPr>
        <p:spPr>
          <a:xfrm>
            <a:off x="304800" y="1143000"/>
            <a:ext cx="8610600" cy="5467350"/>
          </a:xfrm>
        </p:spPr>
        <p:txBody>
          <a:bodyPr/>
          <a:lstStyle/>
          <a:p>
            <a:pPr marL="533400" indent="-533400">
              <a:buFont typeface="Wingdings" pitchFamily="2" charset="2"/>
              <a:buAutoNum type="arabicPeriod"/>
            </a:pPr>
            <a:r>
              <a:rPr lang="en-US" smtClean="0"/>
              <a:t>Thread class</a:t>
            </a:r>
          </a:p>
          <a:p>
            <a:pPr marL="914400" lvl="1" indent="-457200"/>
            <a:r>
              <a:rPr lang="en-US" smtClean="0"/>
              <a:t>Extend Thread class and override the run method</a:t>
            </a:r>
          </a:p>
          <a:p>
            <a:pPr marL="533400" indent="-533400"/>
            <a:r>
              <a:rPr lang="en-US" smtClean="0"/>
              <a:t>Example</a:t>
            </a:r>
          </a:p>
          <a:p>
            <a:pPr marL="914400" lvl="1" indent="-457200">
              <a:spcBef>
                <a:spcPct val="0"/>
              </a:spcBef>
              <a:buFont typeface="Wingdings" pitchFamily="2" charset="2"/>
              <a:buNone/>
            </a:pPr>
            <a:r>
              <a:rPr lang="en-US" smtClean="0"/>
              <a:t>public class MyT extends Thread {</a:t>
            </a:r>
          </a:p>
          <a:p>
            <a:pPr marL="914400" lvl="1" indent="-457200">
              <a:spcBef>
                <a:spcPct val="0"/>
              </a:spcBef>
              <a:buFont typeface="Wingdings" pitchFamily="2" charset="2"/>
              <a:buNone/>
            </a:pPr>
            <a:r>
              <a:rPr lang="en-US" smtClean="0"/>
              <a:t>    public void run() {</a:t>
            </a:r>
          </a:p>
          <a:p>
            <a:pPr marL="914400" lvl="1" indent="-457200">
              <a:spcBef>
                <a:spcPct val="0"/>
              </a:spcBef>
              <a:buFont typeface="Wingdings" pitchFamily="2" charset="2"/>
              <a:buNone/>
            </a:pPr>
            <a:r>
              <a:rPr lang="en-US" smtClean="0"/>
              <a:t>        … 			</a:t>
            </a:r>
            <a:r>
              <a:rPr lang="en-US" smtClean="0">
                <a:solidFill>
                  <a:srgbClr val="FF3300"/>
                </a:solidFill>
              </a:rPr>
              <a:t>// work for thread</a:t>
            </a:r>
          </a:p>
          <a:p>
            <a:pPr marL="914400" lvl="1" indent="-457200">
              <a:spcBef>
                <a:spcPct val="0"/>
              </a:spcBef>
              <a:buFont typeface="Wingdings" pitchFamily="2" charset="2"/>
              <a:buNone/>
            </a:pPr>
            <a:r>
              <a:rPr lang="en-US" smtClean="0"/>
              <a:t>    }</a:t>
            </a:r>
          </a:p>
          <a:p>
            <a:pPr marL="914400" lvl="1" indent="-457200">
              <a:spcBef>
                <a:spcPct val="0"/>
              </a:spcBef>
              <a:buFont typeface="Wingdings" pitchFamily="2" charset="2"/>
              <a:buNone/>
            </a:pPr>
            <a:r>
              <a:rPr lang="en-US" smtClean="0"/>
              <a:t>}</a:t>
            </a:r>
          </a:p>
          <a:p>
            <a:pPr marL="914400" lvl="1" indent="-457200">
              <a:spcBef>
                <a:spcPct val="0"/>
              </a:spcBef>
              <a:buFont typeface="Wingdings" pitchFamily="2" charset="2"/>
              <a:buNone/>
            </a:pPr>
            <a:r>
              <a:rPr lang="en-US" smtClean="0"/>
              <a:t>MyT T = new MyT () ;	</a:t>
            </a:r>
            <a:r>
              <a:rPr lang="en-US" smtClean="0">
                <a:solidFill>
                  <a:srgbClr val="FF3300"/>
                </a:solidFill>
              </a:rPr>
              <a:t>// create thread</a:t>
            </a:r>
          </a:p>
          <a:p>
            <a:pPr marL="914400" lvl="1" indent="-457200">
              <a:spcBef>
                <a:spcPct val="0"/>
              </a:spcBef>
              <a:buFont typeface="Wingdings" pitchFamily="2" charset="2"/>
              <a:buNone/>
            </a:pPr>
            <a:r>
              <a:rPr lang="en-US" smtClean="0"/>
              <a:t>T.start();		       	</a:t>
            </a:r>
            <a:r>
              <a:rPr lang="en-US" smtClean="0">
                <a:solidFill>
                  <a:srgbClr val="FF3300"/>
                </a:solidFill>
              </a:rPr>
              <a:t>// begin running thread</a:t>
            </a:r>
          </a:p>
          <a:p>
            <a:pPr marL="914400" lvl="1" indent="-457200">
              <a:spcBef>
                <a:spcPct val="0"/>
              </a:spcBef>
              <a:buFont typeface="Wingdings" pitchFamily="2" charset="2"/>
              <a:buNone/>
            </a:pPr>
            <a:r>
              <a:rPr lang="en-US" smtClean="0"/>
              <a:t>…</a:t>
            </a:r>
            <a:r>
              <a:rPr lang="en-US" smtClean="0">
                <a:solidFill>
                  <a:srgbClr val="FF3300"/>
                </a:solidFill>
              </a:rPr>
              <a:t>				// thread executing in parallel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normAutofit fontScale="92500"/>
          </a:bodyPr>
          <a:lstStyle/>
          <a:p>
            <a:r>
              <a:rPr lang="en-US" smtClean="0"/>
              <a:t>Exception handling mechanism is built around the </a:t>
            </a:r>
            <a:r>
              <a:rPr lang="en-US" i="1" smtClean="0"/>
              <a:t>throw-and-catch </a:t>
            </a:r>
            <a:r>
              <a:rPr lang="en-US" smtClean="0"/>
              <a:t> paradigm:</a:t>
            </a:r>
          </a:p>
          <a:p>
            <a:pPr lvl="1"/>
            <a:r>
              <a:rPr lang="en-US" smtClean="0"/>
              <a:t>“</a:t>
            </a:r>
            <a:r>
              <a:rPr lang="en-US" i="1" smtClean="0"/>
              <a:t>to throw</a:t>
            </a:r>
            <a:r>
              <a:rPr lang="en-US" smtClean="0"/>
              <a:t>” means an exception has occurred.</a:t>
            </a:r>
          </a:p>
          <a:p>
            <a:pPr lvl="1"/>
            <a:r>
              <a:rPr lang="en-US" smtClean="0"/>
              <a:t>“</a:t>
            </a:r>
            <a:r>
              <a:rPr lang="en-US" i="1" smtClean="0"/>
              <a:t>to catch</a:t>
            </a:r>
            <a:r>
              <a:rPr lang="en-US" smtClean="0"/>
              <a:t>” means to deal with or handle an exception.</a:t>
            </a:r>
          </a:p>
          <a:p>
            <a:r>
              <a:rPr lang="en-US" smtClean="0"/>
              <a:t>If an exception is not caught, it is </a:t>
            </a:r>
            <a:r>
              <a:rPr lang="en-US" i="1" smtClean="0"/>
              <a:t>propagated</a:t>
            </a:r>
            <a:r>
              <a:rPr lang="en-US" smtClean="0"/>
              <a:t> to the call stack until a handler is found.</a:t>
            </a:r>
          </a:p>
          <a:p>
            <a:r>
              <a:rPr lang="en-US" smtClean="0"/>
              <a:t>Statements or methods called that declare that they might throw a checked Exception is required to be handled.</a:t>
            </a:r>
          </a:p>
          <a:p>
            <a:pPr>
              <a:buFontTx/>
              <a:buNone/>
            </a:pPr>
            <a:endParaRPr lang="en-US" smtClean="0"/>
          </a:p>
          <a:p>
            <a:pPr>
              <a:buFontTx/>
              <a:buNone/>
            </a:pPr>
            <a:endParaRPr lang="en-US" smtClean="0"/>
          </a:p>
        </p:txBody>
      </p:sp>
      <p:sp>
        <p:nvSpPr>
          <p:cNvPr id="177155" name="Rectangle 3"/>
          <p:cNvSpPr>
            <a:spLocks noGrp="1" noChangeArrowheads="1"/>
          </p:cNvSpPr>
          <p:nvPr>
            <p:ph type="title"/>
          </p:nvPr>
        </p:nvSpPr>
        <p:spPr>
          <a:effectLst>
            <a:outerShdw dist="35921" dir="2700000" algn="ctr" rotWithShape="0">
              <a:schemeClr val="bg1"/>
            </a:outerShdw>
          </a:effectLst>
        </p:spPr>
        <p:txBody>
          <a:bodyPr/>
          <a:lstStyle/>
          <a:p>
            <a:pPr>
              <a:defRPr/>
            </a:pPr>
            <a:r>
              <a:rPr lang="en-US" smtClean="0"/>
              <a:t>Handling Exceptions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Creating Threads in Java</a:t>
            </a:r>
          </a:p>
        </p:txBody>
      </p:sp>
      <p:sp>
        <p:nvSpPr>
          <p:cNvPr id="61443" name="Rectangle 3"/>
          <p:cNvSpPr>
            <a:spLocks noGrp="1" noChangeArrowheads="1"/>
          </p:cNvSpPr>
          <p:nvPr>
            <p:ph type="body" idx="1"/>
          </p:nvPr>
        </p:nvSpPr>
        <p:spPr>
          <a:xfrm>
            <a:off x="304800" y="1143000"/>
            <a:ext cx="8839200" cy="5562600"/>
          </a:xfrm>
        </p:spPr>
        <p:txBody>
          <a:bodyPr>
            <a:normAutofit fontScale="92500" lnSpcReduction="10000"/>
          </a:bodyPr>
          <a:lstStyle/>
          <a:p>
            <a:pPr marL="533400" indent="-533400">
              <a:buFont typeface="Wingdings" pitchFamily="2" charset="2"/>
              <a:buAutoNum type="arabicPeriod" startAt="2"/>
            </a:pPr>
            <a:r>
              <a:rPr lang="en-US" smtClean="0"/>
              <a:t>Runnable interface</a:t>
            </a:r>
          </a:p>
          <a:p>
            <a:pPr marL="914400" lvl="1" indent="-457200"/>
            <a:r>
              <a:rPr lang="en-US" smtClean="0"/>
              <a:t>Create object implementing Runnable interface</a:t>
            </a:r>
          </a:p>
          <a:p>
            <a:pPr marL="914400" lvl="1" indent="-457200"/>
            <a:r>
              <a:rPr lang="en-US" smtClean="0"/>
              <a:t>Pass it to Thread object via Thread constructor</a:t>
            </a:r>
          </a:p>
          <a:p>
            <a:pPr marL="533400" indent="-533400"/>
            <a:r>
              <a:rPr lang="en-US" smtClean="0"/>
              <a:t>Example</a:t>
            </a:r>
          </a:p>
          <a:p>
            <a:pPr marL="914400" lvl="1" indent="-457200">
              <a:buFont typeface="Wingdings" pitchFamily="2" charset="2"/>
              <a:buNone/>
            </a:pPr>
            <a:r>
              <a:rPr lang="en-US" smtClean="0"/>
              <a:t>public class MyT implements Runnable {</a:t>
            </a:r>
          </a:p>
          <a:p>
            <a:pPr marL="914400" lvl="1" indent="-457200">
              <a:buFont typeface="Wingdings" pitchFamily="2" charset="2"/>
              <a:buNone/>
            </a:pPr>
            <a:r>
              <a:rPr lang="en-US" smtClean="0"/>
              <a:t>    public void run() {</a:t>
            </a:r>
          </a:p>
          <a:p>
            <a:pPr marL="914400" lvl="1" indent="-457200">
              <a:buFont typeface="Wingdings" pitchFamily="2" charset="2"/>
              <a:buNone/>
            </a:pPr>
            <a:r>
              <a:rPr lang="en-US" smtClean="0"/>
              <a:t>         …   </a:t>
            </a:r>
            <a:r>
              <a:rPr lang="en-US" smtClean="0">
                <a:solidFill>
                  <a:srgbClr val="FF3300"/>
                </a:solidFill>
              </a:rPr>
              <a:t>// work for thread</a:t>
            </a:r>
          </a:p>
          <a:p>
            <a:pPr marL="914400" lvl="1" indent="-457200">
              <a:buFont typeface="Wingdings" pitchFamily="2" charset="2"/>
              <a:buNone/>
            </a:pPr>
            <a:r>
              <a:rPr lang="en-US" smtClean="0"/>
              <a:t>    }</a:t>
            </a:r>
          </a:p>
          <a:p>
            <a:pPr marL="914400" lvl="1" indent="-457200">
              <a:buFont typeface="Wingdings" pitchFamily="2" charset="2"/>
              <a:buNone/>
            </a:pPr>
            <a:r>
              <a:rPr lang="en-US" smtClean="0"/>
              <a:t>}</a:t>
            </a:r>
          </a:p>
          <a:p>
            <a:pPr marL="914400" lvl="1" indent="-457200">
              <a:buFont typeface="Wingdings" pitchFamily="2" charset="2"/>
              <a:buNone/>
            </a:pPr>
            <a:r>
              <a:rPr lang="en-US" smtClean="0"/>
              <a:t>Thread T = new Thread(new MyT);  </a:t>
            </a:r>
            <a:r>
              <a:rPr lang="en-US" smtClean="0">
                <a:solidFill>
                  <a:srgbClr val="FF3300"/>
                </a:solidFill>
              </a:rPr>
              <a:t>// create thread</a:t>
            </a:r>
          </a:p>
          <a:p>
            <a:pPr marL="914400" lvl="1" indent="-457200">
              <a:spcBef>
                <a:spcPct val="0"/>
              </a:spcBef>
              <a:buFont typeface="Wingdings" pitchFamily="2" charset="2"/>
              <a:buNone/>
            </a:pPr>
            <a:r>
              <a:rPr lang="en-US" smtClean="0"/>
              <a:t>T.start();			       	</a:t>
            </a:r>
            <a:r>
              <a:rPr lang="en-US" smtClean="0">
                <a:solidFill>
                  <a:srgbClr val="FF3300"/>
                </a:solidFill>
              </a:rPr>
              <a:t>// begin running thread</a:t>
            </a:r>
          </a:p>
          <a:p>
            <a:pPr marL="914400" lvl="1" indent="-457200">
              <a:spcBef>
                <a:spcPct val="0"/>
              </a:spcBef>
              <a:buFont typeface="Wingdings" pitchFamily="2" charset="2"/>
              <a:buNone/>
            </a:pPr>
            <a:r>
              <a:rPr lang="en-US" smtClean="0"/>
              <a:t>…</a:t>
            </a:r>
            <a:r>
              <a:rPr lang="en-US" smtClean="0">
                <a:solidFill>
                  <a:srgbClr val="FF3300"/>
                </a:solidFill>
              </a:rPr>
              <a:t>				// thread executing in parallel</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title"/>
          </p:nvPr>
        </p:nvSpPr>
        <p:spPr/>
        <p:txBody>
          <a:bodyPr/>
          <a:lstStyle/>
          <a:p>
            <a:r>
              <a:rPr lang="en-US" smtClean="0"/>
              <a:t>Creating Threads in Java</a:t>
            </a:r>
          </a:p>
        </p:txBody>
      </p:sp>
      <p:sp>
        <p:nvSpPr>
          <p:cNvPr id="4100" name="Rectangle 6"/>
          <p:cNvSpPr>
            <a:spLocks noGrp="1" noChangeArrowheads="1"/>
          </p:cNvSpPr>
          <p:nvPr>
            <p:ph type="body" idx="1"/>
          </p:nvPr>
        </p:nvSpPr>
        <p:spPr/>
        <p:txBody>
          <a:bodyPr>
            <a:normAutofit lnSpcReduction="10000"/>
          </a:bodyPr>
          <a:lstStyle/>
          <a:p>
            <a:r>
              <a:rPr lang="en-US" smtClean="0"/>
              <a:t>Note</a:t>
            </a:r>
          </a:p>
          <a:p>
            <a:pPr lvl="1"/>
            <a:r>
              <a:rPr lang="en-US" smtClean="0"/>
              <a:t>Thread starts executing only if start() is called</a:t>
            </a:r>
          </a:p>
          <a:p>
            <a:pPr lvl="1"/>
            <a:endParaRPr lang="en-US" smtClean="0"/>
          </a:p>
          <a:p>
            <a:pPr lvl="1"/>
            <a:endParaRPr lang="en-US" smtClean="0"/>
          </a:p>
          <a:p>
            <a:pPr lvl="1"/>
            <a:endParaRPr lang="en-US" smtClean="0"/>
          </a:p>
          <a:p>
            <a:pPr lvl="1"/>
            <a:endParaRPr lang="en-US" smtClean="0"/>
          </a:p>
          <a:p>
            <a:pPr lvl="1"/>
            <a:endParaRPr lang="en-US" smtClean="0"/>
          </a:p>
          <a:p>
            <a:pPr lvl="1"/>
            <a:r>
              <a:rPr lang="en-US" smtClean="0"/>
              <a:t>Runnable is interface</a:t>
            </a:r>
          </a:p>
          <a:p>
            <a:pPr lvl="2"/>
            <a:r>
              <a:rPr lang="en-US" sz="1800" smtClean="0"/>
              <a:t>So it can be multiply inherited </a:t>
            </a:r>
          </a:p>
          <a:p>
            <a:pPr lvl="2"/>
            <a:r>
              <a:rPr lang="en-US" sz="1800" smtClean="0"/>
              <a:t>Required for multithreading in applets</a:t>
            </a:r>
          </a:p>
        </p:txBody>
      </p:sp>
      <p:graphicFrame>
        <p:nvGraphicFramePr>
          <p:cNvPr id="4098" name="Object 7"/>
          <p:cNvGraphicFramePr>
            <a:graphicFrameLocks noChangeAspect="1"/>
          </p:cNvGraphicFramePr>
          <p:nvPr/>
        </p:nvGraphicFramePr>
        <p:xfrm>
          <a:off x="762000" y="2928934"/>
          <a:ext cx="7621588" cy="1733550"/>
        </p:xfrm>
        <a:graphic>
          <a:graphicData uri="http://schemas.openxmlformats.org/presentationml/2006/ole">
            <p:oleObj spid="_x0000_s4098" name="Photo Editor Photo" r:id="rId3" imgW="7621064" imgH="1733333" progId="">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Threads – Thread States</a:t>
            </a:r>
          </a:p>
        </p:txBody>
      </p:sp>
      <p:sp>
        <p:nvSpPr>
          <p:cNvPr id="62467" name="Rectangle 3"/>
          <p:cNvSpPr>
            <a:spLocks noGrp="1" noChangeArrowheads="1"/>
          </p:cNvSpPr>
          <p:nvPr>
            <p:ph type="body" idx="1"/>
          </p:nvPr>
        </p:nvSpPr>
        <p:spPr/>
        <p:txBody>
          <a:bodyPr>
            <a:normAutofit fontScale="92500" lnSpcReduction="20000"/>
          </a:bodyPr>
          <a:lstStyle/>
          <a:p>
            <a:r>
              <a:rPr lang="en-US" dirty="0" smtClean="0"/>
              <a:t>Java thread can be in one of these states</a:t>
            </a:r>
          </a:p>
          <a:p>
            <a:pPr lvl="1"/>
            <a:r>
              <a:rPr lang="en-US" dirty="0" smtClean="0"/>
              <a:t>New 		– thread allocated &amp; waiting for start()</a:t>
            </a:r>
          </a:p>
          <a:p>
            <a:pPr lvl="1"/>
            <a:r>
              <a:rPr lang="en-US" dirty="0" err="1" smtClean="0"/>
              <a:t>Runnable</a:t>
            </a:r>
            <a:r>
              <a:rPr lang="en-US" dirty="0" smtClean="0"/>
              <a:t> 	– thread can begin execution</a:t>
            </a:r>
          </a:p>
          <a:p>
            <a:pPr lvl="1"/>
            <a:r>
              <a:rPr lang="en-US" dirty="0" smtClean="0"/>
              <a:t>Running 	– thread currently executing</a:t>
            </a:r>
          </a:p>
          <a:p>
            <a:pPr lvl="1"/>
            <a:r>
              <a:rPr lang="en-US" dirty="0" smtClean="0"/>
              <a:t>Blocked 	– thread waiting for event (I/O, etc.)</a:t>
            </a:r>
          </a:p>
          <a:p>
            <a:pPr lvl="1"/>
            <a:r>
              <a:rPr lang="en-US" dirty="0" smtClean="0"/>
              <a:t>Dead 		– thread finished</a:t>
            </a:r>
          </a:p>
          <a:p>
            <a:r>
              <a:rPr lang="en-US" dirty="0" smtClean="0"/>
              <a:t>Transitions between states caused by</a:t>
            </a:r>
          </a:p>
          <a:p>
            <a:pPr lvl="1"/>
            <a:r>
              <a:rPr lang="en-US" dirty="0" smtClean="0"/>
              <a:t>Invoking methods in class Thread</a:t>
            </a:r>
          </a:p>
          <a:p>
            <a:pPr lvl="2"/>
            <a:r>
              <a:rPr lang="en-US" sz="1800" dirty="0" smtClean="0"/>
              <a:t>new(), start(), yield(), sleep(), wait(), notify()…</a:t>
            </a:r>
          </a:p>
          <a:p>
            <a:pPr lvl="1"/>
            <a:r>
              <a:rPr lang="en-US" dirty="0" smtClean="0"/>
              <a:t>Other (external) events</a:t>
            </a:r>
          </a:p>
          <a:p>
            <a:pPr lvl="2"/>
            <a:r>
              <a:rPr lang="en-US" sz="1800" dirty="0" smtClean="0"/>
              <a:t>Scheduler, I/O, returning from run()…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2" name="Picture 2"/>
          <p:cNvPicPr>
            <a:picLocks noChangeAspect="1" noChangeArrowheads="1"/>
          </p:cNvPicPr>
          <p:nvPr/>
        </p:nvPicPr>
        <p:blipFill>
          <a:blip r:embed="rId2"/>
          <a:srcRect/>
          <a:stretch>
            <a:fillRect/>
          </a:stretch>
        </p:blipFill>
        <p:spPr bwMode="auto">
          <a:xfrm>
            <a:off x="1019175" y="1214422"/>
            <a:ext cx="5524500" cy="424338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US" smtClean="0"/>
              <a:t>Threads – Thread States</a:t>
            </a:r>
          </a:p>
        </p:txBody>
      </p:sp>
      <p:sp>
        <p:nvSpPr>
          <p:cNvPr id="64515" name="Rectangle 1027"/>
          <p:cNvSpPr>
            <a:spLocks noGrp="1" noChangeArrowheads="1"/>
          </p:cNvSpPr>
          <p:nvPr>
            <p:ph type="body" idx="1"/>
          </p:nvPr>
        </p:nvSpPr>
        <p:spPr/>
        <p:txBody>
          <a:bodyPr/>
          <a:lstStyle/>
          <a:p>
            <a:r>
              <a:rPr lang="en-US" smtClean="0"/>
              <a:t>State diagram</a:t>
            </a:r>
          </a:p>
          <a:p>
            <a:pPr lvl="1"/>
            <a:endParaRPr lang="en-US" smtClean="0"/>
          </a:p>
        </p:txBody>
      </p:sp>
      <p:sp>
        <p:nvSpPr>
          <p:cNvPr id="64516" name="AutoShape 1028"/>
          <p:cNvSpPr>
            <a:spLocks noChangeArrowheads="1"/>
          </p:cNvSpPr>
          <p:nvPr/>
        </p:nvSpPr>
        <p:spPr bwMode="auto">
          <a:xfrm>
            <a:off x="3725863" y="2254250"/>
            <a:ext cx="1371600" cy="609600"/>
          </a:xfrm>
          <a:prstGeom prst="roundRect">
            <a:avLst>
              <a:gd name="adj" fmla="val 46616"/>
            </a:avLst>
          </a:prstGeom>
          <a:solidFill>
            <a:srgbClr val="CCFFFF"/>
          </a:solidFill>
          <a:ln w="19050">
            <a:solidFill>
              <a:schemeClr val="tx1"/>
            </a:solidFill>
            <a:round/>
            <a:headEnd/>
            <a:tailEnd/>
          </a:ln>
        </p:spPr>
        <p:txBody>
          <a:bodyPr wrap="none" anchor="ctr"/>
          <a:lstStyle/>
          <a:p>
            <a:r>
              <a:rPr lang="en-US" sz="2000"/>
              <a:t>runnable</a:t>
            </a:r>
          </a:p>
        </p:txBody>
      </p:sp>
      <p:cxnSp>
        <p:nvCxnSpPr>
          <p:cNvPr id="64517" name="AutoShape 1029"/>
          <p:cNvCxnSpPr>
            <a:cxnSpLocks noChangeShapeType="1"/>
            <a:stCxn id="64519" idx="3"/>
            <a:endCxn id="64516" idx="1"/>
          </p:cNvCxnSpPr>
          <p:nvPr/>
        </p:nvCxnSpPr>
        <p:spPr bwMode="auto">
          <a:xfrm>
            <a:off x="2649538" y="2549525"/>
            <a:ext cx="1066800" cy="9525"/>
          </a:xfrm>
          <a:prstGeom prst="straightConnector1">
            <a:avLst/>
          </a:prstGeom>
          <a:noFill/>
          <a:ln w="38100">
            <a:solidFill>
              <a:schemeClr val="tx1"/>
            </a:solidFill>
            <a:round/>
            <a:headEnd/>
            <a:tailEnd type="triangle" w="med" len="med"/>
          </a:ln>
        </p:spPr>
      </p:cxnSp>
      <p:sp>
        <p:nvSpPr>
          <p:cNvPr id="64518" name="Text Box 1030"/>
          <p:cNvSpPr txBox="1">
            <a:spLocks noChangeArrowheads="1"/>
          </p:cNvSpPr>
          <p:nvPr/>
        </p:nvSpPr>
        <p:spPr bwMode="auto">
          <a:xfrm>
            <a:off x="3024188" y="3119438"/>
            <a:ext cx="1384300" cy="396875"/>
          </a:xfrm>
          <a:prstGeom prst="rect">
            <a:avLst/>
          </a:prstGeom>
          <a:noFill/>
          <a:ln w="19050">
            <a:noFill/>
            <a:miter lim="800000"/>
            <a:headEnd/>
            <a:tailEnd/>
          </a:ln>
        </p:spPr>
        <p:txBody>
          <a:bodyPr wrap="none">
            <a:spAutoFit/>
          </a:bodyPr>
          <a:lstStyle/>
          <a:p>
            <a:r>
              <a:rPr lang="en-US" sz="2000">
                <a:solidFill>
                  <a:srgbClr val="FF3300"/>
                </a:solidFill>
              </a:rPr>
              <a:t>scheduler</a:t>
            </a:r>
          </a:p>
        </p:txBody>
      </p:sp>
      <p:sp>
        <p:nvSpPr>
          <p:cNvPr id="64519" name="AutoShape 1031"/>
          <p:cNvSpPr>
            <a:spLocks noChangeArrowheads="1"/>
          </p:cNvSpPr>
          <p:nvPr/>
        </p:nvSpPr>
        <p:spPr bwMode="auto">
          <a:xfrm>
            <a:off x="1268413" y="2244725"/>
            <a:ext cx="1371600" cy="609600"/>
          </a:xfrm>
          <a:prstGeom prst="roundRect">
            <a:avLst>
              <a:gd name="adj" fmla="val 46616"/>
            </a:avLst>
          </a:prstGeom>
          <a:solidFill>
            <a:srgbClr val="CCFFFF"/>
          </a:solidFill>
          <a:ln w="19050">
            <a:solidFill>
              <a:schemeClr val="tx1"/>
            </a:solidFill>
            <a:round/>
            <a:headEnd/>
            <a:tailEnd/>
          </a:ln>
        </p:spPr>
        <p:txBody>
          <a:bodyPr wrap="none" anchor="ctr"/>
          <a:lstStyle/>
          <a:p>
            <a:r>
              <a:rPr lang="en-US" sz="2000"/>
              <a:t>new</a:t>
            </a:r>
          </a:p>
        </p:txBody>
      </p:sp>
      <p:sp>
        <p:nvSpPr>
          <p:cNvPr id="64520" name="AutoShape 1032"/>
          <p:cNvSpPr>
            <a:spLocks noChangeArrowheads="1"/>
          </p:cNvSpPr>
          <p:nvPr/>
        </p:nvSpPr>
        <p:spPr bwMode="auto">
          <a:xfrm>
            <a:off x="3725863" y="5378450"/>
            <a:ext cx="1371600" cy="609600"/>
          </a:xfrm>
          <a:prstGeom prst="roundRect">
            <a:avLst>
              <a:gd name="adj" fmla="val 46616"/>
            </a:avLst>
          </a:prstGeom>
          <a:solidFill>
            <a:srgbClr val="CCFFFF"/>
          </a:solidFill>
          <a:ln w="19050">
            <a:solidFill>
              <a:schemeClr val="tx1"/>
            </a:solidFill>
            <a:round/>
            <a:headEnd/>
            <a:tailEnd/>
          </a:ln>
        </p:spPr>
        <p:txBody>
          <a:bodyPr wrap="none" anchor="ctr"/>
          <a:lstStyle/>
          <a:p>
            <a:r>
              <a:rPr lang="en-US" sz="2000"/>
              <a:t>dead</a:t>
            </a:r>
          </a:p>
        </p:txBody>
      </p:sp>
      <p:sp>
        <p:nvSpPr>
          <p:cNvPr id="64521" name="AutoShape 1033"/>
          <p:cNvSpPr>
            <a:spLocks noChangeArrowheads="1"/>
          </p:cNvSpPr>
          <p:nvPr/>
        </p:nvSpPr>
        <p:spPr bwMode="auto">
          <a:xfrm>
            <a:off x="3725863" y="3930650"/>
            <a:ext cx="1371600" cy="609600"/>
          </a:xfrm>
          <a:prstGeom prst="roundRect">
            <a:avLst>
              <a:gd name="adj" fmla="val 46616"/>
            </a:avLst>
          </a:prstGeom>
          <a:solidFill>
            <a:srgbClr val="CCFFFF"/>
          </a:solidFill>
          <a:ln w="19050">
            <a:solidFill>
              <a:schemeClr val="tx1"/>
            </a:solidFill>
            <a:round/>
            <a:headEnd/>
            <a:tailEnd/>
          </a:ln>
        </p:spPr>
        <p:txBody>
          <a:bodyPr wrap="none" anchor="ctr"/>
          <a:lstStyle/>
          <a:p>
            <a:r>
              <a:rPr lang="en-US" sz="2000"/>
              <a:t>running</a:t>
            </a:r>
          </a:p>
        </p:txBody>
      </p:sp>
      <p:sp>
        <p:nvSpPr>
          <p:cNvPr id="64522" name="AutoShape 1034"/>
          <p:cNvSpPr>
            <a:spLocks noChangeArrowheads="1"/>
          </p:cNvSpPr>
          <p:nvPr/>
        </p:nvSpPr>
        <p:spPr bwMode="auto">
          <a:xfrm>
            <a:off x="6407150" y="3930650"/>
            <a:ext cx="1371600" cy="609600"/>
          </a:xfrm>
          <a:prstGeom prst="roundRect">
            <a:avLst>
              <a:gd name="adj" fmla="val 46616"/>
            </a:avLst>
          </a:prstGeom>
          <a:solidFill>
            <a:srgbClr val="CCFFFF"/>
          </a:solidFill>
          <a:ln w="19050">
            <a:solidFill>
              <a:schemeClr val="tx1"/>
            </a:solidFill>
            <a:round/>
            <a:headEnd/>
            <a:tailEnd/>
          </a:ln>
        </p:spPr>
        <p:txBody>
          <a:bodyPr wrap="none" anchor="ctr"/>
          <a:lstStyle/>
          <a:p>
            <a:r>
              <a:rPr lang="en-US" sz="2000"/>
              <a:t>blocked</a:t>
            </a:r>
          </a:p>
        </p:txBody>
      </p:sp>
      <p:cxnSp>
        <p:nvCxnSpPr>
          <p:cNvPr id="64523" name="AutoShape 1035"/>
          <p:cNvCxnSpPr>
            <a:cxnSpLocks noChangeShapeType="1"/>
          </p:cNvCxnSpPr>
          <p:nvPr/>
        </p:nvCxnSpPr>
        <p:spPr bwMode="auto">
          <a:xfrm>
            <a:off x="4411663" y="2873375"/>
            <a:ext cx="0" cy="1047750"/>
          </a:xfrm>
          <a:prstGeom prst="straightConnector1">
            <a:avLst/>
          </a:prstGeom>
          <a:noFill/>
          <a:ln w="38100">
            <a:solidFill>
              <a:srgbClr val="FF0000"/>
            </a:solidFill>
            <a:round/>
            <a:headEnd/>
            <a:tailEnd type="triangle" w="med" len="med"/>
          </a:ln>
        </p:spPr>
      </p:cxnSp>
      <p:sp>
        <p:nvSpPr>
          <p:cNvPr id="64524" name="Line 1036"/>
          <p:cNvSpPr>
            <a:spLocks noChangeShapeType="1"/>
          </p:cNvSpPr>
          <p:nvPr/>
        </p:nvSpPr>
        <p:spPr bwMode="auto">
          <a:xfrm>
            <a:off x="5097463" y="4235450"/>
            <a:ext cx="1309687" cy="0"/>
          </a:xfrm>
          <a:prstGeom prst="line">
            <a:avLst/>
          </a:prstGeom>
          <a:noFill/>
          <a:ln w="38100">
            <a:solidFill>
              <a:schemeClr val="tx1"/>
            </a:solidFill>
            <a:round/>
            <a:headEnd/>
            <a:tailEnd type="triangle" w="med" len="med"/>
          </a:ln>
        </p:spPr>
        <p:txBody>
          <a:bodyPr/>
          <a:lstStyle/>
          <a:p>
            <a:endParaRPr lang="en-US"/>
          </a:p>
        </p:txBody>
      </p:sp>
      <p:sp>
        <p:nvSpPr>
          <p:cNvPr id="64525" name="Line 1037"/>
          <p:cNvSpPr>
            <a:spLocks noChangeShapeType="1"/>
          </p:cNvSpPr>
          <p:nvPr/>
        </p:nvSpPr>
        <p:spPr bwMode="auto">
          <a:xfrm>
            <a:off x="4411663" y="4540250"/>
            <a:ext cx="0" cy="838200"/>
          </a:xfrm>
          <a:prstGeom prst="line">
            <a:avLst/>
          </a:prstGeom>
          <a:noFill/>
          <a:ln w="38100">
            <a:solidFill>
              <a:schemeClr val="tx1"/>
            </a:solidFill>
            <a:round/>
            <a:headEnd/>
            <a:tailEnd type="triangle" w="med" len="med"/>
          </a:ln>
        </p:spPr>
        <p:txBody>
          <a:bodyPr/>
          <a:lstStyle/>
          <a:p>
            <a:endParaRPr lang="en-US"/>
          </a:p>
        </p:txBody>
      </p:sp>
      <p:sp>
        <p:nvSpPr>
          <p:cNvPr id="64526" name="Freeform 1038"/>
          <p:cNvSpPr>
            <a:spLocks/>
          </p:cNvSpPr>
          <p:nvPr/>
        </p:nvSpPr>
        <p:spPr bwMode="auto">
          <a:xfrm>
            <a:off x="4716463" y="2863850"/>
            <a:ext cx="76200" cy="1066800"/>
          </a:xfrm>
          <a:custGeom>
            <a:avLst/>
            <a:gdLst>
              <a:gd name="T0" fmla="*/ 0 w 48"/>
              <a:gd name="T1" fmla="*/ 2147483647 h 672"/>
              <a:gd name="T2" fmla="*/ 2147483647 w 48"/>
              <a:gd name="T3" fmla="*/ 2147483647 h 672"/>
              <a:gd name="T4" fmla="*/ 0 w 48"/>
              <a:gd name="T5" fmla="*/ 0 h 672"/>
              <a:gd name="T6" fmla="*/ 0 60000 65536"/>
              <a:gd name="T7" fmla="*/ 0 60000 65536"/>
              <a:gd name="T8" fmla="*/ 0 60000 65536"/>
              <a:gd name="T9" fmla="*/ 0 w 48"/>
              <a:gd name="T10" fmla="*/ 0 h 672"/>
              <a:gd name="T11" fmla="*/ 48 w 48"/>
              <a:gd name="T12" fmla="*/ 672 h 672"/>
            </a:gdLst>
            <a:ahLst/>
            <a:cxnLst>
              <a:cxn ang="T6">
                <a:pos x="T0" y="T1"/>
              </a:cxn>
              <a:cxn ang="T7">
                <a:pos x="T2" y="T3"/>
              </a:cxn>
              <a:cxn ang="T8">
                <a:pos x="T4" y="T5"/>
              </a:cxn>
            </a:cxnLst>
            <a:rect l="T9" t="T10" r="T11" b="T12"/>
            <a:pathLst>
              <a:path w="48" h="672">
                <a:moveTo>
                  <a:pt x="0" y="672"/>
                </a:moveTo>
                <a:cubicBezTo>
                  <a:pt x="24" y="560"/>
                  <a:pt x="48" y="448"/>
                  <a:pt x="48" y="336"/>
                </a:cubicBezTo>
                <a:cubicBezTo>
                  <a:pt x="48" y="224"/>
                  <a:pt x="24" y="112"/>
                  <a:pt x="0" y="0"/>
                </a:cubicBezTo>
              </a:path>
            </a:pathLst>
          </a:custGeom>
          <a:noFill/>
          <a:ln w="38100">
            <a:solidFill>
              <a:schemeClr val="tx1"/>
            </a:solidFill>
            <a:round/>
            <a:headEnd/>
            <a:tailEnd type="triangle" w="med" len="med"/>
          </a:ln>
        </p:spPr>
        <p:txBody>
          <a:bodyPr/>
          <a:lstStyle/>
          <a:p>
            <a:endParaRPr lang="en-US"/>
          </a:p>
        </p:txBody>
      </p:sp>
      <p:sp>
        <p:nvSpPr>
          <p:cNvPr id="64527" name="Freeform 1039"/>
          <p:cNvSpPr>
            <a:spLocks/>
          </p:cNvSpPr>
          <p:nvPr/>
        </p:nvSpPr>
        <p:spPr bwMode="auto">
          <a:xfrm>
            <a:off x="5097463" y="2711450"/>
            <a:ext cx="1752600" cy="1219200"/>
          </a:xfrm>
          <a:custGeom>
            <a:avLst/>
            <a:gdLst>
              <a:gd name="T0" fmla="*/ 2147483647 w 1104"/>
              <a:gd name="T1" fmla="*/ 2147483647 h 768"/>
              <a:gd name="T2" fmla="*/ 2147483647 w 1104"/>
              <a:gd name="T3" fmla="*/ 2147483647 h 768"/>
              <a:gd name="T4" fmla="*/ 0 w 1104"/>
              <a:gd name="T5" fmla="*/ 0 h 768"/>
              <a:gd name="T6" fmla="*/ 0 60000 65536"/>
              <a:gd name="T7" fmla="*/ 0 60000 65536"/>
              <a:gd name="T8" fmla="*/ 0 60000 65536"/>
              <a:gd name="T9" fmla="*/ 0 w 1104"/>
              <a:gd name="T10" fmla="*/ 0 h 768"/>
              <a:gd name="T11" fmla="*/ 1104 w 1104"/>
              <a:gd name="T12" fmla="*/ 768 h 768"/>
            </a:gdLst>
            <a:ahLst/>
            <a:cxnLst>
              <a:cxn ang="T6">
                <a:pos x="T0" y="T1"/>
              </a:cxn>
              <a:cxn ang="T7">
                <a:pos x="T2" y="T3"/>
              </a:cxn>
              <a:cxn ang="T8">
                <a:pos x="T4" y="T5"/>
              </a:cxn>
            </a:cxnLst>
            <a:rect l="T9" t="T10" r="T11" b="T12"/>
            <a:pathLst>
              <a:path w="1104" h="768">
                <a:moveTo>
                  <a:pt x="1104" y="768"/>
                </a:moveTo>
                <a:cubicBezTo>
                  <a:pt x="1004" y="640"/>
                  <a:pt x="904" y="512"/>
                  <a:pt x="720" y="384"/>
                </a:cubicBezTo>
                <a:cubicBezTo>
                  <a:pt x="536" y="256"/>
                  <a:pt x="268" y="128"/>
                  <a:pt x="0" y="0"/>
                </a:cubicBezTo>
              </a:path>
            </a:pathLst>
          </a:custGeom>
          <a:noFill/>
          <a:ln w="38100">
            <a:solidFill>
              <a:schemeClr val="tx1"/>
            </a:solidFill>
            <a:round/>
            <a:headEnd/>
            <a:tailEnd type="triangle" w="med" len="med"/>
          </a:ln>
        </p:spPr>
        <p:txBody>
          <a:bodyPr/>
          <a:lstStyle/>
          <a:p>
            <a:endParaRPr lang="en-US"/>
          </a:p>
        </p:txBody>
      </p:sp>
      <p:sp>
        <p:nvSpPr>
          <p:cNvPr id="64528" name="Line 1040"/>
          <p:cNvSpPr>
            <a:spLocks noChangeShapeType="1"/>
          </p:cNvSpPr>
          <p:nvPr/>
        </p:nvSpPr>
        <p:spPr bwMode="auto">
          <a:xfrm>
            <a:off x="506413" y="2549525"/>
            <a:ext cx="762000" cy="0"/>
          </a:xfrm>
          <a:prstGeom prst="line">
            <a:avLst/>
          </a:prstGeom>
          <a:noFill/>
          <a:ln w="38100">
            <a:solidFill>
              <a:schemeClr val="tx1"/>
            </a:solidFill>
            <a:round/>
            <a:headEnd/>
            <a:tailEnd type="triangle" w="med" len="med"/>
          </a:ln>
        </p:spPr>
        <p:txBody>
          <a:bodyPr/>
          <a:lstStyle/>
          <a:p>
            <a:endParaRPr lang="en-US"/>
          </a:p>
        </p:txBody>
      </p:sp>
      <p:sp>
        <p:nvSpPr>
          <p:cNvPr id="64529" name="Text Box 1041"/>
          <p:cNvSpPr txBox="1">
            <a:spLocks noChangeArrowheads="1"/>
          </p:cNvSpPr>
          <p:nvPr/>
        </p:nvSpPr>
        <p:spPr bwMode="auto">
          <a:xfrm>
            <a:off x="482600" y="2051050"/>
            <a:ext cx="677863" cy="396875"/>
          </a:xfrm>
          <a:prstGeom prst="rect">
            <a:avLst/>
          </a:prstGeom>
          <a:noFill/>
          <a:ln w="19050">
            <a:noFill/>
            <a:miter lim="800000"/>
            <a:headEnd/>
            <a:tailEnd/>
          </a:ln>
        </p:spPr>
        <p:txBody>
          <a:bodyPr wrap="none">
            <a:spAutoFit/>
          </a:bodyPr>
          <a:lstStyle/>
          <a:p>
            <a:r>
              <a:rPr lang="en-US" sz="2000"/>
              <a:t>new</a:t>
            </a:r>
          </a:p>
        </p:txBody>
      </p:sp>
      <p:sp>
        <p:nvSpPr>
          <p:cNvPr id="64530" name="Text Box 1042"/>
          <p:cNvSpPr txBox="1">
            <a:spLocks noChangeArrowheads="1"/>
          </p:cNvSpPr>
          <p:nvPr/>
        </p:nvSpPr>
        <p:spPr bwMode="auto">
          <a:xfrm>
            <a:off x="2859088" y="2044700"/>
            <a:ext cx="733425" cy="396875"/>
          </a:xfrm>
          <a:prstGeom prst="rect">
            <a:avLst/>
          </a:prstGeom>
          <a:noFill/>
          <a:ln w="19050">
            <a:noFill/>
            <a:miter lim="800000"/>
            <a:headEnd/>
            <a:tailEnd/>
          </a:ln>
        </p:spPr>
        <p:txBody>
          <a:bodyPr wrap="none">
            <a:spAutoFit/>
          </a:bodyPr>
          <a:lstStyle/>
          <a:p>
            <a:r>
              <a:rPr lang="en-US" sz="2000"/>
              <a:t>start</a:t>
            </a:r>
          </a:p>
        </p:txBody>
      </p:sp>
      <p:sp>
        <p:nvSpPr>
          <p:cNvPr id="64531" name="Text Box 1043"/>
          <p:cNvSpPr txBox="1">
            <a:spLocks noChangeArrowheads="1"/>
          </p:cNvSpPr>
          <p:nvPr/>
        </p:nvSpPr>
        <p:spPr bwMode="auto">
          <a:xfrm>
            <a:off x="2859088" y="4643438"/>
            <a:ext cx="1325562" cy="396875"/>
          </a:xfrm>
          <a:prstGeom prst="rect">
            <a:avLst/>
          </a:prstGeom>
          <a:noFill/>
          <a:ln w="19050">
            <a:noFill/>
            <a:miter lim="800000"/>
            <a:headEnd/>
            <a:tailEnd/>
          </a:ln>
        </p:spPr>
        <p:txBody>
          <a:bodyPr wrap="none">
            <a:spAutoFit/>
          </a:bodyPr>
          <a:lstStyle/>
          <a:p>
            <a:r>
              <a:rPr lang="en-US" sz="2000"/>
              <a:t>terminate</a:t>
            </a:r>
          </a:p>
        </p:txBody>
      </p:sp>
      <p:sp>
        <p:nvSpPr>
          <p:cNvPr id="64532" name="Text Box 1044"/>
          <p:cNvSpPr txBox="1">
            <a:spLocks noChangeArrowheads="1"/>
          </p:cNvSpPr>
          <p:nvPr/>
        </p:nvSpPr>
        <p:spPr bwMode="auto">
          <a:xfrm>
            <a:off x="5097463" y="4338638"/>
            <a:ext cx="1309687" cy="701675"/>
          </a:xfrm>
          <a:prstGeom prst="rect">
            <a:avLst/>
          </a:prstGeom>
          <a:noFill/>
          <a:ln w="19050">
            <a:noFill/>
            <a:miter lim="800000"/>
            <a:headEnd/>
            <a:tailEnd/>
          </a:ln>
        </p:spPr>
        <p:txBody>
          <a:bodyPr wrap="none">
            <a:spAutoFit/>
          </a:bodyPr>
          <a:lstStyle/>
          <a:p>
            <a:r>
              <a:rPr lang="en-US" sz="2000"/>
              <a:t>IO, sleep,</a:t>
            </a:r>
          </a:p>
          <a:p>
            <a:r>
              <a:rPr lang="en-US" sz="2000"/>
              <a:t>wait, join</a:t>
            </a:r>
          </a:p>
        </p:txBody>
      </p:sp>
      <p:sp>
        <p:nvSpPr>
          <p:cNvPr id="64533" name="Text Box 1045"/>
          <p:cNvSpPr txBox="1">
            <a:spLocks noChangeArrowheads="1"/>
          </p:cNvSpPr>
          <p:nvPr/>
        </p:nvSpPr>
        <p:spPr bwMode="auto">
          <a:xfrm>
            <a:off x="4716463" y="2940050"/>
            <a:ext cx="1219200" cy="1006475"/>
          </a:xfrm>
          <a:prstGeom prst="rect">
            <a:avLst/>
          </a:prstGeom>
          <a:noFill/>
          <a:ln w="19050">
            <a:noFill/>
            <a:miter lim="800000"/>
            <a:headEnd/>
            <a:tailEnd/>
          </a:ln>
        </p:spPr>
        <p:txBody>
          <a:bodyPr>
            <a:spAutoFit/>
          </a:bodyPr>
          <a:lstStyle/>
          <a:p>
            <a:r>
              <a:rPr lang="en-US" sz="2000"/>
              <a:t>yield,</a:t>
            </a:r>
          </a:p>
          <a:p>
            <a:r>
              <a:rPr lang="en-US" sz="2000"/>
              <a:t>time slice</a:t>
            </a:r>
          </a:p>
        </p:txBody>
      </p:sp>
      <p:sp>
        <p:nvSpPr>
          <p:cNvPr id="64534" name="Text Box 1046"/>
          <p:cNvSpPr txBox="1">
            <a:spLocks noChangeArrowheads="1"/>
          </p:cNvSpPr>
          <p:nvPr/>
        </p:nvSpPr>
        <p:spPr bwMode="auto">
          <a:xfrm>
            <a:off x="6662738" y="2198688"/>
            <a:ext cx="2232025" cy="1311275"/>
          </a:xfrm>
          <a:prstGeom prst="rect">
            <a:avLst/>
          </a:prstGeom>
          <a:noFill/>
          <a:ln w="19050">
            <a:noFill/>
            <a:miter lim="800000"/>
            <a:headEnd/>
            <a:tailEnd/>
          </a:ln>
        </p:spPr>
        <p:txBody>
          <a:bodyPr>
            <a:spAutoFit/>
          </a:bodyPr>
          <a:lstStyle/>
          <a:p>
            <a:r>
              <a:rPr lang="en-US" sz="2000"/>
              <a:t>notify, notifyAll,</a:t>
            </a:r>
          </a:p>
          <a:p>
            <a:r>
              <a:rPr lang="en-US" sz="2000"/>
              <a:t>IO complete, sleep expired,</a:t>
            </a:r>
          </a:p>
          <a:p>
            <a:r>
              <a:rPr lang="en-US" sz="2000"/>
              <a:t>join complete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Daemon Threads</a:t>
            </a:r>
          </a:p>
        </p:txBody>
      </p:sp>
      <p:sp>
        <p:nvSpPr>
          <p:cNvPr id="65539" name="Rectangle 3"/>
          <p:cNvSpPr>
            <a:spLocks noGrp="1" noChangeArrowheads="1"/>
          </p:cNvSpPr>
          <p:nvPr>
            <p:ph type="body" idx="1"/>
          </p:nvPr>
        </p:nvSpPr>
        <p:spPr/>
        <p:txBody>
          <a:bodyPr>
            <a:normAutofit fontScale="92500" lnSpcReduction="20000"/>
          </a:bodyPr>
          <a:lstStyle/>
          <a:p>
            <a:pPr marL="533400" indent="-533400"/>
            <a:r>
              <a:rPr lang="en-US" smtClean="0"/>
              <a:t>Java threads types</a:t>
            </a:r>
          </a:p>
          <a:p>
            <a:pPr marL="914400" lvl="1" indent="-457200"/>
            <a:r>
              <a:rPr lang="en-US" smtClean="0">
                <a:solidFill>
                  <a:srgbClr val="FF3300"/>
                </a:solidFill>
              </a:rPr>
              <a:t>User</a:t>
            </a:r>
            <a:endParaRPr lang="en-US" smtClean="0"/>
          </a:p>
          <a:p>
            <a:pPr marL="914400" lvl="1" indent="-457200"/>
            <a:r>
              <a:rPr lang="en-US" smtClean="0">
                <a:solidFill>
                  <a:srgbClr val="FF3300"/>
                </a:solidFill>
              </a:rPr>
              <a:t>Daemon</a:t>
            </a:r>
            <a:endParaRPr lang="en-US" smtClean="0"/>
          </a:p>
          <a:p>
            <a:pPr marL="1371600" lvl="2" indent="-457200"/>
            <a:r>
              <a:rPr lang="en-US" sz="1800" smtClean="0"/>
              <a:t>Provide general services </a:t>
            </a:r>
          </a:p>
          <a:p>
            <a:pPr marL="1371600" lvl="2" indent="-457200"/>
            <a:r>
              <a:rPr lang="en-US" sz="1800" smtClean="0"/>
              <a:t>Typically never terminate</a:t>
            </a:r>
          </a:p>
          <a:p>
            <a:pPr marL="1371600" lvl="2" indent="-457200"/>
            <a:r>
              <a:rPr lang="en-US" sz="1800" smtClean="0"/>
              <a:t>Call setDaemon() before start()</a:t>
            </a:r>
          </a:p>
          <a:p>
            <a:pPr marL="533400" indent="-533400"/>
            <a:r>
              <a:rPr lang="en-US" smtClean="0"/>
              <a:t>Program termination</a:t>
            </a:r>
          </a:p>
          <a:p>
            <a:pPr marL="914400" lvl="1" indent="-457200">
              <a:buFont typeface="Wingdings" pitchFamily="2" charset="2"/>
              <a:buAutoNum type="arabicPeriod"/>
            </a:pPr>
            <a:r>
              <a:rPr lang="en-US" smtClean="0"/>
              <a:t>All user threads finish</a:t>
            </a:r>
          </a:p>
          <a:p>
            <a:pPr marL="914400" lvl="1" indent="-457200">
              <a:buFont typeface="Wingdings" pitchFamily="2" charset="2"/>
              <a:buAutoNum type="arabicPeriod"/>
            </a:pPr>
            <a:r>
              <a:rPr lang="en-US" smtClean="0"/>
              <a:t>Daemon threads are terminated by JVM</a:t>
            </a:r>
          </a:p>
          <a:p>
            <a:pPr marL="914400" lvl="1" indent="-457200">
              <a:buFont typeface="Wingdings" pitchFamily="2" charset="2"/>
              <a:buAutoNum type="arabicPeriod"/>
            </a:pPr>
            <a:r>
              <a:rPr lang="en-US" smtClean="0"/>
              <a:t>Main program finishes</a:t>
            </a:r>
          </a:p>
          <a:p>
            <a:pPr marL="533400" indent="-533400">
              <a:buFont typeface="Wingdings" pitchFamily="2" charset="2"/>
              <a:buNone/>
            </a:pPr>
            <a:r>
              <a:rPr lang="en-US"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Threads – Scheduling</a:t>
            </a:r>
          </a:p>
        </p:txBody>
      </p:sp>
      <p:sp>
        <p:nvSpPr>
          <p:cNvPr id="66563" name="Rectangle 3"/>
          <p:cNvSpPr>
            <a:spLocks noGrp="1" noChangeArrowheads="1"/>
          </p:cNvSpPr>
          <p:nvPr>
            <p:ph type="body" idx="1"/>
          </p:nvPr>
        </p:nvSpPr>
        <p:spPr>
          <a:xfrm>
            <a:off x="0" y="876300"/>
            <a:ext cx="8610600" cy="5334000"/>
          </a:xfrm>
        </p:spPr>
        <p:txBody>
          <a:bodyPr/>
          <a:lstStyle/>
          <a:p>
            <a:r>
              <a:rPr lang="en-US" smtClean="0"/>
              <a:t>Scheduler</a:t>
            </a:r>
          </a:p>
          <a:p>
            <a:pPr lvl="1"/>
            <a:r>
              <a:rPr lang="en-US" smtClean="0"/>
              <a:t>Determines which runnable threads to run</a:t>
            </a:r>
          </a:p>
          <a:p>
            <a:pPr lvl="1"/>
            <a:r>
              <a:rPr lang="en-US" smtClean="0"/>
              <a:t>Can be based on thread </a:t>
            </a:r>
            <a:r>
              <a:rPr lang="en-US" smtClean="0">
                <a:solidFill>
                  <a:srgbClr val="FF3300"/>
                </a:solidFill>
              </a:rPr>
              <a:t>priority</a:t>
            </a:r>
            <a:endParaRPr lang="en-US" smtClean="0"/>
          </a:p>
          <a:p>
            <a:pPr lvl="1"/>
            <a:r>
              <a:rPr lang="en-US" smtClean="0"/>
              <a:t>Part of OS or Java Virtual Machine (JVM) </a:t>
            </a:r>
          </a:p>
          <a:p>
            <a:r>
              <a:rPr lang="en-US" smtClean="0"/>
              <a:t>Scheduling policy</a:t>
            </a:r>
          </a:p>
          <a:p>
            <a:pPr lvl="1"/>
            <a:r>
              <a:rPr lang="en-US" smtClean="0"/>
              <a:t>Nonpreemptive (cooperative) scheduling</a:t>
            </a:r>
          </a:p>
          <a:p>
            <a:pPr lvl="1"/>
            <a:r>
              <a:rPr lang="en-US" smtClean="0"/>
              <a:t>Preemptive scheduling</a:t>
            </a:r>
          </a:p>
        </p:txBody>
      </p:sp>
      <p:pic>
        <p:nvPicPr>
          <p:cNvPr id="66564" name="Picture 4"/>
          <p:cNvPicPr>
            <a:picLocks noChangeAspect="1" noChangeArrowheads="1"/>
          </p:cNvPicPr>
          <p:nvPr/>
        </p:nvPicPr>
        <p:blipFill>
          <a:blip r:embed="rId2"/>
          <a:srcRect/>
          <a:stretch>
            <a:fillRect/>
          </a:stretch>
        </p:blipFill>
        <p:spPr bwMode="auto">
          <a:xfrm>
            <a:off x="742950" y="4195763"/>
            <a:ext cx="5886450" cy="8477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fontScale="90000"/>
          </a:bodyPr>
          <a:lstStyle/>
          <a:p>
            <a:r>
              <a:rPr lang="en-US" smtClean="0"/>
              <a:t>Threads – Non-preemptive Scheduling</a:t>
            </a:r>
          </a:p>
        </p:txBody>
      </p:sp>
      <p:sp>
        <p:nvSpPr>
          <p:cNvPr id="5124" name="Rectangle 3"/>
          <p:cNvSpPr>
            <a:spLocks noGrp="1" noChangeArrowheads="1"/>
          </p:cNvSpPr>
          <p:nvPr>
            <p:ph type="body" idx="1"/>
          </p:nvPr>
        </p:nvSpPr>
        <p:spPr/>
        <p:txBody>
          <a:bodyPr/>
          <a:lstStyle/>
          <a:p>
            <a:r>
              <a:rPr lang="en-US" smtClean="0"/>
              <a:t>Threads continue execution until </a:t>
            </a:r>
          </a:p>
          <a:p>
            <a:pPr lvl="1"/>
            <a:r>
              <a:rPr lang="en-US" smtClean="0"/>
              <a:t>Thread terminates</a:t>
            </a:r>
          </a:p>
          <a:p>
            <a:pPr lvl="1"/>
            <a:r>
              <a:rPr lang="en-US" smtClean="0"/>
              <a:t>Executes instruction causing wait (e.g., IO)</a:t>
            </a:r>
          </a:p>
          <a:p>
            <a:pPr lvl="1"/>
            <a:r>
              <a:rPr lang="en-US" smtClean="0">
                <a:solidFill>
                  <a:srgbClr val="FF3300"/>
                </a:solidFill>
              </a:rPr>
              <a:t>Thread volunteering to stop (invoking yield or sleep)</a:t>
            </a:r>
          </a:p>
        </p:txBody>
      </p:sp>
      <p:graphicFrame>
        <p:nvGraphicFramePr>
          <p:cNvPr id="5122" name="Object 4"/>
          <p:cNvGraphicFramePr>
            <a:graphicFrameLocks noChangeAspect="1"/>
          </p:cNvGraphicFramePr>
          <p:nvPr/>
        </p:nvGraphicFramePr>
        <p:xfrm>
          <a:off x="762000" y="3238500"/>
          <a:ext cx="7621588" cy="3057525"/>
        </p:xfrm>
        <a:graphic>
          <a:graphicData uri="http://schemas.openxmlformats.org/presentationml/2006/ole">
            <p:oleObj spid="_x0000_s5122" name="Photo Editor Photo" r:id="rId3" imgW="7621064" imgH="3057143" progId="">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Threads – Preemptive Scheduling</a:t>
            </a:r>
          </a:p>
        </p:txBody>
      </p:sp>
      <p:sp>
        <p:nvSpPr>
          <p:cNvPr id="6148" name="Rectangle 3"/>
          <p:cNvSpPr>
            <a:spLocks noGrp="1" noChangeArrowheads="1"/>
          </p:cNvSpPr>
          <p:nvPr>
            <p:ph type="body" idx="1"/>
          </p:nvPr>
        </p:nvSpPr>
        <p:spPr/>
        <p:txBody>
          <a:bodyPr/>
          <a:lstStyle/>
          <a:p>
            <a:r>
              <a:rPr lang="en-US" smtClean="0"/>
              <a:t>Threads continue execution until</a:t>
            </a:r>
          </a:p>
          <a:p>
            <a:pPr lvl="1"/>
            <a:r>
              <a:rPr lang="en-US" smtClean="0"/>
              <a:t>Same reasons as non-preemptive scheduling</a:t>
            </a:r>
          </a:p>
          <a:p>
            <a:pPr lvl="1"/>
            <a:r>
              <a:rPr lang="en-US" smtClean="0">
                <a:solidFill>
                  <a:srgbClr val="FF3300"/>
                </a:solidFill>
              </a:rPr>
              <a:t>Preempted</a:t>
            </a:r>
            <a:r>
              <a:rPr lang="en-US" smtClean="0"/>
              <a:t> by scheduler</a:t>
            </a:r>
          </a:p>
        </p:txBody>
      </p:sp>
      <p:graphicFrame>
        <p:nvGraphicFramePr>
          <p:cNvPr id="6146" name="Object 4"/>
          <p:cNvGraphicFramePr>
            <a:graphicFrameLocks noChangeAspect="1"/>
          </p:cNvGraphicFramePr>
          <p:nvPr/>
        </p:nvGraphicFramePr>
        <p:xfrm>
          <a:off x="962025" y="2857500"/>
          <a:ext cx="7621588" cy="3390900"/>
        </p:xfrm>
        <a:graphic>
          <a:graphicData uri="http://schemas.openxmlformats.org/presentationml/2006/ole">
            <p:oleObj spid="_x0000_s6146" name="Photo Editor Photo" r:id="rId3" imgW="7621064" imgH="3390476" progId="">
              <p:embed/>
            </p:oleObj>
          </a:graphicData>
        </a:graphic>
      </p:graphicFrame>
      <p:sp>
        <p:nvSpPr>
          <p:cNvPr id="6149" name="Line 5"/>
          <p:cNvSpPr>
            <a:spLocks noChangeShapeType="1"/>
          </p:cNvSpPr>
          <p:nvPr/>
        </p:nvSpPr>
        <p:spPr bwMode="auto">
          <a:xfrm flipH="1">
            <a:off x="4505325" y="4886325"/>
            <a:ext cx="2324100" cy="9525"/>
          </a:xfrm>
          <a:prstGeom prst="line">
            <a:avLst/>
          </a:prstGeom>
          <a:noFill/>
          <a:ln w="38100">
            <a:solidFill>
              <a:srgbClr val="FF0000"/>
            </a:solidFill>
            <a:round/>
            <a:headEnd/>
            <a:tailEnd/>
          </a:ln>
        </p:spPr>
        <p:txBody>
          <a:bodyPr wrap="none" anchor="ctr"/>
          <a:lstStyle/>
          <a:p>
            <a:endParaRPr lang="en-US"/>
          </a:p>
        </p:txBody>
      </p:sp>
      <p:sp>
        <p:nvSpPr>
          <p:cNvPr id="6150" name="Line 6"/>
          <p:cNvSpPr>
            <a:spLocks noChangeShapeType="1"/>
          </p:cNvSpPr>
          <p:nvPr/>
        </p:nvSpPr>
        <p:spPr bwMode="auto">
          <a:xfrm flipH="1">
            <a:off x="4505325" y="4076700"/>
            <a:ext cx="0" cy="800100"/>
          </a:xfrm>
          <a:prstGeom prst="line">
            <a:avLst/>
          </a:prstGeom>
          <a:noFill/>
          <a:ln w="38100">
            <a:solidFill>
              <a:srgbClr val="FF0000"/>
            </a:solidFill>
            <a:round/>
            <a:headEnd type="arrow"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Java Thread Example</a:t>
            </a:r>
          </a:p>
        </p:txBody>
      </p:sp>
      <p:sp>
        <p:nvSpPr>
          <p:cNvPr id="67587" name="Rectangle 3"/>
          <p:cNvSpPr>
            <a:spLocks noGrp="1" noChangeArrowheads="1"/>
          </p:cNvSpPr>
          <p:nvPr>
            <p:ph type="body" idx="1"/>
          </p:nvPr>
        </p:nvSpPr>
        <p:spPr/>
        <p:txBody>
          <a:bodyPr>
            <a:normAutofit fontScale="85000" lnSpcReduction="20000"/>
          </a:bodyPr>
          <a:lstStyle/>
          <a:p>
            <a:pPr lvl="1">
              <a:spcBef>
                <a:spcPct val="0"/>
              </a:spcBef>
              <a:buFont typeface="Wingdings" pitchFamily="2" charset="2"/>
              <a:buNone/>
            </a:pPr>
            <a:r>
              <a:rPr lang="en-US" smtClean="0"/>
              <a:t>public class ThreadExample extends Thread {</a:t>
            </a:r>
          </a:p>
          <a:p>
            <a:pPr lvl="1">
              <a:spcBef>
                <a:spcPct val="0"/>
              </a:spcBef>
              <a:buFont typeface="Wingdings" pitchFamily="2" charset="2"/>
              <a:buNone/>
            </a:pPr>
            <a:r>
              <a:rPr lang="en-US" smtClean="0"/>
              <a:t>    public void run() {</a:t>
            </a:r>
          </a:p>
          <a:p>
            <a:pPr lvl="1">
              <a:spcBef>
                <a:spcPct val="0"/>
              </a:spcBef>
              <a:buFont typeface="Wingdings" pitchFamily="2" charset="2"/>
              <a:buNone/>
            </a:pPr>
            <a:r>
              <a:rPr lang="en-US" smtClean="0"/>
              <a:t>        for (int i = 0; i &lt; 3; i++)</a:t>
            </a:r>
          </a:p>
          <a:p>
            <a:pPr lvl="1">
              <a:spcBef>
                <a:spcPct val="0"/>
              </a:spcBef>
              <a:buFont typeface="Wingdings" pitchFamily="2" charset="2"/>
              <a:buNone/>
            </a:pPr>
            <a:r>
              <a:rPr lang="en-US" smtClean="0"/>
              <a:t>            System.out.println(i);</a:t>
            </a:r>
          </a:p>
          <a:p>
            <a:pPr lvl="1">
              <a:spcBef>
                <a:spcPct val="0"/>
              </a:spcBef>
              <a:buFont typeface="Wingdings" pitchFamily="2" charset="2"/>
              <a:buNone/>
            </a:pPr>
            <a:r>
              <a:rPr lang="en-US" smtClean="0"/>
              <a:t>            try {</a:t>
            </a:r>
          </a:p>
          <a:p>
            <a:pPr lvl="1">
              <a:spcBef>
                <a:spcPct val="0"/>
              </a:spcBef>
              <a:buFont typeface="Wingdings" pitchFamily="2" charset="2"/>
              <a:buNone/>
            </a:pPr>
            <a:r>
              <a:rPr lang="en-US" smtClean="0"/>
              <a:t>                sleep((int)(Math.random() * 5000)); // 5 secs</a:t>
            </a:r>
          </a:p>
          <a:p>
            <a:pPr lvl="1">
              <a:spcBef>
                <a:spcPct val="0"/>
              </a:spcBef>
              <a:buFont typeface="Wingdings" pitchFamily="2" charset="2"/>
              <a:buNone/>
            </a:pPr>
            <a:r>
              <a:rPr lang="en-US" smtClean="0"/>
              <a:t>            } catch (InterruptedException e) { }</a:t>
            </a:r>
          </a:p>
          <a:p>
            <a:pPr lvl="1">
              <a:spcBef>
                <a:spcPct val="0"/>
              </a:spcBef>
              <a:buFont typeface="Wingdings" pitchFamily="2" charset="2"/>
              <a:buNone/>
            </a:pPr>
            <a:r>
              <a:rPr lang="en-US" smtClean="0"/>
              <a:t>    }</a:t>
            </a:r>
          </a:p>
          <a:p>
            <a:pPr lvl="1">
              <a:spcBef>
                <a:spcPct val="0"/>
              </a:spcBef>
              <a:buFont typeface="Wingdings" pitchFamily="2" charset="2"/>
              <a:buNone/>
            </a:pPr>
            <a:r>
              <a:rPr lang="en-US" smtClean="0"/>
              <a:t>    public static void main(String[] args) {</a:t>
            </a:r>
          </a:p>
          <a:p>
            <a:pPr lvl="1">
              <a:spcBef>
                <a:spcPct val="0"/>
              </a:spcBef>
              <a:buFont typeface="Wingdings" pitchFamily="2" charset="2"/>
              <a:buNone/>
            </a:pPr>
            <a:r>
              <a:rPr lang="en-US" smtClean="0"/>
              <a:t>        new ThreadExample().start();</a:t>
            </a:r>
          </a:p>
          <a:p>
            <a:pPr lvl="1">
              <a:spcBef>
                <a:spcPct val="0"/>
              </a:spcBef>
              <a:buFont typeface="Wingdings" pitchFamily="2" charset="2"/>
              <a:buNone/>
            </a:pPr>
            <a:r>
              <a:rPr lang="en-US" smtClean="0"/>
              <a:t>        new ThreadExample().start();</a:t>
            </a:r>
          </a:p>
          <a:p>
            <a:pPr lvl="1">
              <a:spcBef>
                <a:spcPct val="0"/>
              </a:spcBef>
              <a:buFont typeface="Wingdings" pitchFamily="2" charset="2"/>
              <a:buNone/>
            </a:pPr>
            <a:r>
              <a:rPr lang="en-US" smtClean="0"/>
              <a:t>        System.out.println("Done");</a:t>
            </a:r>
          </a:p>
          <a:p>
            <a:pPr lvl="1">
              <a:spcBef>
                <a:spcPct val="0"/>
              </a:spcBef>
              <a:buFont typeface="Wingdings" pitchFamily="2" charset="2"/>
              <a:buNone/>
            </a:pPr>
            <a:r>
              <a:rPr lang="en-US" smtClean="0"/>
              <a:t>    }</a:t>
            </a:r>
          </a:p>
          <a:p>
            <a:pPr lvl="1">
              <a:spcBef>
                <a:spcPct val="0"/>
              </a:spcBef>
              <a:buFont typeface="Wingdings" pitchFamily="2" charset="2"/>
              <a:buNone/>
            </a:pPr>
            <a:r>
              <a:rPr lang="en-US"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42875" y="4297363"/>
            <a:ext cx="3957638" cy="717550"/>
          </a:xfrm>
          <a:prstGeom prst="rect">
            <a:avLst/>
          </a:prstGeom>
          <a:solidFill>
            <a:srgbClr val="C0C0C0">
              <a:alpha val="25098"/>
            </a:srgbClr>
          </a:solidFill>
          <a:ln w="19050" algn="ctr">
            <a:noFill/>
            <a:miter lim="800000"/>
            <a:headEnd/>
            <a:tailEnd/>
          </a:ln>
        </p:spPr>
        <p:txBody>
          <a:bodyPr anchor="ctr">
            <a:spAutoFit/>
          </a:bodyPr>
          <a:lstStyle/>
          <a:p>
            <a:endParaRPr lang="en-US"/>
          </a:p>
        </p:txBody>
      </p:sp>
      <p:sp>
        <p:nvSpPr>
          <p:cNvPr id="9219" name="Rectangle 3"/>
          <p:cNvSpPr>
            <a:spLocks noChangeArrowheads="1"/>
          </p:cNvSpPr>
          <p:nvPr/>
        </p:nvSpPr>
        <p:spPr bwMode="auto">
          <a:xfrm>
            <a:off x="142875" y="3427413"/>
            <a:ext cx="3957638" cy="717550"/>
          </a:xfrm>
          <a:prstGeom prst="rect">
            <a:avLst/>
          </a:prstGeom>
          <a:solidFill>
            <a:srgbClr val="C0C0C0">
              <a:alpha val="25098"/>
            </a:srgbClr>
          </a:solidFill>
          <a:ln w="19050" algn="ctr">
            <a:noFill/>
            <a:miter lim="800000"/>
            <a:headEnd/>
            <a:tailEnd/>
          </a:ln>
        </p:spPr>
        <p:txBody>
          <a:bodyPr anchor="ctr">
            <a:spAutoFit/>
          </a:bodyPr>
          <a:lstStyle/>
          <a:p>
            <a:endParaRPr lang="en-US"/>
          </a:p>
        </p:txBody>
      </p:sp>
      <p:sp>
        <p:nvSpPr>
          <p:cNvPr id="9220" name="Rectangle 4"/>
          <p:cNvSpPr>
            <a:spLocks noChangeArrowheads="1"/>
          </p:cNvSpPr>
          <p:nvPr/>
        </p:nvSpPr>
        <p:spPr bwMode="auto">
          <a:xfrm>
            <a:off x="142875" y="2549525"/>
            <a:ext cx="3957638" cy="717550"/>
          </a:xfrm>
          <a:prstGeom prst="rect">
            <a:avLst/>
          </a:prstGeom>
          <a:solidFill>
            <a:srgbClr val="C0C0C0">
              <a:alpha val="25098"/>
            </a:srgbClr>
          </a:solidFill>
          <a:ln w="19050" algn="ctr">
            <a:noFill/>
            <a:miter lim="800000"/>
            <a:headEnd/>
            <a:tailEnd/>
          </a:ln>
        </p:spPr>
        <p:txBody>
          <a:bodyPr anchor="ctr">
            <a:spAutoFit/>
          </a:bodyPr>
          <a:lstStyle/>
          <a:p>
            <a:endParaRPr lang="en-US"/>
          </a:p>
        </p:txBody>
      </p:sp>
      <p:sp>
        <p:nvSpPr>
          <p:cNvPr id="9221" name="Rectangle 5"/>
          <p:cNvSpPr>
            <a:spLocks noChangeArrowheads="1"/>
          </p:cNvSpPr>
          <p:nvPr/>
        </p:nvSpPr>
        <p:spPr bwMode="auto">
          <a:xfrm>
            <a:off x="311150" y="1447800"/>
            <a:ext cx="3595688" cy="4800600"/>
          </a:xfrm>
          <a:prstGeom prst="rect">
            <a:avLst/>
          </a:prstGeom>
          <a:noFill/>
          <a:ln w="12700">
            <a:solidFill>
              <a:schemeClr val="tx1"/>
            </a:solidFill>
            <a:miter lim="800000"/>
            <a:headEnd/>
            <a:tailEnd/>
          </a:ln>
        </p:spPr>
        <p:txBody>
          <a:bodyPr lIns="90488" tIns="44450" rIns="90488" bIns="44450"/>
          <a:lstStyle/>
          <a:p>
            <a:pPr marL="274638" indent="-274638" algn="l" eaLnBrk="0" hangingPunct="0">
              <a:lnSpc>
                <a:spcPct val="100000"/>
              </a:lnSpc>
              <a:buClr>
                <a:schemeClr val="tx1"/>
              </a:buClr>
            </a:pPr>
            <a:r>
              <a:rPr lang="en-US" sz="1100" b="1">
                <a:solidFill>
                  <a:srgbClr val="993366"/>
                </a:solidFill>
                <a:latin typeface="Courier New" pitchFamily="49" charset="0"/>
              </a:rPr>
              <a:t>try</a:t>
            </a:r>
            <a:r>
              <a:rPr lang="en-US" sz="1100" b="1">
                <a:solidFill>
                  <a:srgbClr val="000000"/>
                </a:solidFill>
                <a:latin typeface="Courier New" pitchFamily="49" charset="0"/>
              </a:rPr>
              <a:t> {</a:t>
            </a:r>
          </a:p>
          <a:p>
            <a:pPr marL="274638" indent="-274638" algn="l" eaLnBrk="0" hangingPunct="0">
              <a:lnSpc>
                <a:spcPct val="100000"/>
              </a:lnSpc>
              <a:buClr>
                <a:schemeClr val="tx1"/>
              </a:buClr>
            </a:pPr>
            <a:r>
              <a:rPr lang="en-US" sz="1100" b="1">
                <a:solidFill>
                  <a:srgbClr val="000000"/>
                </a:solidFill>
                <a:latin typeface="Courier New" pitchFamily="49" charset="0"/>
              </a:rPr>
              <a:t>	</a:t>
            </a:r>
            <a:r>
              <a:rPr lang="en-US" sz="1100" b="1">
                <a:solidFill>
                  <a:srgbClr val="008000"/>
                </a:solidFill>
                <a:latin typeface="Courier New" pitchFamily="49" charset="0"/>
              </a:rPr>
              <a:t>/*</a:t>
            </a:r>
          </a:p>
          <a:p>
            <a:pPr marL="274638" indent="-274638" algn="l" eaLnBrk="0" hangingPunct="0">
              <a:lnSpc>
                <a:spcPct val="100000"/>
              </a:lnSpc>
              <a:buClr>
                <a:schemeClr val="tx1"/>
              </a:buClr>
            </a:pPr>
            <a:r>
              <a:rPr lang="en-US" sz="1100" b="1">
                <a:solidFill>
                  <a:srgbClr val="008000"/>
                </a:solidFill>
                <a:latin typeface="Courier New" pitchFamily="49" charset="0"/>
              </a:rPr>
              <a:t>	 * some codes to test here </a:t>
            </a:r>
          </a:p>
          <a:p>
            <a:pPr marL="274638" indent="-274638" algn="l" eaLnBrk="0" hangingPunct="0">
              <a:lnSpc>
                <a:spcPct val="100000"/>
              </a:lnSpc>
              <a:buClr>
                <a:schemeClr val="tx1"/>
              </a:buClr>
            </a:pPr>
            <a:r>
              <a:rPr lang="en-US" sz="1100" b="1">
                <a:solidFill>
                  <a:srgbClr val="008000"/>
                </a:solidFill>
                <a:latin typeface="Courier New" pitchFamily="49" charset="0"/>
              </a:rPr>
              <a:t>	 */</a:t>
            </a:r>
          </a:p>
          <a:p>
            <a:pPr marL="274638" indent="-274638" algn="l" eaLnBrk="0" hangingPunct="0">
              <a:lnSpc>
                <a:spcPct val="100000"/>
              </a:lnSpc>
              <a:buClr>
                <a:schemeClr val="tx1"/>
              </a:buClr>
            </a:pPr>
            <a:r>
              <a:rPr lang="en-US" sz="1100" b="1">
                <a:solidFill>
                  <a:srgbClr val="000000"/>
                </a:solidFill>
                <a:latin typeface="Courier New" pitchFamily="49" charset="0"/>
              </a:rPr>
              <a:t>} </a:t>
            </a:r>
            <a:r>
              <a:rPr lang="en-US" sz="1100" b="1">
                <a:solidFill>
                  <a:srgbClr val="993366"/>
                </a:solidFill>
                <a:latin typeface="Courier New" pitchFamily="49" charset="0"/>
              </a:rPr>
              <a:t>catch</a:t>
            </a:r>
            <a:r>
              <a:rPr lang="en-US" sz="1100" b="1">
                <a:solidFill>
                  <a:srgbClr val="000000"/>
                </a:solidFill>
                <a:latin typeface="Courier New" pitchFamily="49" charset="0"/>
              </a:rPr>
              <a:t> (SQLException </a:t>
            </a:r>
            <a:r>
              <a:rPr lang="en-US" sz="1100" b="1" i="1">
                <a:solidFill>
                  <a:srgbClr val="000000"/>
                </a:solidFill>
                <a:latin typeface="Courier New" pitchFamily="49" charset="0"/>
              </a:rPr>
              <a:t>sx</a:t>
            </a:r>
            <a:r>
              <a:rPr lang="en-US" sz="1100" b="1">
                <a:solidFill>
                  <a:srgbClr val="000000"/>
                </a:solidFill>
                <a:latin typeface="Courier New" pitchFamily="49" charset="0"/>
              </a:rPr>
              <a:t>) {</a:t>
            </a:r>
          </a:p>
          <a:p>
            <a:pPr marL="274638" indent="-274638" algn="l" eaLnBrk="0" hangingPunct="0">
              <a:lnSpc>
                <a:spcPct val="100000"/>
              </a:lnSpc>
              <a:buClr>
                <a:schemeClr val="tx1"/>
              </a:buClr>
            </a:pPr>
            <a:r>
              <a:rPr lang="en-US" sz="1100" b="1">
                <a:solidFill>
                  <a:srgbClr val="008000"/>
                </a:solidFill>
                <a:latin typeface="Courier New" pitchFamily="49" charset="0"/>
              </a:rPr>
              <a:t>	/*</a:t>
            </a:r>
          </a:p>
          <a:p>
            <a:pPr marL="274638" indent="-274638" algn="l" eaLnBrk="0" hangingPunct="0">
              <a:lnSpc>
                <a:spcPct val="100000"/>
              </a:lnSpc>
              <a:buClr>
                <a:schemeClr val="tx1"/>
              </a:buClr>
            </a:pPr>
            <a:r>
              <a:rPr lang="en-US" sz="1100" b="1">
                <a:solidFill>
                  <a:srgbClr val="008000"/>
                </a:solidFill>
                <a:latin typeface="Courier New" pitchFamily="49" charset="0"/>
              </a:rPr>
              <a:t>	 * handle </a:t>
            </a:r>
            <a:r>
              <a:rPr lang="en-US" sz="1100" b="1" i="1">
                <a:solidFill>
                  <a:srgbClr val="008000"/>
                </a:solidFill>
                <a:latin typeface="Courier New" pitchFamily="49" charset="0"/>
              </a:rPr>
              <a:t>Exception1</a:t>
            </a:r>
            <a:r>
              <a:rPr lang="en-US" sz="1100" b="1">
                <a:solidFill>
                  <a:srgbClr val="008000"/>
                </a:solidFill>
                <a:latin typeface="Courier New" pitchFamily="49" charset="0"/>
              </a:rPr>
              <a:t> here</a:t>
            </a:r>
          </a:p>
          <a:p>
            <a:pPr marL="274638" indent="-274638" algn="l" eaLnBrk="0" hangingPunct="0">
              <a:lnSpc>
                <a:spcPct val="100000"/>
              </a:lnSpc>
              <a:buClr>
                <a:schemeClr val="tx1"/>
              </a:buClr>
            </a:pPr>
            <a:r>
              <a:rPr lang="en-US" sz="1100" b="1">
                <a:solidFill>
                  <a:srgbClr val="008000"/>
                </a:solidFill>
                <a:latin typeface="Courier New" pitchFamily="49" charset="0"/>
              </a:rPr>
              <a:t>	 */</a:t>
            </a:r>
          </a:p>
          <a:p>
            <a:pPr marL="274638" indent="-274638" algn="l" eaLnBrk="0" hangingPunct="0">
              <a:lnSpc>
                <a:spcPct val="100000"/>
              </a:lnSpc>
              <a:buClr>
                <a:schemeClr val="tx1"/>
              </a:buClr>
            </a:pPr>
            <a:r>
              <a:rPr lang="en-US" sz="1100" b="1">
                <a:solidFill>
                  <a:srgbClr val="000000"/>
                </a:solidFill>
                <a:latin typeface="Courier New" pitchFamily="49" charset="0"/>
              </a:rPr>
              <a:t>} </a:t>
            </a:r>
            <a:r>
              <a:rPr lang="en-US" sz="1100" b="1">
                <a:solidFill>
                  <a:srgbClr val="993366"/>
                </a:solidFill>
                <a:latin typeface="Courier New" pitchFamily="49" charset="0"/>
              </a:rPr>
              <a:t>catch</a:t>
            </a:r>
            <a:r>
              <a:rPr lang="en-US" sz="1100" b="1">
                <a:solidFill>
                  <a:srgbClr val="000000"/>
                </a:solidFill>
                <a:latin typeface="Courier New" pitchFamily="49" charset="0"/>
              </a:rPr>
              <a:t> (IOException </a:t>
            </a:r>
            <a:r>
              <a:rPr lang="en-US" sz="1100" b="1" i="1">
                <a:solidFill>
                  <a:srgbClr val="000000"/>
                </a:solidFill>
                <a:latin typeface="Courier New" pitchFamily="49" charset="0"/>
              </a:rPr>
              <a:t>ix</a:t>
            </a:r>
            <a:r>
              <a:rPr lang="en-US" sz="1100" b="1">
                <a:solidFill>
                  <a:srgbClr val="000000"/>
                </a:solidFill>
                <a:latin typeface="Courier New" pitchFamily="49" charset="0"/>
              </a:rPr>
              <a:t>) {</a:t>
            </a:r>
          </a:p>
          <a:p>
            <a:pPr marL="274638" indent="-274638" algn="l" eaLnBrk="0" hangingPunct="0">
              <a:lnSpc>
                <a:spcPct val="100000"/>
              </a:lnSpc>
              <a:buClr>
                <a:schemeClr val="tx1"/>
              </a:buClr>
            </a:pPr>
            <a:r>
              <a:rPr lang="en-US" sz="1100" b="1">
                <a:solidFill>
                  <a:srgbClr val="008000"/>
                </a:solidFill>
                <a:latin typeface="Courier New" pitchFamily="49" charset="0"/>
              </a:rPr>
              <a:t>	/*</a:t>
            </a:r>
          </a:p>
          <a:p>
            <a:pPr marL="274638" indent="-274638" algn="l" eaLnBrk="0" hangingPunct="0">
              <a:lnSpc>
                <a:spcPct val="100000"/>
              </a:lnSpc>
              <a:buClr>
                <a:schemeClr val="tx1"/>
              </a:buClr>
            </a:pPr>
            <a:r>
              <a:rPr lang="en-US" sz="1100" b="1">
                <a:solidFill>
                  <a:srgbClr val="008000"/>
                </a:solidFill>
                <a:latin typeface="Courier New" pitchFamily="49" charset="0"/>
              </a:rPr>
              <a:t>	 * handle </a:t>
            </a:r>
            <a:r>
              <a:rPr lang="en-US" sz="1100" b="1" i="1">
                <a:solidFill>
                  <a:srgbClr val="008000"/>
                </a:solidFill>
                <a:latin typeface="Courier New" pitchFamily="49" charset="0"/>
              </a:rPr>
              <a:t>Exception2</a:t>
            </a:r>
            <a:r>
              <a:rPr lang="en-US" sz="1100" b="1">
                <a:solidFill>
                  <a:srgbClr val="008000"/>
                </a:solidFill>
                <a:latin typeface="Courier New" pitchFamily="49" charset="0"/>
              </a:rPr>
              <a:t> here</a:t>
            </a:r>
          </a:p>
          <a:p>
            <a:pPr marL="274638" indent="-274638" algn="l" eaLnBrk="0" hangingPunct="0">
              <a:lnSpc>
                <a:spcPct val="100000"/>
              </a:lnSpc>
              <a:buClr>
                <a:schemeClr val="tx1"/>
              </a:buClr>
            </a:pPr>
            <a:r>
              <a:rPr lang="en-US" sz="1100" b="1">
                <a:solidFill>
                  <a:srgbClr val="008000"/>
                </a:solidFill>
                <a:latin typeface="Courier New" pitchFamily="49" charset="0"/>
              </a:rPr>
              <a:t>	 */</a:t>
            </a:r>
          </a:p>
          <a:p>
            <a:pPr marL="274638" indent="-274638" algn="l" eaLnBrk="0" hangingPunct="0">
              <a:lnSpc>
                <a:spcPct val="100000"/>
              </a:lnSpc>
              <a:buClr>
                <a:schemeClr val="tx1"/>
              </a:buClr>
            </a:pPr>
            <a:r>
              <a:rPr lang="en-US" sz="1100" b="1">
                <a:solidFill>
                  <a:srgbClr val="000000"/>
                </a:solidFill>
                <a:latin typeface="Courier New" pitchFamily="49" charset="0"/>
              </a:rPr>
              <a:t>} </a:t>
            </a:r>
            <a:r>
              <a:rPr lang="en-US" sz="1100" b="1">
                <a:solidFill>
                  <a:srgbClr val="993366"/>
                </a:solidFill>
                <a:latin typeface="Courier New" pitchFamily="49" charset="0"/>
              </a:rPr>
              <a:t>catch</a:t>
            </a:r>
            <a:r>
              <a:rPr lang="en-US" sz="1100" b="1">
                <a:solidFill>
                  <a:srgbClr val="000000"/>
                </a:solidFill>
                <a:latin typeface="Courier New" pitchFamily="49" charset="0"/>
              </a:rPr>
              <a:t> (</a:t>
            </a:r>
            <a:r>
              <a:rPr lang="en-US" sz="1100" b="1" i="1">
                <a:solidFill>
                  <a:srgbClr val="000000"/>
                </a:solidFill>
                <a:latin typeface="Courier New" pitchFamily="49" charset="0"/>
              </a:rPr>
              <a:t>Exception ex</a:t>
            </a:r>
            <a:r>
              <a:rPr lang="en-US" sz="1100" b="1">
                <a:solidFill>
                  <a:srgbClr val="000000"/>
                </a:solidFill>
                <a:latin typeface="Courier New" pitchFamily="49" charset="0"/>
              </a:rPr>
              <a:t>) {</a:t>
            </a:r>
          </a:p>
          <a:p>
            <a:pPr marL="274638" indent="-274638" algn="l" eaLnBrk="0" hangingPunct="0">
              <a:lnSpc>
                <a:spcPct val="100000"/>
              </a:lnSpc>
              <a:buClr>
                <a:schemeClr val="tx1"/>
              </a:buClr>
            </a:pPr>
            <a:r>
              <a:rPr lang="en-US" sz="1100" b="1">
                <a:solidFill>
                  <a:srgbClr val="008000"/>
                </a:solidFill>
                <a:latin typeface="Courier New" pitchFamily="49" charset="0"/>
              </a:rPr>
              <a:t>	/*</a:t>
            </a:r>
          </a:p>
          <a:p>
            <a:pPr marL="274638" indent="-274638" algn="l" eaLnBrk="0" hangingPunct="0">
              <a:lnSpc>
                <a:spcPct val="100000"/>
              </a:lnSpc>
              <a:buClr>
                <a:schemeClr val="tx1"/>
              </a:buClr>
            </a:pPr>
            <a:r>
              <a:rPr lang="en-US" sz="1100" b="1">
                <a:solidFill>
                  <a:srgbClr val="008000"/>
                </a:solidFill>
                <a:latin typeface="Courier New" pitchFamily="49" charset="0"/>
              </a:rPr>
              <a:t>	 * handle </a:t>
            </a:r>
            <a:r>
              <a:rPr lang="en-US" sz="1100" b="1" i="1">
                <a:solidFill>
                  <a:srgbClr val="008000"/>
                </a:solidFill>
                <a:latin typeface="Courier New" pitchFamily="49" charset="0"/>
              </a:rPr>
              <a:t>Exception3</a:t>
            </a:r>
            <a:r>
              <a:rPr lang="en-US" sz="1100" b="1">
                <a:solidFill>
                  <a:srgbClr val="008000"/>
                </a:solidFill>
                <a:latin typeface="Courier New" pitchFamily="49" charset="0"/>
              </a:rPr>
              <a:t> here</a:t>
            </a:r>
          </a:p>
          <a:p>
            <a:pPr marL="274638" indent="-274638" algn="l" eaLnBrk="0" hangingPunct="0">
              <a:lnSpc>
                <a:spcPct val="100000"/>
              </a:lnSpc>
              <a:buClr>
                <a:schemeClr val="tx1"/>
              </a:buClr>
            </a:pPr>
            <a:r>
              <a:rPr lang="en-US" sz="1100" b="1">
                <a:solidFill>
                  <a:srgbClr val="008000"/>
                </a:solidFill>
                <a:latin typeface="Courier New" pitchFamily="49" charset="0"/>
              </a:rPr>
              <a:t>	 */</a:t>
            </a:r>
          </a:p>
          <a:p>
            <a:pPr marL="274638" indent="-274638" algn="l" eaLnBrk="0" hangingPunct="0">
              <a:lnSpc>
                <a:spcPct val="100000"/>
              </a:lnSpc>
              <a:buClr>
                <a:schemeClr val="tx1"/>
              </a:buClr>
            </a:pPr>
            <a:r>
              <a:rPr lang="en-US" sz="1100" b="1">
                <a:solidFill>
                  <a:srgbClr val="000000"/>
                </a:solidFill>
                <a:latin typeface="Courier New" pitchFamily="49" charset="0"/>
              </a:rPr>
              <a:t>} </a:t>
            </a:r>
            <a:r>
              <a:rPr lang="en-US" sz="1100" b="1">
                <a:solidFill>
                  <a:srgbClr val="993366"/>
                </a:solidFill>
                <a:latin typeface="Courier New" pitchFamily="49" charset="0"/>
              </a:rPr>
              <a:t>finally</a:t>
            </a:r>
            <a:r>
              <a:rPr lang="en-US" sz="1100" b="1">
                <a:solidFill>
                  <a:srgbClr val="000000"/>
                </a:solidFill>
                <a:latin typeface="Courier New" pitchFamily="49" charset="0"/>
              </a:rPr>
              <a:t> {</a:t>
            </a:r>
          </a:p>
          <a:p>
            <a:pPr marL="274638" indent="-274638" algn="l" eaLnBrk="0" hangingPunct="0">
              <a:lnSpc>
                <a:spcPct val="100000"/>
              </a:lnSpc>
              <a:buClr>
                <a:schemeClr val="tx1"/>
              </a:buClr>
            </a:pPr>
            <a:r>
              <a:rPr lang="en-US" sz="1100" b="1">
                <a:solidFill>
                  <a:srgbClr val="008000"/>
                </a:solidFill>
                <a:latin typeface="Courier New" pitchFamily="49" charset="0"/>
              </a:rPr>
              <a:t>	/*</a:t>
            </a:r>
          </a:p>
          <a:p>
            <a:pPr marL="274638" indent="-274638" algn="l" eaLnBrk="0" hangingPunct="0">
              <a:lnSpc>
                <a:spcPct val="100000"/>
              </a:lnSpc>
              <a:buClr>
                <a:schemeClr val="tx1"/>
              </a:buClr>
            </a:pPr>
            <a:r>
              <a:rPr lang="en-US" sz="1100" b="1">
                <a:solidFill>
                  <a:srgbClr val="008000"/>
                </a:solidFill>
                <a:latin typeface="Courier New" pitchFamily="49" charset="0"/>
              </a:rPr>
              <a:t>	 * always execute codes here</a:t>
            </a:r>
          </a:p>
          <a:p>
            <a:pPr marL="274638" indent="-274638" algn="l" eaLnBrk="0" hangingPunct="0">
              <a:lnSpc>
                <a:spcPct val="100000"/>
              </a:lnSpc>
              <a:buClr>
                <a:schemeClr val="tx1"/>
              </a:buClr>
            </a:pPr>
            <a:r>
              <a:rPr lang="en-US" sz="1100" b="1">
                <a:solidFill>
                  <a:srgbClr val="008000"/>
                </a:solidFill>
                <a:latin typeface="Courier New" pitchFamily="49" charset="0"/>
              </a:rPr>
              <a:t>	 */</a:t>
            </a:r>
          </a:p>
          <a:p>
            <a:pPr marL="274638" indent="-274638" algn="l" eaLnBrk="0" hangingPunct="0">
              <a:lnSpc>
                <a:spcPct val="100000"/>
              </a:lnSpc>
              <a:buClr>
                <a:schemeClr val="tx1"/>
              </a:buClr>
            </a:pPr>
            <a:r>
              <a:rPr lang="en-US" sz="1100" b="1">
                <a:solidFill>
                  <a:srgbClr val="000000"/>
                </a:solidFill>
                <a:latin typeface="Courier New" pitchFamily="49" charset="0"/>
              </a:rPr>
              <a:t>}</a:t>
            </a:r>
          </a:p>
        </p:txBody>
      </p:sp>
      <p:sp>
        <p:nvSpPr>
          <p:cNvPr id="9222" name="AutoShape 6"/>
          <p:cNvSpPr>
            <a:spLocks/>
          </p:cNvSpPr>
          <p:nvPr/>
        </p:nvSpPr>
        <p:spPr bwMode="auto">
          <a:xfrm>
            <a:off x="4973638" y="1239838"/>
            <a:ext cx="3182937" cy="736600"/>
          </a:xfrm>
          <a:prstGeom prst="accentBorderCallout2">
            <a:avLst>
              <a:gd name="adj1" fmla="val 15519"/>
              <a:gd name="adj2" fmla="val -2394"/>
              <a:gd name="adj3" fmla="val 15519"/>
              <a:gd name="adj4" fmla="val -88181"/>
              <a:gd name="adj5" fmla="val 46769"/>
              <a:gd name="adj6" fmla="val -132917"/>
            </a:avLst>
          </a:prstGeom>
          <a:solidFill>
            <a:srgbClr val="CCFFFF">
              <a:alpha val="45097"/>
            </a:srgbClr>
          </a:solidFill>
          <a:ln w="19050" algn="ctr">
            <a:solidFill>
              <a:schemeClr val="tx1"/>
            </a:solidFill>
            <a:miter lim="800000"/>
            <a:headEnd/>
            <a:tailEnd/>
          </a:ln>
        </p:spPr>
        <p:txBody>
          <a:bodyPr/>
          <a:lstStyle/>
          <a:p>
            <a:pPr marL="457200" indent="-457200" algn="l" eaLnBrk="0" hangingPunct="0">
              <a:lnSpc>
                <a:spcPct val="100000"/>
              </a:lnSpc>
              <a:spcBef>
                <a:spcPct val="50000"/>
              </a:spcBef>
              <a:buClrTx/>
            </a:pPr>
            <a:r>
              <a:rPr lang="en-US" sz="1400">
                <a:latin typeface="Courier New" pitchFamily="49" charset="0"/>
              </a:rPr>
              <a:t>try</a:t>
            </a:r>
            <a:r>
              <a:rPr lang="en-US" sz="1400"/>
              <a:t> block encloses the context where a possible exception can be thrown </a:t>
            </a:r>
          </a:p>
        </p:txBody>
      </p:sp>
      <p:sp>
        <p:nvSpPr>
          <p:cNvPr id="9223" name="AutoShape 7"/>
          <p:cNvSpPr>
            <a:spLocks/>
          </p:cNvSpPr>
          <p:nvPr/>
        </p:nvSpPr>
        <p:spPr bwMode="auto">
          <a:xfrm>
            <a:off x="4986338" y="2095500"/>
            <a:ext cx="3194050" cy="736600"/>
          </a:xfrm>
          <a:prstGeom prst="accentBorderCallout2">
            <a:avLst>
              <a:gd name="adj1" fmla="val 15519"/>
              <a:gd name="adj2" fmla="val -2384"/>
              <a:gd name="adj3" fmla="val 15519"/>
              <a:gd name="adj4" fmla="val -80963"/>
              <a:gd name="adj5" fmla="val 51722"/>
              <a:gd name="adj6" fmla="val -121968"/>
            </a:avLst>
          </a:prstGeom>
          <a:solidFill>
            <a:srgbClr val="CCFFFF">
              <a:alpha val="45097"/>
            </a:srgbClr>
          </a:solidFill>
          <a:ln w="19050" algn="ctr">
            <a:solidFill>
              <a:schemeClr val="tx1"/>
            </a:solidFill>
            <a:miter lim="800000"/>
            <a:headEnd/>
            <a:tailEnd/>
          </a:ln>
        </p:spPr>
        <p:txBody>
          <a:bodyPr/>
          <a:lstStyle/>
          <a:p>
            <a:pPr marL="457200" indent="-457200" algn="l" eaLnBrk="0" hangingPunct="0">
              <a:lnSpc>
                <a:spcPct val="100000"/>
              </a:lnSpc>
              <a:spcBef>
                <a:spcPct val="50000"/>
              </a:spcBef>
              <a:buClrTx/>
            </a:pPr>
            <a:r>
              <a:rPr lang="en-US" sz="1400"/>
              <a:t>each </a:t>
            </a:r>
            <a:r>
              <a:rPr lang="en-US" sz="1400">
                <a:latin typeface="Courier New" pitchFamily="49" charset="0"/>
              </a:rPr>
              <a:t>catch()</a:t>
            </a:r>
            <a:r>
              <a:rPr lang="en-US" sz="1400"/>
              <a:t> block is an exception handler and can appear several times</a:t>
            </a:r>
            <a:r>
              <a:rPr lang="en-US" sz="1400" b="1"/>
              <a:t> </a:t>
            </a:r>
          </a:p>
        </p:txBody>
      </p:sp>
      <p:sp>
        <p:nvSpPr>
          <p:cNvPr id="9224" name="AutoShape 8"/>
          <p:cNvSpPr>
            <a:spLocks/>
          </p:cNvSpPr>
          <p:nvPr/>
        </p:nvSpPr>
        <p:spPr bwMode="auto">
          <a:xfrm>
            <a:off x="4999038" y="2967038"/>
            <a:ext cx="3227387" cy="1177925"/>
          </a:xfrm>
          <a:prstGeom prst="accentBorderCallout2">
            <a:avLst>
              <a:gd name="adj1" fmla="val 9704"/>
              <a:gd name="adj2" fmla="val -2361"/>
              <a:gd name="adj3" fmla="val 9704"/>
              <a:gd name="adj4" fmla="val -76093"/>
              <a:gd name="adj5" fmla="val 181806"/>
              <a:gd name="adj6" fmla="val -114509"/>
            </a:avLst>
          </a:prstGeom>
          <a:solidFill>
            <a:srgbClr val="CCFFFF">
              <a:alpha val="45097"/>
            </a:srgbClr>
          </a:solidFill>
          <a:ln w="19050" algn="ctr">
            <a:solidFill>
              <a:schemeClr val="tx1"/>
            </a:solidFill>
            <a:miter lim="800000"/>
            <a:headEnd/>
            <a:tailEnd/>
          </a:ln>
        </p:spPr>
        <p:txBody>
          <a:bodyPr/>
          <a:lstStyle/>
          <a:p>
            <a:pPr marL="457200" indent="-457200" algn="l" eaLnBrk="0" hangingPunct="0">
              <a:lnSpc>
                <a:spcPct val="100000"/>
              </a:lnSpc>
              <a:spcBef>
                <a:spcPct val="50000"/>
              </a:spcBef>
              <a:buClrTx/>
            </a:pPr>
            <a:r>
              <a:rPr lang="en-US" sz="1400"/>
              <a:t>An optional</a:t>
            </a:r>
            <a:r>
              <a:rPr lang="en-US" sz="1400">
                <a:latin typeface="Courier New" pitchFamily="49" charset="0"/>
              </a:rPr>
              <a:t> finally</a:t>
            </a:r>
            <a:r>
              <a:rPr lang="en-US" sz="1400"/>
              <a:t> block is always executed before exiting the </a:t>
            </a:r>
            <a:r>
              <a:rPr lang="en-US" sz="1400">
                <a:latin typeface="Courier New" pitchFamily="49" charset="0"/>
              </a:rPr>
              <a:t>try</a:t>
            </a:r>
            <a:r>
              <a:rPr lang="en-US" sz="1400"/>
              <a:t> statement</a:t>
            </a:r>
            <a:r>
              <a:rPr lang="en-US" sz="1400" b="1"/>
              <a:t>. </a:t>
            </a:r>
            <a:endParaRPr lang="en-US" sz="1800">
              <a:latin typeface="Courier New" pitchFamily="49" charset="0"/>
            </a:endParaRPr>
          </a:p>
        </p:txBody>
      </p:sp>
      <p:sp>
        <p:nvSpPr>
          <p:cNvPr id="9225" name="Rectangle 9"/>
          <p:cNvSpPr>
            <a:spLocks noChangeArrowheads="1"/>
          </p:cNvSpPr>
          <p:nvPr/>
        </p:nvSpPr>
        <p:spPr bwMode="auto">
          <a:xfrm>
            <a:off x="150813" y="1666875"/>
            <a:ext cx="3957637" cy="717550"/>
          </a:xfrm>
          <a:prstGeom prst="rect">
            <a:avLst/>
          </a:prstGeom>
          <a:solidFill>
            <a:srgbClr val="C0C0C0">
              <a:alpha val="25098"/>
            </a:srgbClr>
          </a:solidFill>
          <a:ln w="19050" algn="ctr">
            <a:noFill/>
            <a:miter lim="800000"/>
            <a:headEnd/>
            <a:tailEnd/>
          </a:ln>
        </p:spPr>
        <p:txBody>
          <a:bodyPr anchor="ctr">
            <a:spAutoFit/>
          </a:bodyPr>
          <a:lstStyle/>
          <a:p>
            <a:endParaRPr lang="en-US"/>
          </a:p>
        </p:txBody>
      </p:sp>
      <p:sp>
        <p:nvSpPr>
          <p:cNvPr id="9226" name="Rectangle 10"/>
          <p:cNvSpPr>
            <a:spLocks noChangeArrowheads="1"/>
          </p:cNvSpPr>
          <p:nvPr/>
        </p:nvSpPr>
        <p:spPr bwMode="auto">
          <a:xfrm>
            <a:off x="153988" y="5176838"/>
            <a:ext cx="3957637" cy="717550"/>
          </a:xfrm>
          <a:prstGeom prst="rect">
            <a:avLst/>
          </a:prstGeom>
          <a:solidFill>
            <a:srgbClr val="C0C0C0">
              <a:alpha val="25098"/>
            </a:srgbClr>
          </a:solidFill>
          <a:ln w="19050" algn="ctr">
            <a:noFill/>
            <a:miter lim="800000"/>
            <a:headEnd/>
            <a:tailEnd/>
          </a:ln>
        </p:spPr>
        <p:txBody>
          <a:bodyPr anchor="ctr">
            <a:spAutoFit/>
          </a:bodyPr>
          <a:lstStyle/>
          <a:p>
            <a:endParaRPr lang="en-US"/>
          </a:p>
        </p:txBody>
      </p:sp>
      <p:sp>
        <p:nvSpPr>
          <p:cNvPr id="179211" name="Rectangle 11"/>
          <p:cNvSpPr>
            <a:spLocks noGrp="1" noChangeArrowheads="1"/>
          </p:cNvSpPr>
          <p:nvPr>
            <p:ph type="title"/>
          </p:nvPr>
        </p:nvSpPr>
        <p:spPr>
          <a:effectLst>
            <a:outerShdw dist="35921" dir="2700000" algn="ctr" rotWithShape="0">
              <a:schemeClr val="bg1"/>
            </a:outerShdw>
          </a:effectLst>
        </p:spPr>
        <p:txBody>
          <a:bodyPr/>
          <a:lstStyle/>
          <a:p>
            <a:pPr>
              <a:defRPr/>
            </a:pPr>
            <a:r>
              <a:rPr lang="en-US" smtClean="0"/>
              <a:t>Using try-catch-finally Blocks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reeform 8"/>
          <p:cNvSpPr>
            <a:spLocks/>
          </p:cNvSpPr>
          <p:nvPr/>
        </p:nvSpPr>
        <p:spPr bwMode="auto">
          <a:xfrm>
            <a:off x="2647950" y="4333875"/>
            <a:ext cx="5667375" cy="1743075"/>
          </a:xfrm>
          <a:custGeom>
            <a:avLst/>
            <a:gdLst>
              <a:gd name="T0" fmla="*/ 0 w 3570"/>
              <a:gd name="T1" fmla="*/ 0 h 1098"/>
              <a:gd name="T2" fmla="*/ 2147483647 w 3570"/>
              <a:gd name="T3" fmla="*/ 2147483647 h 1098"/>
              <a:gd name="T4" fmla="*/ 2147483647 w 3570"/>
              <a:gd name="T5" fmla="*/ 2147483647 h 1098"/>
              <a:gd name="T6" fmla="*/ 2147483647 w 3570"/>
              <a:gd name="T7" fmla="*/ 2147483647 h 1098"/>
              <a:gd name="T8" fmla="*/ 2147483647 w 3570"/>
              <a:gd name="T9" fmla="*/ 2147483647 h 1098"/>
              <a:gd name="T10" fmla="*/ 2147483647 w 3570"/>
              <a:gd name="T11" fmla="*/ 2147483647 h 1098"/>
              <a:gd name="T12" fmla="*/ 2147483647 w 3570"/>
              <a:gd name="T13" fmla="*/ 2147483647 h 1098"/>
              <a:gd name="T14" fmla="*/ 2147483647 w 3570"/>
              <a:gd name="T15" fmla="*/ 2147483647 h 1098"/>
              <a:gd name="T16" fmla="*/ 2147483647 w 3570"/>
              <a:gd name="T17" fmla="*/ 2147483647 h 1098"/>
              <a:gd name="T18" fmla="*/ 2147483647 w 3570"/>
              <a:gd name="T19" fmla="*/ 2147483647 h 1098"/>
              <a:gd name="T20" fmla="*/ 2147483647 w 3570"/>
              <a:gd name="T21" fmla="*/ 2147483647 h 1098"/>
              <a:gd name="T22" fmla="*/ 2147483647 w 3570"/>
              <a:gd name="T23" fmla="*/ 2147483647 h 1098"/>
              <a:gd name="T24" fmla="*/ 2147483647 w 3570"/>
              <a:gd name="T25" fmla="*/ 2147483647 h 1098"/>
              <a:gd name="T26" fmla="*/ 2147483647 w 3570"/>
              <a:gd name="T27" fmla="*/ 2147483647 h 1098"/>
              <a:gd name="T28" fmla="*/ 2147483647 w 3570"/>
              <a:gd name="T29" fmla="*/ 2147483647 h 1098"/>
              <a:gd name="T30" fmla="*/ 2147483647 w 3570"/>
              <a:gd name="T31" fmla="*/ 2147483647 h 1098"/>
              <a:gd name="T32" fmla="*/ 2147483647 w 3570"/>
              <a:gd name="T33" fmla="*/ 2147483647 h 1098"/>
              <a:gd name="T34" fmla="*/ 2147483647 w 3570"/>
              <a:gd name="T35" fmla="*/ 2147483647 h 1098"/>
              <a:gd name="T36" fmla="*/ 2147483647 w 3570"/>
              <a:gd name="T37" fmla="*/ 2147483647 h 1098"/>
              <a:gd name="T38" fmla="*/ 2147483647 w 3570"/>
              <a:gd name="T39" fmla="*/ 2147483647 h 1098"/>
              <a:gd name="T40" fmla="*/ 2147483647 w 3570"/>
              <a:gd name="T41" fmla="*/ 2147483647 h 1098"/>
              <a:gd name="T42" fmla="*/ 2147483647 w 3570"/>
              <a:gd name="T43" fmla="*/ 2147483647 h 1098"/>
              <a:gd name="T44" fmla="*/ 2147483647 w 3570"/>
              <a:gd name="T45" fmla="*/ 2147483647 h 1098"/>
              <a:gd name="T46" fmla="*/ 2147483647 w 3570"/>
              <a:gd name="T47" fmla="*/ 2147483647 h 1098"/>
              <a:gd name="T48" fmla="*/ 2147483647 w 3570"/>
              <a:gd name="T49" fmla="*/ 2147483647 h 1098"/>
              <a:gd name="T50" fmla="*/ 2147483647 w 3570"/>
              <a:gd name="T51" fmla="*/ 2147483647 h 1098"/>
              <a:gd name="T52" fmla="*/ 2147483647 w 3570"/>
              <a:gd name="T53" fmla="*/ 2147483647 h 1098"/>
              <a:gd name="T54" fmla="*/ 2147483647 w 3570"/>
              <a:gd name="T55" fmla="*/ 2147483647 h 1098"/>
              <a:gd name="T56" fmla="*/ 2147483647 w 3570"/>
              <a:gd name="T57" fmla="*/ 2147483647 h 1098"/>
              <a:gd name="T58" fmla="*/ 2147483647 w 3570"/>
              <a:gd name="T59" fmla="*/ 2147483647 h 1098"/>
              <a:gd name="T60" fmla="*/ 2147483647 w 3570"/>
              <a:gd name="T61" fmla="*/ 2147483647 h 1098"/>
              <a:gd name="T62" fmla="*/ 2147483647 w 3570"/>
              <a:gd name="T63" fmla="*/ 2147483647 h 1098"/>
              <a:gd name="T64" fmla="*/ 2147483647 w 3570"/>
              <a:gd name="T65" fmla="*/ 2147483647 h 1098"/>
              <a:gd name="T66" fmla="*/ 2147483647 w 3570"/>
              <a:gd name="T67" fmla="*/ 2147483647 h 1098"/>
              <a:gd name="T68" fmla="*/ 2147483647 w 3570"/>
              <a:gd name="T69" fmla="*/ 2147483647 h 1098"/>
              <a:gd name="T70" fmla="*/ 2147483647 w 3570"/>
              <a:gd name="T71" fmla="*/ 2147483647 h 1098"/>
              <a:gd name="T72" fmla="*/ 2147483647 w 3570"/>
              <a:gd name="T73" fmla="*/ 2147483647 h 1098"/>
              <a:gd name="T74" fmla="*/ 2147483647 w 3570"/>
              <a:gd name="T75" fmla="*/ 2147483647 h 1098"/>
              <a:gd name="T76" fmla="*/ 2147483647 w 3570"/>
              <a:gd name="T77" fmla="*/ 2147483647 h 1098"/>
              <a:gd name="T78" fmla="*/ 2147483647 w 3570"/>
              <a:gd name="T79" fmla="*/ 2147483647 h 1098"/>
              <a:gd name="T80" fmla="*/ 2147483647 w 3570"/>
              <a:gd name="T81" fmla="*/ 2147483647 h 1098"/>
              <a:gd name="T82" fmla="*/ 2147483647 w 3570"/>
              <a:gd name="T83" fmla="*/ 2147483647 h 1098"/>
              <a:gd name="T84" fmla="*/ 2147483647 w 3570"/>
              <a:gd name="T85" fmla="*/ 2147483647 h 1098"/>
              <a:gd name="T86" fmla="*/ 2147483647 w 3570"/>
              <a:gd name="T87" fmla="*/ 2147483647 h 1098"/>
              <a:gd name="T88" fmla="*/ 2147483647 w 3570"/>
              <a:gd name="T89" fmla="*/ 2147483647 h 109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570"/>
              <a:gd name="T136" fmla="*/ 0 h 1098"/>
              <a:gd name="T137" fmla="*/ 3570 w 3570"/>
              <a:gd name="T138" fmla="*/ 1098 h 109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570" h="1098">
                <a:moveTo>
                  <a:pt x="0" y="0"/>
                </a:moveTo>
                <a:cubicBezTo>
                  <a:pt x="2" y="12"/>
                  <a:pt x="5" y="24"/>
                  <a:pt x="6" y="36"/>
                </a:cubicBezTo>
                <a:cubicBezTo>
                  <a:pt x="9" y="62"/>
                  <a:pt x="8" y="88"/>
                  <a:pt x="12" y="114"/>
                </a:cubicBezTo>
                <a:cubicBezTo>
                  <a:pt x="24" y="197"/>
                  <a:pt x="88" y="300"/>
                  <a:pt x="162" y="342"/>
                </a:cubicBezTo>
                <a:cubicBezTo>
                  <a:pt x="182" y="354"/>
                  <a:pt x="211" y="354"/>
                  <a:pt x="234" y="360"/>
                </a:cubicBezTo>
                <a:cubicBezTo>
                  <a:pt x="243" y="359"/>
                  <a:pt x="309" y="356"/>
                  <a:pt x="330" y="348"/>
                </a:cubicBezTo>
                <a:cubicBezTo>
                  <a:pt x="511" y="282"/>
                  <a:pt x="604" y="83"/>
                  <a:pt x="792" y="36"/>
                </a:cubicBezTo>
                <a:cubicBezTo>
                  <a:pt x="840" y="38"/>
                  <a:pt x="894" y="24"/>
                  <a:pt x="936" y="48"/>
                </a:cubicBezTo>
                <a:cubicBezTo>
                  <a:pt x="982" y="74"/>
                  <a:pt x="1010" y="117"/>
                  <a:pt x="1032" y="162"/>
                </a:cubicBezTo>
                <a:cubicBezTo>
                  <a:pt x="1068" y="235"/>
                  <a:pt x="1108" y="304"/>
                  <a:pt x="1128" y="384"/>
                </a:cubicBezTo>
                <a:cubicBezTo>
                  <a:pt x="1134" y="496"/>
                  <a:pt x="1135" y="526"/>
                  <a:pt x="1140" y="642"/>
                </a:cubicBezTo>
                <a:cubicBezTo>
                  <a:pt x="1142" y="683"/>
                  <a:pt x="1133" y="788"/>
                  <a:pt x="1158" y="846"/>
                </a:cubicBezTo>
                <a:cubicBezTo>
                  <a:pt x="1214" y="976"/>
                  <a:pt x="1397" y="1069"/>
                  <a:pt x="1530" y="1086"/>
                </a:cubicBezTo>
                <a:cubicBezTo>
                  <a:pt x="1654" y="1080"/>
                  <a:pt x="1636" y="1098"/>
                  <a:pt x="1704" y="1044"/>
                </a:cubicBezTo>
                <a:cubicBezTo>
                  <a:pt x="1715" y="1021"/>
                  <a:pt x="1730" y="1001"/>
                  <a:pt x="1740" y="978"/>
                </a:cubicBezTo>
                <a:cubicBezTo>
                  <a:pt x="1752" y="951"/>
                  <a:pt x="1753" y="925"/>
                  <a:pt x="1770" y="900"/>
                </a:cubicBezTo>
                <a:cubicBezTo>
                  <a:pt x="1778" y="869"/>
                  <a:pt x="1779" y="839"/>
                  <a:pt x="1794" y="810"/>
                </a:cubicBezTo>
                <a:cubicBezTo>
                  <a:pt x="1803" y="765"/>
                  <a:pt x="1810" y="710"/>
                  <a:pt x="1836" y="672"/>
                </a:cubicBezTo>
                <a:cubicBezTo>
                  <a:pt x="1845" y="638"/>
                  <a:pt x="1861" y="600"/>
                  <a:pt x="1896" y="588"/>
                </a:cubicBezTo>
                <a:cubicBezTo>
                  <a:pt x="1934" y="592"/>
                  <a:pt x="1972" y="593"/>
                  <a:pt x="2010" y="600"/>
                </a:cubicBezTo>
                <a:cubicBezTo>
                  <a:pt x="2039" y="605"/>
                  <a:pt x="2055" y="639"/>
                  <a:pt x="2076" y="660"/>
                </a:cubicBezTo>
                <a:cubicBezTo>
                  <a:pt x="2108" y="692"/>
                  <a:pt x="2122" y="767"/>
                  <a:pt x="2136" y="810"/>
                </a:cubicBezTo>
                <a:cubicBezTo>
                  <a:pt x="2161" y="885"/>
                  <a:pt x="2140" y="901"/>
                  <a:pt x="2196" y="966"/>
                </a:cubicBezTo>
                <a:cubicBezTo>
                  <a:pt x="2218" y="991"/>
                  <a:pt x="2196" y="980"/>
                  <a:pt x="2226" y="990"/>
                </a:cubicBezTo>
                <a:cubicBezTo>
                  <a:pt x="2273" y="1037"/>
                  <a:pt x="2324" y="1045"/>
                  <a:pt x="2388" y="1056"/>
                </a:cubicBezTo>
                <a:cubicBezTo>
                  <a:pt x="2459" y="1048"/>
                  <a:pt x="2444" y="1052"/>
                  <a:pt x="2478" y="996"/>
                </a:cubicBezTo>
                <a:cubicBezTo>
                  <a:pt x="2482" y="979"/>
                  <a:pt x="2492" y="965"/>
                  <a:pt x="2496" y="948"/>
                </a:cubicBezTo>
                <a:cubicBezTo>
                  <a:pt x="2505" y="913"/>
                  <a:pt x="2508" y="885"/>
                  <a:pt x="2520" y="852"/>
                </a:cubicBezTo>
                <a:cubicBezTo>
                  <a:pt x="2527" y="832"/>
                  <a:pt x="2544" y="792"/>
                  <a:pt x="2544" y="792"/>
                </a:cubicBezTo>
                <a:cubicBezTo>
                  <a:pt x="2518" y="741"/>
                  <a:pt x="2557" y="677"/>
                  <a:pt x="2568" y="624"/>
                </a:cubicBezTo>
                <a:cubicBezTo>
                  <a:pt x="2576" y="541"/>
                  <a:pt x="2589" y="458"/>
                  <a:pt x="2640" y="390"/>
                </a:cubicBezTo>
                <a:cubicBezTo>
                  <a:pt x="2655" y="331"/>
                  <a:pt x="2633" y="403"/>
                  <a:pt x="2664" y="342"/>
                </a:cubicBezTo>
                <a:cubicBezTo>
                  <a:pt x="2668" y="335"/>
                  <a:pt x="2667" y="326"/>
                  <a:pt x="2670" y="318"/>
                </a:cubicBezTo>
                <a:cubicBezTo>
                  <a:pt x="2681" y="292"/>
                  <a:pt x="2699" y="266"/>
                  <a:pt x="2712" y="240"/>
                </a:cubicBezTo>
                <a:cubicBezTo>
                  <a:pt x="2746" y="172"/>
                  <a:pt x="2753" y="73"/>
                  <a:pt x="2826" y="36"/>
                </a:cubicBezTo>
                <a:cubicBezTo>
                  <a:pt x="2929" y="60"/>
                  <a:pt x="2883" y="37"/>
                  <a:pt x="2964" y="102"/>
                </a:cubicBezTo>
                <a:cubicBezTo>
                  <a:pt x="2988" y="122"/>
                  <a:pt x="3024" y="174"/>
                  <a:pt x="3024" y="174"/>
                </a:cubicBezTo>
                <a:cubicBezTo>
                  <a:pt x="3032" y="202"/>
                  <a:pt x="3037" y="231"/>
                  <a:pt x="3048" y="258"/>
                </a:cubicBezTo>
                <a:cubicBezTo>
                  <a:pt x="3053" y="271"/>
                  <a:pt x="3067" y="281"/>
                  <a:pt x="3072" y="294"/>
                </a:cubicBezTo>
                <a:cubicBezTo>
                  <a:pt x="3083" y="321"/>
                  <a:pt x="3085" y="351"/>
                  <a:pt x="3096" y="378"/>
                </a:cubicBezTo>
                <a:cubicBezTo>
                  <a:pt x="3123" y="442"/>
                  <a:pt x="3179" y="506"/>
                  <a:pt x="3216" y="564"/>
                </a:cubicBezTo>
                <a:cubicBezTo>
                  <a:pt x="3248" y="615"/>
                  <a:pt x="3270" y="672"/>
                  <a:pt x="3306" y="720"/>
                </a:cubicBezTo>
                <a:cubicBezTo>
                  <a:pt x="3321" y="764"/>
                  <a:pt x="3300" y="708"/>
                  <a:pt x="3330" y="762"/>
                </a:cubicBezTo>
                <a:cubicBezTo>
                  <a:pt x="3369" y="832"/>
                  <a:pt x="3404" y="902"/>
                  <a:pt x="3462" y="960"/>
                </a:cubicBezTo>
                <a:cubicBezTo>
                  <a:pt x="3496" y="994"/>
                  <a:pt x="3532" y="995"/>
                  <a:pt x="3570" y="1014"/>
                </a:cubicBezTo>
              </a:path>
            </a:pathLst>
          </a:custGeom>
          <a:noFill/>
          <a:ln w="53975">
            <a:solidFill>
              <a:srgbClr val="0000FF"/>
            </a:solidFill>
            <a:round/>
            <a:headEnd/>
            <a:tailEnd/>
          </a:ln>
        </p:spPr>
        <p:txBody>
          <a:bodyPr wrap="none" anchor="ctr"/>
          <a:lstStyle/>
          <a:p>
            <a:endParaRPr lang="en-US"/>
          </a:p>
        </p:txBody>
      </p:sp>
      <p:sp>
        <p:nvSpPr>
          <p:cNvPr id="68611" name="Rectangle 2"/>
          <p:cNvSpPr>
            <a:spLocks noGrp="1" noChangeArrowheads="1"/>
          </p:cNvSpPr>
          <p:nvPr>
            <p:ph type="title"/>
          </p:nvPr>
        </p:nvSpPr>
        <p:spPr/>
        <p:txBody>
          <a:bodyPr/>
          <a:lstStyle/>
          <a:p>
            <a:r>
              <a:rPr lang="en-US" smtClean="0"/>
              <a:t>Java Thread Example – Output</a:t>
            </a:r>
          </a:p>
        </p:txBody>
      </p:sp>
      <p:sp>
        <p:nvSpPr>
          <p:cNvPr id="68612" name="Rectangle 3"/>
          <p:cNvSpPr>
            <a:spLocks noGrp="1" noChangeArrowheads="1"/>
          </p:cNvSpPr>
          <p:nvPr>
            <p:ph type="body" idx="1"/>
          </p:nvPr>
        </p:nvSpPr>
        <p:spPr/>
        <p:txBody>
          <a:bodyPr/>
          <a:lstStyle/>
          <a:p>
            <a:r>
              <a:rPr lang="en-US" smtClean="0"/>
              <a:t>Possible outputs</a:t>
            </a:r>
          </a:p>
          <a:p>
            <a:pPr lvl="1"/>
            <a:r>
              <a:rPr lang="en-US" smtClean="0"/>
              <a:t>0,1,2,0,1,2,Done 	</a:t>
            </a:r>
            <a:r>
              <a:rPr lang="en-US" smtClean="0">
                <a:solidFill>
                  <a:srgbClr val="FF3300"/>
                </a:solidFill>
              </a:rPr>
              <a:t>// thread 1, thread 2, main()</a:t>
            </a:r>
          </a:p>
          <a:p>
            <a:pPr lvl="1"/>
            <a:r>
              <a:rPr lang="en-US" smtClean="0"/>
              <a:t>0,1,2,Done,0,1,2 	</a:t>
            </a:r>
            <a:r>
              <a:rPr lang="en-US" smtClean="0">
                <a:solidFill>
                  <a:srgbClr val="FF3300"/>
                </a:solidFill>
              </a:rPr>
              <a:t>// thread 1, main(), thread 2</a:t>
            </a:r>
            <a:endParaRPr lang="en-US" smtClean="0"/>
          </a:p>
          <a:p>
            <a:pPr lvl="1"/>
            <a:r>
              <a:rPr lang="en-US" smtClean="0"/>
              <a:t>Done,0,1,2,0,1,2 	</a:t>
            </a:r>
            <a:r>
              <a:rPr lang="en-US" smtClean="0">
                <a:solidFill>
                  <a:srgbClr val="FF3300"/>
                </a:solidFill>
              </a:rPr>
              <a:t>// main(), thread 1, thread 2</a:t>
            </a:r>
            <a:endParaRPr lang="en-US" smtClean="0"/>
          </a:p>
          <a:p>
            <a:pPr lvl="1"/>
            <a:r>
              <a:rPr lang="en-US" smtClean="0"/>
              <a:t>0,0,1,1,2,Done,2 	</a:t>
            </a:r>
            <a:r>
              <a:rPr lang="en-US" smtClean="0">
                <a:solidFill>
                  <a:srgbClr val="FF3300"/>
                </a:solidFill>
              </a:rPr>
              <a:t>// main() &amp; threads interleaved</a:t>
            </a:r>
          </a:p>
        </p:txBody>
      </p:sp>
      <p:sp>
        <p:nvSpPr>
          <p:cNvPr id="68613" name="AutoShape 4"/>
          <p:cNvSpPr>
            <a:spLocks noChangeArrowheads="1"/>
          </p:cNvSpPr>
          <p:nvPr/>
        </p:nvSpPr>
        <p:spPr bwMode="auto">
          <a:xfrm>
            <a:off x="1933575" y="5129229"/>
            <a:ext cx="6210300" cy="657225"/>
          </a:xfrm>
          <a:prstGeom prst="roundRect">
            <a:avLst>
              <a:gd name="adj" fmla="val 16667"/>
            </a:avLst>
          </a:prstGeom>
          <a:solidFill>
            <a:srgbClr val="CCFFFF"/>
          </a:solidFill>
          <a:ln w="12700">
            <a:solidFill>
              <a:schemeClr val="tx1"/>
            </a:solidFill>
            <a:round/>
            <a:headEnd/>
            <a:tailEnd/>
          </a:ln>
        </p:spPr>
        <p:txBody>
          <a:bodyPr wrap="none" anchor="ctr"/>
          <a:lstStyle/>
          <a:p>
            <a:r>
              <a:rPr lang="en-US" dirty="0"/>
              <a:t>thread 1: </a:t>
            </a:r>
            <a:r>
              <a:rPr lang="en-US" dirty="0" err="1"/>
              <a:t>println</a:t>
            </a:r>
            <a:r>
              <a:rPr lang="en-US" dirty="0"/>
              <a:t> 0, </a:t>
            </a:r>
            <a:r>
              <a:rPr lang="en-US" dirty="0" err="1"/>
              <a:t>println</a:t>
            </a:r>
            <a:r>
              <a:rPr lang="en-US" dirty="0"/>
              <a:t> 1, </a:t>
            </a:r>
            <a:r>
              <a:rPr lang="en-US" dirty="0" err="1"/>
              <a:t>println</a:t>
            </a:r>
            <a:r>
              <a:rPr lang="en-US" dirty="0"/>
              <a:t> 2</a:t>
            </a:r>
          </a:p>
        </p:txBody>
      </p:sp>
      <p:sp>
        <p:nvSpPr>
          <p:cNvPr id="68614" name="AutoShape 6"/>
          <p:cNvSpPr>
            <a:spLocks noChangeArrowheads="1"/>
          </p:cNvSpPr>
          <p:nvPr/>
        </p:nvSpPr>
        <p:spPr bwMode="auto">
          <a:xfrm>
            <a:off x="1057300" y="4214818"/>
            <a:ext cx="7086600" cy="666750"/>
          </a:xfrm>
          <a:prstGeom prst="roundRect">
            <a:avLst>
              <a:gd name="adj" fmla="val 16667"/>
            </a:avLst>
          </a:prstGeom>
          <a:solidFill>
            <a:srgbClr val="CCFFFF"/>
          </a:solidFill>
          <a:ln w="12700">
            <a:solidFill>
              <a:schemeClr val="tx1"/>
            </a:solidFill>
            <a:round/>
            <a:headEnd/>
            <a:tailEnd/>
          </a:ln>
        </p:spPr>
        <p:txBody>
          <a:bodyPr wrap="none" anchor="ctr"/>
          <a:lstStyle/>
          <a:p>
            <a:r>
              <a:rPr lang="en-US" dirty="0"/>
              <a:t>main (): thread 1, thread 2, </a:t>
            </a:r>
            <a:r>
              <a:rPr lang="en-US" dirty="0" err="1"/>
              <a:t>println</a:t>
            </a:r>
            <a:r>
              <a:rPr lang="en-US" dirty="0"/>
              <a:t> Done</a:t>
            </a:r>
          </a:p>
        </p:txBody>
      </p:sp>
      <p:sp>
        <p:nvSpPr>
          <p:cNvPr id="68615" name="AutoShape 7"/>
          <p:cNvSpPr>
            <a:spLocks noChangeArrowheads="1"/>
          </p:cNvSpPr>
          <p:nvPr/>
        </p:nvSpPr>
        <p:spPr bwMode="auto">
          <a:xfrm>
            <a:off x="2705100" y="6129361"/>
            <a:ext cx="6210300" cy="657225"/>
          </a:xfrm>
          <a:prstGeom prst="roundRect">
            <a:avLst>
              <a:gd name="adj" fmla="val 16667"/>
            </a:avLst>
          </a:prstGeom>
          <a:solidFill>
            <a:srgbClr val="CCFFFF"/>
          </a:solidFill>
          <a:ln w="12700">
            <a:solidFill>
              <a:schemeClr val="tx1"/>
            </a:solidFill>
            <a:round/>
            <a:headEnd/>
            <a:tailEnd/>
          </a:ln>
        </p:spPr>
        <p:txBody>
          <a:bodyPr wrap="none" anchor="ctr"/>
          <a:lstStyle/>
          <a:p>
            <a:r>
              <a:rPr lang="en-US" dirty="0"/>
              <a:t>thread 2: </a:t>
            </a:r>
            <a:r>
              <a:rPr lang="en-US" dirty="0" err="1"/>
              <a:t>println</a:t>
            </a:r>
            <a:r>
              <a:rPr lang="en-US" dirty="0"/>
              <a:t> 0, </a:t>
            </a:r>
            <a:r>
              <a:rPr lang="en-US" dirty="0" err="1"/>
              <a:t>println</a:t>
            </a:r>
            <a:r>
              <a:rPr lang="en-US" dirty="0"/>
              <a:t> 1, </a:t>
            </a:r>
            <a:r>
              <a:rPr lang="en-US" dirty="0" err="1"/>
              <a:t>println</a:t>
            </a:r>
            <a:r>
              <a:rPr lang="en-US" dirty="0"/>
              <a:t> 2</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Data Races</a:t>
            </a:r>
          </a:p>
        </p:txBody>
      </p:sp>
      <p:sp>
        <p:nvSpPr>
          <p:cNvPr id="69635" name="Rectangle 3"/>
          <p:cNvSpPr>
            <a:spLocks noGrp="1" noChangeArrowheads="1"/>
          </p:cNvSpPr>
          <p:nvPr>
            <p:ph type="body" idx="1"/>
          </p:nvPr>
        </p:nvSpPr>
        <p:spPr>
          <a:xfrm>
            <a:off x="304800" y="1143000"/>
            <a:ext cx="8610600" cy="5591175"/>
          </a:xfrm>
        </p:spPr>
        <p:txBody>
          <a:bodyPr>
            <a:normAutofit fontScale="92500" lnSpcReduction="10000"/>
          </a:bodyPr>
          <a:lstStyle/>
          <a:p>
            <a:pPr lvl="1">
              <a:spcBef>
                <a:spcPct val="0"/>
              </a:spcBef>
              <a:buFont typeface="Wingdings" pitchFamily="2" charset="2"/>
              <a:buNone/>
            </a:pPr>
            <a:r>
              <a:rPr lang="en-US" smtClean="0"/>
              <a:t>public class DataRace extends Thread {</a:t>
            </a:r>
          </a:p>
          <a:p>
            <a:pPr lvl="1">
              <a:spcBef>
                <a:spcPct val="0"/>
              </a:spcBef>
              <a:buFont typeface="Wingdings" pitchFamily="2" charset="2"/>
              <a:buNone/>
            </a:pPr>
            <a:r>
              <a:rPr lang="en-US" smtClean="0"/>
              <a:t>    static int </a:t>
            </a:r>
            <a:r>
              <a:rPr lang="en-US" smtClean="0">
                <a:solidFill>
                  <a:srgbClr val="FF3300"/>
                </a:solidFill>
              </a:rPr>
              <a:t>x</a:t>
            </a:r>
            <a:r>
              <a:rPr lang="en-US" smtClean="0"/>
              <a:t>;</a:t>
            </a:r>
          </a:p>
          <a:p>
            <a:pPr lvl="1">
              <a:spcBef>
                <a:spcPct val="0"/>
              </a:spcBef>
              <a:buFont typeface="Wingdings" pitchFamily="2" charset="2"/>
              <a:buNone/>
            </a:pPr>
            <a:r>
              <a:rPr lang="en-US" smtClean="0"/>
              <a:t>    public void run() {</a:t>
            </a:r>
          </a:p>
          <a:p>
            <a:pPr lvl="1">
              <a:spcBef>
                <a:spcPct val="0"/>
              </a:spcBef>
              <a:buFont typeface="Wingdings" pitchFamily="2" charset="2"/>
              <a:buNone/>
            </a:pPr>
            <a:r>
              <a:rPr lang="en-US" smtClean="0"/>
              <a:t>        for (int i = 0; i &lt; 100000; i++) {</a:t>
            </a:r>
          </a:p>
          <a:p>
            <a:pPr lvl="1">
              <a:spcBef>
                <a:spcPct val="0"/>
              </a:spcBef>
              <a:buFont typeface="Wingdings" pitchFamily="2" charset="2"/>
              <a:buNone/>
            </a:pPr>
            <a:r>
              <a:rPr lang="en-US" smtClean="0"/>
              <a:t>            x = x + 1;</a:t>
            </a:r>
          </a:p>
          <a:p>
            <a:pPr lvl="1">
              <a:spcBef>
                <a:spcPct val="0"/>
              </a:spcBef>
              <a:buFont typeface="Wingdings" pitchFamily="2" charset="2"/>
              <a:buNone/>
            </a:pPr>
            <a:r>
              <a:rPr lang="en-US" smtClean="0"/>
              <a:t>            x = x – 1;</a:t>
            </a:r>
          </a:p>
          <a:p>
            <a:pPr lvl="1">
              <a:spcBef>
                <a:spcPct val="0"/>
              </a:spcBef>
              <a:buFont typeface="Wingdings" pitchFamily="2" charset="2"/>
              <a:buNone/>
            </a:pPr>
            <a:r>
              <a:rPr lang="en-US" smtClean="0"/>
              <a:t>        }</a:t>
            </a:r>
          </a:p>
          <a:p>
            <a:pPr lvl="1">
              <a:spcBef>
                <a:spcPct val="0"/>
              </a:spcBef>
              <a:buFont typeface="Wingdings" pitchFamily="2" charset="2"/>
              <a:buNone/>
            </a:pPr>
            <a:r>
              <a:rPr lang="en-US" smtClean="0"/>
              <a:t>    }</a:t>
            </a:r>
          </a:p>
          <a:p>
            <a:pPr lvl="1">
              <a:spcBef>
                <a:spcPct val="0"/>
              </a:spcBef>
              <a:buFont typeface="Wingdings" pitchFamily="2" charset="2"/>
              <a:buNone/>
            </a:pPr>
            <a:r>
              <a:rPr lang="en-US" smtClean="0"/>
              <a:t>    public static void main(String[] args) {</a:t>
            </a:r>
          </a:p>
          <a:p>
            <a:pPr lvl="1">
              <a:spcBef>
                <a:spcPct val="0"/>
              </a:spcBef>
              <a:buFont typeface="Wingdings" pitchFamily="2" charset="2"/>
              <a:buNone/>
            </a:pPr>
            <a:r>
              <a:rPr lang="en-US" smtClean="0"/>
              <a:t>         x = 0;</a:t>
            </a:r>
          </a:p>
          <a:p>
            <a:pPr lvl="1">
              <a:spcBef>
                <a:spcPct val="0"/>
              </a:spcBef>
              <a:buFont typeface="Wingdings" pitchFamily="2" charset="2"/>
              <a:buNone/>
            </a:pPr>
            <a:r>
              <a:rPr lang="en-US" smtClean="0"/>
              <a:t>         for (int i = 0; i &lt; 100000; i++)</a:t>
            </a:r>
          </a:p>
          <a:p>
            <a:pPr lvl="1">
              <a:spcBef>
                <a:spcPct val="0"/>
              </a:spcBef>
              <a:buFont typeface="Wingdings" pitchFamily="2" charset="2"/>
              <a:buNone/>
            </a:pPr>
            <a:r>
              <a:rPr lang="en-US" smtClean="0"/>
              <a:t>             new DataRace().start();</a:t>
            </a:r>
          </a:p>
          <a:p>
            <a:pPr lvl="1">
              <a:spcBef>
                <a:spcPct val="0"/>
              </a:spcBef>
              <a:buFont typeface="Wingdings" pitchFamily="2" charset="2"/>
              <a:buNone/>
            </a:pPr>
            <a:r>
              <a:rPr lang="en-US" smtClean="0"/>
              <a:t>         System.out.println(x);	</a:t>
            </a:r>
            <a:r>
              <a:rPr lang="en-US" smtClean="0">
                <a:solidFill>
                  <a:srgbClr val="FF3300"/>
                </a:solidFill>
              </a:rPr>
              <a:t>// x not always 0!</a:t>
            </a:r>
          </a:p>
          <a:p>
            <a:pPr lvl="1">
              <a:spcBef>
                <a:spcPct val="0"/>
              </a:spcBef>
              <a:buFont typeface="Wingdings" pitchFamily="2" charset="2"/>
              <a:buNone/>
            </a:pPr>
            <a:r>
              <a:rPr lang="en-US" smtClean="0"/>
              <a:t>    }</a:t>
            </a:r>
          </a:p>
          <a:p>
            <a:pPr lvl="1">
              <a:spcBef>
                <a:spcPct val="0"/>
              </a:spcBef>
              <a:buFont typeface="Wingdings" pitchFamily="2" charset="2"/>
              <a:buNone/>
            </a:pPr>
            <a:r>
              <a:rPr lang="en-US"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Thread Scheduling Observations</a:t>
            </a:r>
          </a:p>
        </p:txBody>
      </p:sp>
      <p:sp>
        <p:nvSpPr>
          <p:cNvPr id="70659" name="Rectangle 3"/>
          <p:cNvSpPr>
            <a:spLocks noGrp="1" noChangeArrowheads="1"/>
          </p:cNvSpPr>
          <p:nvPr>
            <p:ph type="body" idx="1"/>
          </p:nvPr>
        </p:nvSpPr>
        <p:spPr/>
        <p:txBody>
          <a:bodyPr>
            <a:normAutofit fontScale="92500" lnSpcReduction="20000"/>
          </a:bodyPr>
          <a:lstStyle/>
          <a:p>
            <a:pPr marL="533400" indent="-533400"/>
            <a:r>
              <a:rPr lang="en-US" smtClean="0"/>
              <a:t>Order thread is selected is </a:t>
            </a:r>
            <a:r>
              <a:rPr lang="en-US" smtClean="0">
                <a:solidFill>
                  <a:srgbClr val="FF3300"/>
                </a:solidFill>
              </a:rPr>
              <a:t>indeterminate</a:t>
            </a:r>
          </a:p>
          <a:p>
            <a:pPr marL="914400" lvl="1" indent="-457200"/>
            <a:r>
              <a:rPr lang="en-US" smtClean="0"/>
              <a:t>Depends on scheduler</a:t>
            </a:r>
          </a:p>
          <a:p>
            <a:pPr marL="533400" indent="-533400"/>
            <a:r>
              <a:rPr lang="en-US" smtClean="0"/>
              <a:t>Thread can block indefinitely (starvation)</a:t>
            </a:r>
          </a:p>
          <a:p>
            <a:pPr marL="914400" lvl="1" indent="-457200"/>
            <a:r>
              <a:rPr lang="en-US" smtClean="0"/>
              <a:t>If other threads always execute first</a:t>
            </a:r>
          </a:p>
          <a:p>
            <a:pPr marL="533400" indent="-533400"/>
            <a:r>
              <a:rPr lang="en-US" smtClean="0"/>
              <a:t>Thread scheduling may cause </a:t>
            </a:r>
            <a:r>
              <a:rPr lang="en-US" smtClean="0">
                <a:solidFill>
                  <a:srgbClr val="FF3300"/>
                </a:solidFill>
              </a:rPr>
              <a:t>data races</a:t>
            </a:r>
          </a:p>
          <a:p>
            <a:pPr marL="914400" lvl="1" indent="-457200"/>
            <a:r>
              <a:rPr lang="en-US" smtClean="0"/>
              <a:t>Modifying same data from multiple threads</a:t>
            </a:r>
          </a:p>
          <a:p>
            <a:pPr marL="914400" lvl="1" indent="-457200"/>
            <a:r>
              <a:rPr lang="en-US" smtClean="0"/>
              <a:t>Result depends on thread execution order</a:t>
            </a:r>
          </a:p>
          <a:p>
            <a:pPr marL="533400" indent="-533400"/>
            <a:r>
              <a:rPr lang="en-US" smtClean="0"/>
              <a:t>Synchronization</a:t>
            </a:r>
          </a:p>
          <a:p>
            <a:pPr marL="914400" lvl="1" indent="-457200"/>
            <a:r>
              <a:rPr lang="en-US" smtClean="0"/>
              <a:t>Control thread execution order</a:t>
            </a:r>
          </a:p>
          <a:p>
            <a:pPr marL="914400" lvl="1" indent="-457200"/>
            <a:r>
              <a:rPr lang="en-US" smtClean="0"/>
              <a:t>Eliminate data races</a:t>
            </a:r>
          </a:p>
          <a:p>
            <a:pPr marL="914400" lvl="1" indent="-457200"/>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95300" y="357188"/>
            <a:ext cx="8191500" cy="481012"/>
          </a:xfrm>
        </p:spPr>
        <p:txBody>
          <a:bodyPr>
            <a:normAutofit fontScale="90000"/>
          </a:bodyPr>
          <a:lstStyle/>
          <a:p>
            <a:r>
              <a:rPr lang="en-US" altLang="ko-KR" smtClean="0">
                <a:ea typeface="굴림" pitchFamily="34" charset="-127"/>
              </a:rPr>
              <a:t>Object Serialization</a:t>
            </a:r>
            <a:r>
              <a:rPr lang="en-US" altLang="ko-KR" smtClean="0">
                <a:latin typeface="Times New Roman" pitchFamily="18" charset="0"/>
                <a:ea typeface="굴림" pitchFamily="34" charset="-127"/>
              </a:rPr>
              <a:t> </a:t>
            </a:r>
          </a:p>
        </p:txBody>
      </p:sp>
      <p:sp>
        <p:nvSpPr>
          <p:cNvPr id="71683" name="Rectangle 5"/>
          <p:cNvSpPr>
            <a:spLocks noGrp="1" noChangeArrowheads="1"/>
          </p:cNvSpPr>
          <p:nvPr>
            <p:ph type="body" idx="1"/>
          </p:nvPr>
        </p:nvSpPr>
        <p:spPr/>
        <p:txBody>
          <a:bodyPr>
            <a:normAutofit lnSpcReduction="10000"/>
          </a:bodyPr>
          <a:lstStyle/>
          <a:p>
            <a:pPr>
              <a:lnSpc>
                <a:spcPct val="90000"/>
              </a:lnSpc>
            </a:pPr>
            <a:r>
              <a:rPr lang="en-US" altLang="ja-JP" smtClean="0">
                <a:ea typeface="ＭＳ Ｐゴシック" pitchFamily="34" charset="-128"/>
              </a:rPr>
              <a:t>What is Object Serialization?</a:t>
            </a:r>
          </a:p>
          <a:p>
            <a:pPr lvl="1">
              <a:lnSpc>
                <a:spcPct val="90000"/>
              </a:lnSpc>
            </a:pPr>
            <a:r>
              <a:rPr lang="en-US" altLang="ja-JP" smtClean="0">
                <a:ea typeface="ＭＳ Ｐゴシック" pitchFamily="34" charset="-128"/>
              </a:rPr>
              <a:t>Serialization: process of converting an object’s representation into a stream of bytes</a:t>
            </a:r>
          </a:p>
          <a:p>
            <a:pPr lvl="1">
              <a:lnSpc>
                <a:spcPct val="90000"/>
              </a:lnSpc>
            </a:pPr>
            <a:r>
              <a:rPr lang="en-US" altLang="ja-JP" smtClean="0">
                <a:ea typeface="ＭＳ Ｐゴシック" pitchFamily="34" charset="-128"/>
              </a:rPr>
              <a:t>Deserialization: reconstituting an object from a byte stream</a:t>
            </a:r>
          </a:p>
          <a:p>
            <a:pPr lvl="1">
              <a:lnSpc>
                <a:spcPct val="90000"/>
              </a:lnSpc>
            </a:pPr>
            <a:r>
              <a:rPr lang="en-US" altLang="ja-JP" smtClean="0">
                <a:ea typeface="ＭＳ Ｐゴシック" pitchFamily="34" charset="-128"/>
              </a:rPr>
              <a:t>Process of reading and writing objects  </a:t>
            </a:r>
          </a:p>
          <a:p>
            <a:pPr lvl="1">
              <a:lnSpc>
                <a:spcPct val="90000"/>
              </a:lnSpc>
            </a:pPr>
            <a:r>
              <a:rPr lang="en-US" altLang="ja-JP" smtClean="0">
                <a:ea typeface="ＭＳ Ｐゴシック" pitchFamily="34" charset="-128"/>
              </a:rPr>
              <a:t>Writing an object is to represent its state in a serialized form sufficient to reconstruct the object as it is read. </a:t>
            </a:r>
          </a:p>
          <a:p>
            <a:pPr lvl="1">
              <a:lnSpc>
                <a:spcPct val="90000"/>
              </a:lnSpc>
            </a:pPr>
            <a:r>
              <a:rPr lang="en-US" altLang="ja-JP" smtClean="0">
                <a:ea typeface="ＭＳ Ｐゴシック" pitchFamily="34" charset="-128"/>
              </a:rPr>
              <a:t> Object serialization is essential to building all but the most transient applications. </a:t>
            </a:r>
          </a:p>
          <a:p>
            <a:pPr>
              <a:lnSpc>
                <a:spcPct val="90000"/>
              </a:lnSpc>
            </a:pPr>
            <a:endParaRPr lang="en-US" altLang="ja-JP" smtClean="0">
              <a:ea typeface="ＭＳ Ｐゴシック" pitchFamily="34" charset="-128"/>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ko-KR" sz="3600" smtClean="0">
                <a:ea typeface="굴림" pitchFamily="34" charset="-127"/>
              </a:rPr>
              <a:t>Serializing Objects</a:t>
            </a:r>
            <a:r>
              <a:rPr lang="en-US" altLang="ko-KR" smtClean="0">
                <a:latin typeface="Times New Roman" pitchFamily="18" charset="0"/>
                <a:ea typeface="굴림" pitchFamily="34" charset="-127"/>
              </a:rPr>
              <a:t> </a:t>
            </a:r>
          </a:p>
        </p:txBody>
      </p:sp>
      <p:sp>
        <p:nvSpPr>
          <p:cNvPr id="72707" name="Rectangle 3"/>
          <p:cNvSpPr>
            <a:spLocks noGrp="1" noChangeArrowheads="1"/>
          </p:cNvSpPr>
          <p:nvPr>
            <p:ph type="body" sz="half" idx="1"/>
          </p:nvPr>
        </p:nvSpPr>
        <p:spPr/>
        <p:txBody>
          <a:bodyPr>
            <a:normAutofit fontScale="92500"/>
          </a:bodyPr>
          <a:lstStyle/>
          <a:p>
            <a:r>
              <a:rPr lang="en-US" altLang="ko-KR" sz="2400" smtClean="0">
                <a:latin typeface="Tahoma" pitchFamily="34" charset="0"/>
                <a:ea typeface="굴림" pitchFamily="34" charset="-127"/>
              </a:rPr>
              <a:t>How to Write to an ObjectOutputStream</a:t>
            </a:r>
          </a:p>
          <a:p>
            <a:pPr lvl="1"/>
            <a:r>
              <a:rPr lang="en-US" altLang="ko-KR" sz="2000" smtClean="0">
                <a:latin typeface="Tahoma" pitchFamily="34" charset="0"/>
                <a:ea typeface="굴림" pitchFamily="34" charset="-127"/>
              </a:rPr>
              <a:t>Writing objects to a stream is a straight-forward process. Example of constructing a Date object and then serializing that object:</a:t>
            </a:r>
            <a:endParaRPr lang="en-US" altLang="ja-JP" sz="2000" smtClean="0">
              <a:latin typeface="Tahoma" pitchFamily="34" charset="0"/>
              <a:ea typeface="ＭＳ Ｐゴシック" pitchFamily="34" charset="-128"/>
            </a:endParaRPr>
          </a:p>
          <a:p>
            <a:pPr lvl="1"/>
            <a:endParaRPr lang="en-US" altLang="ja-JP" sz="2000" b="1" smtClean="0">
              <a:latin typeface="Tahoma" pitchFamily="34" charset="0"/>
              <a:ea typeface="ＭＳ Ｐゴシック" pitchFamily="34" charset="-128"/>
            </a:endParaRPr>
          </a:p>
          <a:p>
            <a:pPr lvl="1">
              <a:buFont typeface="Wingdings" pitchFamily="2" charset="2"/>
              <a:buNone/>
            </a:pPr>
            <a:r>
              <a:rPr lang="en-US" altLang="ko-KR" sz="1600" smtClean="0">
                <a:latin typeface="Tahoma" pitchFamily="34" charset="0"/>
                <a:ea typeface="굴림" pitchFamily="34" charset="-127"/>
              </a:rPr>
              <a:t>FileOutputStream out = new FileOutputStream("theTime");</a:t>
            </a:r>
            <a:endParaRPr lang="en-US" altLang="ja-JP" sz="1600" smtClean="0">
              <a:latin typeface="Tahoma" pitchFamily="34" charset="0"/>
              <a:ea typeface="ＭＳ Ｐゴシック" pitchFamily="34" charset="-128"/>
            </a:endParaRPr>
          </a:p>
          <a:p>
            <a:pPr lvl="1">
              <a:buFont typeface="Wingdings" pitchFamily="2" charset="2"/>
              <a:buNone/>
            </a:pPr>
            <a:r>
              <a:rPr lang="en-US" altLang="ko-KR" sz="1600" smtClean="0">
                <a:latin typeface="Tahoma" pitchFamily="34" charset="0"/>
                <a:ea typeface="굴림" pitchFamily="34" charset="-127"/>
              </a:rPr>
              <a:t>ObjectOutputStream s = new ObjectOutputStream(out);</a:t>
            </a:r>
            <a:endParaRPr lang="en-US" altLang="ja-JP" sz="1600" smtClean="0">
              <a:latin typeface="Tahoma" pitchFamily="34" charset="0"/>
              <a:ea typeface="ＭＳ Ｐゴシック" pitchFamily="34" charset="-128"/>
            </a:endParaRPr>
          </a:p>
          <a:p>
            <a:pPr lvl="1">
              <a:buFont typeface="Wingdings" pitchFamily="2" charset="2"/>
              <a:buNone/>
            </a:pPr>
            <a:r>
              <a:rPr lang="en-US" altLang="ko-KR" sz="1600" smtClean="0">
                <a:latin typeface="Tahoma" pitchFamily="34" charset="0"/>
                <a:ea typeface="굴림" pitchFamily="34" charset="-127"/>
              </a:rPr>
              <a:t>s.writeObject("Today");</a:t>
            </a:r>
            <a:endParaRPr lang="en-US" altLang="ja-JP" sz="1600" smtClean="0">
              <a:latin typeface="Tahoma" pitchFamily="34" charset="0"/>
              <a:ea typeface="ＭＳ Ｐゴシック" pitchFamily="34" charset="-128"/>
            </a:endParaRPr>
          </a:p>
          <a:p>
            <a:pPr lvl="1">
              <a:buFont typeface="Wingdings" pitchFamily="2" charset="2"/>
              <a:buNone/>
            </a:pPr>
            <a:r>
              <a:rPr lang="en-US" altLang="ko-KR" sz="1800" smtClean="0">
                <a:latin typeface="Tahoma" pitchFamily="34" charset="0"/>
                <a:ea typeface="굴림" pitchFamily="34" charset="-127"/>
              </a:rPr>
              <a:t>s.writeObject(new Date());</a:t>
            </a:r>
            <a:endParaRPr lang="en-US" altLang="ja-JP" sz="1800" smtClean="0">
              <a:latin typeface="Tahoma" pitchFamily="34" charset="0"/>
              <a:ea typeface="ＭＳ Ｐゴシック" pitchFamily="34" charset="-128"/>
            </a:endParaRPr>
          </a:p>
          <a:p>
            <a:pPr lvl="1">
              <a:buFont typeface="Wingdings" pitchFamily="2" charset="2"/>
              <a:buNone/>
            </a:pPr>
            <a:r>
              <a:rPr lang="en-US" altLang="ko-KR" sz="1800" smtClean="0">
                <a:latin typeface="Tahoma" pitchFamily="34" charset="0"/>
                <a:ea typeface="굴림" pitchFamily="34" charset="-127"/>
              </a:rPr>
              <a:t>s.flush(); </a:t>
            </a:r>
          </a:p>
        </p:txBody>
      </p:sp>
      <p:sp>
        <p:nvSpPr>
          <p:cNvPr id="72708" name="Rectangle 4"/>
          <p:cNvSpPr>
            <a:spLocks noGrp="1" noChangeArrowheads="1"/>
          </p:cNvSpPr>
          <p:nvPr>
            <p:ph type="body" sz="half" idx="2"/>
          </p:nvPr>
        </p:nvSpPr>
        <p:spPr/>
        <p:txBody>
          <a:bodyPr>
            <a:normAutofit lnSpcReduction="10000"/>
          </a:bodyPr>
          <a:lstStyle/>
          <a:p>
            <a:r>
              <a:rPr lang="en-US" altLang="ko-KR" sz="2400" smtClean="0">
                <a:latin typeface="Tahoma" pitchFamily="34" charset="0"/>
                <a:ea typeface="굴림" pitchFamily="34" charset="-127"/>
              </a:rPr>
              <a:t>How to Read from an ObjectOutputStream</a:t>
            </a:r>
          </a:p>
          <a:p>
            <a:pPr lvl="1"/>
            <a:r>
              <a:rPr lang="en-US" altLang="ko-KR" sz="2000" smtClean="0">
                <a:latin typeface="Tahoma" pitchFamily="34" charset="0"/>
                <a:ea typeface="굴림" pitchFamily="34" charset="-127"/>
              </a:rPr>
              <a:t>Example that reads in the String and the Date object that was written to the file named theTime in the read example: </a:t>
            </a:r>
          </a:p>
          <a:p>
            <a:pPr lvl="1"/>
            <a:endParaRPr lang="en-US" altLang="ko-KR" sz="2000" smtClean="0">
              <a:latin typeface="Tahoma" pitchFamily="34" charset="0"/>
              <a:ea typeface="굴림" pitchFamily="34" charset="-127"/>
            </a:endParaRPr>
          </a:p>
          <a:p>
            <a:pPr lvl="2">
              <a:buFontTx/>
              <a:buNone/>
            </a:pPr>
            <a:r>
              <a:rPr lang="en-US" altLang="ko-KR" sz="1600" smtClean="0">
                <a:latin typeface="Tahoma" pitchFamily="34" charset="0"/>
                <a:ea typeface="굴림" pitchFamily="34" charset="-127"/>
              </a:rPr>
              <a:t>FileInputStream in = new FileInputStream("theTime"); </a:t>
            </a:r>
            <a:endParaRPr lang="en-US" altLang="ja-JP" sz="1600" smtClean="0">
              <a:latin typeface="Tahoma" pitchFamily="34" charset="0"/>
              <a:ea typeface="ＭＳ Ｐゴシック" pitchFamily="34" charset="-128"/>
            </a:endParaRPr>
          </a:p>
          <a:p>
            <a:pPr lvl="2">
              <a:buFontTx/>
              <a:buNone/>
            </a:pPr>
            <a:r>
              <a:rPr lang="en-US" altLang="ko-KR" sz="1600" smtClean="0">
                <a:latin typeface="Tahoma" pitchFamily="34" charset="0"/>
                <a:ea typeface="굴림" pitchFamily="34" charset="-127"/>
              </a:rPr>
              <a:t>ObjectInputStream s = new ObjectInputStream(in); </a:t>
            </a:r>
          </a:p>
          <a:p>
            <a:pPr lvl="2">
              <a:buFontTx/>
              <a:buNone/>
            </a:pPr>
            <a:r>
              <a:rPr lang="en-US" altLang="ko-KR" sz="1600" smtClean="0">
                <a:latin typeface="Tahoma" pitchFamily="34" charset="0"/>
                <a:ea typeface="굴림" pitchFamily="34" charset="-127"/>
              </a:rPr>
              <a:t>String today = (String)s.readObject(); </a:t>
            </a:r>
          </a:p>
          <a:p>
            <a:pPr lvl="2">
              <a:buFontTx/>
              <a:buNone/>
            </a:pPr>
            <a:r>
              <a:rPr lang="en-US" altLang="ko-KR" sz="1600" smtClean="0">
                <a:latin typeface="Tahoma" pitchFamily="34" charset="0"/>
                <a:ea typeface="굴림" pitchFamily="34" charset="-127"/>
              </a:rPr>
              <a:t>Date date = (Date)s.readObject();</a:t>
            </a:r>
            <a:r>
              <a:rPr lang="en-US" altLang="ko-KR" sz="1800" smtClean="0">
                <a:latin typeface="Times New Roman" pitchFamily="18" charset="0"/>
                <a:ea typeface="굴림" pitchFamily="34" charset="-127"/>
              </a:rPr>
              <a:t> </a:t>
            </a:r>
          </a:p>
          <a:p>
            <a:endParaRPr lang="en-US" altLang="ja-JP" smtClean="0">
              <a:ea typeface="ＭＳ Ｐゴシック" pitchFamily="34" charset="-128"/>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95300" y="444500"/>
            <a:ext cx="8115300" cy="241300"/>
          </a:xfrm>
        </p:spPr>
        <p:txBody>
          <a:bodyPr>
            <a:normAutofit fontScale="90000"/>
          </a:bodyPr>
          <a:lstStyle/>
          <a:p>
            <a:r>
              <a:rPr lang="en-US" altLang="ko-KR" sz="3600" smtClean="0">
                <a:ea typeface="굴림" pitchFamily="34" charset="-127"/>
              </a:rPr>
              <a:t>Serializing Objects</a:t>
            </a:r>
            <a:r>
              <a:rPr lang="en-US" altLang="ko-KR" smtClean="0">
                <a:ea typeface="굴림" pitchFamily="34" charset="-127"/>
              </a:rPr>
              <a:t> </a:t>
            </a:r>
          </a:p>
        </p:txBody>
      </p:sp>
      <p:sp>
        <p:nvSpPr>
          <p:cNvPr id="73731" name="Rectangle 3"/>
          <p:cNvSpPr>
            <a:spLocks noGrp="1" noChangeArrowheads="1"/>
          </p:cNvSpPr>
          <p:nvPr>
            <p:ph type="body" idx="1"/>
          </p:nvPr>
        </p:nvSpPr>
        <p:spPr>
          <a:xfrm>
            <a:off x="228600" y="1676400"/>
            <a:ext cx="8686800" cy="4419600"/>
          </a:xfrm>
        </p:spPr>
        <p:txBody>
          <a:bodyPr/>
          <a:lstStyle/>
          <a:p>
            <a:r>
              <a:rPr lang="en-US" altLang="ko-KR" sz="2400" smtClean="0">
                <a:ea typeface="굴림" pitchFamily="34" charset="-127"/>
              </a:rPr>
              <a:t>Providing Object Serialization for Your Classes </a:t>
            </a:r>
          </a:p>
          <a:p>
            <a:pPr lvl="1"/>
            <a:r>
              <a:rPr lang="en-US" altLang="ko-KR" sz="2400" smtClean="0">
                <a:ea typeface="굴림" pitchFamily="34" charset="-127"/>
              </a:rPr>
              <a:t>Implementing the Serializable Interface</a:t>
            </a:r>
          </a:p>
          <a:p>
            <a:pPr lvl="1"/>
            <a:r>
              <a:rPr lang="en-US" altLang="ko-KR" sz="2400" smtClean="0">
                <a:ea typeface="굴림" pitchFamily="34" charset="-127"/>
              </a:rPr>
              <a:t>Customizing Serialization</a:t>
            </a:r>
          </a:p>
          <a:p>
            <a:pPr lvl="1"/>
            <a:r>
              <a:rPr lang="en-US" altLang="ko-KR" sz="2400" smtClean="0">
                <a:ea typeface="굴림" pitchFamily="34" charset="-127"/>
              </a:rPr>
              <a:t>Implementing the Externalizable Interface</a:t>
            </a:r>
          </a:p>
          <a:p>
            <a:pPr lvl="1"/>
            <a:r>
              <a:rPr lang="en-US" altLang="ko-KR" sz="2400" smtClean="0">
                <a:ea typeface="굴림" pitchFamily="34" charset="-127"/>
              </a:rPr>
              <a:t>Protecting Sensitive Information</a:t>
            </a:r>
          </a:p>
          <a:p>
            <a:pPr lvl="1"/>
            <a:endParaRPr lang="en-US" altLang="ko-KR" sz="2400" smtClean="0">
              <a:ea typeface="굴림" pitchFamily="34" charset="-127"/>
            </a:endParaRPr>
          </a:p>
          <a:p>
            <a:pPr lvl="1">
              <a:buFont typeface="Wingdings" pitchFamily="2" charset="2"/>
              <a:buNone/>
            </a:pPr>
            <a:r>
              <a:rPr lang="en-US" altLang="ko-KR" sz="2400" smtClean="0">
                <a:ea typeface="굴림" pitchFamily="34" charset="-127"/>
              </a:rPr>
              <a:t>[ObjectFileTest.java]</a:t>
            </a:r>
            <a:endParaRPr lang="en-US" altLang="ja-JP" sz="2400" smtClean="0">
              <a:ea typeface="ＭＳ Ｐゴシック" pitchFamily="34" charset="-128"/>
            </a:endParaRPr>
          </a:p>
          <a:p>
            <a:pPr>
              <a:buFont typeface="Wingdings" pitchFamily="2" charset="2"/>
              <a:buNone/>
            </a:pPr>
            <a:r>
              <a:rPr lang="en-US" altLang="ja-JP" sz="2000" smtClean="0">
                <a:ea typeface="ＭＳ Ｐゴシック" pitchFamily="34" charset="-128"/>
              </a:rPr>
              <a:t>/home/course/prog3/sources/week08-14/IO/objserial/ObjectFileTest.java</a:t>
            </a:r>
          </a:p>
          <a:p>
            <a:pPr lvl="1">
              <a:buFont typeface="Wingdings" pitchFamily="2" charset="2"/>
              <a:buNone/>
            </a:pPr>
            <a:endParaRPr lang="en-US" altLang="ja-JP" b="1" smtClean="0">
              <a:latin typeface="Tahoma"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371600" y="304800"/>
            <a:ext cx="5160963" cy="533400"/>
          </a:xfrm>
        </p:spPr>
        <p:txBody>
          <a:bodyPr/>
          <a:lstStyle/>
          <a:p>
            <a:r>
              <a:rPr lang="en-US" altLang="ja-JP" sz="3600" smtClean="0">
                <a:ea typeface="ＭＳ Ｐゴシック" pitchFamily="34" charset="-128"/>
              </a:rPr>
              <a:t>The Java New I/O</a:t>
            </a:r>
            <a:endParaRPr lang="en-US" altLang="ko-KR" sz="3600" smtClean="0">
              <a:ea typeface="굴림" pitchFamily="34" charset="-127"/>
            </a:endParaRPr>
          </a:p>
        </p:txBody>
      </p:sp>
      <p:sp>
        <p:nvSpPr>
          <p:cNvPr id="74755" name="Rectangle 4"/>
          <p:cNvSpPr>
            <a:spLocks noGrp="1" noChangeArrowheads="1"/>
          </p:cNvSpPr>
          <p:nvPr>
            <p:ph type="body" idx="1"/>
          </p:nvPr>
        </p:nvSpPr>
        <p:spPr>
          <a:xfrm>
            <a:off x="381000" y="1066800"/>
            <a:ext cx="8534400" cy="5181600"/>
          </a:xfrm>
        </p:spPr>
        <p:txBody>
          <a:bodyPr/>
          <a:lstStyle/>
          <a:p>
            <a:pPr>
              <a:lnSpc>
                <a:spcPct val="90000"/>
              </a:lnSpc>
            </a:pPr>
            <a:r>
              <a:rPr lang="en-US" altLang="ja-JP" sz="2400" smtClean="0">
                <a:ea typeface="ＭＳ Ｐゴシック" pitchFamily="34" charset="-128"/>
              </a:rPr>
              <a:t>The Java New I/O</a:t>
            </a:r>
          </a:p>
          <a:p>
            <a:pPr lvl="1">
              <a:lnSpc>
                <a:spcPct val="90000"/>
              </a:lnSpc>
            </a:pPr>
            <a:r>
              <a:rPr lang="en-US" altLang="ja-JP" smtClean="0">
                <a:ea typeface="ＭＳ Ｐゴシック" pitchFamily="34" charset="-128"/>
              </a:rPr>
              <a:t>The new I/O (NIO) APIs introduced in v 1.4 provide new features and improved performance in the areas of buffer management, scalable network and file I/O, character-set support, and regular-expression matching. The NIO   APIs supplement the I/O facilities in the java.io package. </a:t>
            </a:r>
          </a:p>
          <a:p>
            <a:pPr>
              <a:lnSpc>
                <a:spcPct val="90000"/>
              </a:lnSpc>
            </a:pPr>
            <a:endParaRPr lang="en-US" altLang="ja-JP" sz="2400" smtClean="0">
              <a:ea typeface="ＭＳ Ｐゴシック" pitchFamily="34" charset="-128"/>
            </a:endParaRPr>
          </a:p>
          <a:p>
            <a:pPr>
              <a:lnSpc>
                <a:spcPct val="90000"/>
              </a:lnSpc>
            </a:pPr>
            <a:r>
              <a:rPr lang="en-US" altLang="ja-JP" sz="2400" smtClean="0">
                <a:ea typeface="ＭＳ Ｐゴシック" pitchFamily="34" charset="-128"/>
              </a:rPr>
              <a:t>Features</a:t>
            </a:r>
          </a:p>
          <a:p>
            <a:pPr lvl="1">
              <a:lnSpc>
                <a:spcPct val="90000"/>
              </a:lnSpc>
            </a:pPr>
            <a:r>
              <a:rPr lang="en-US" altLang="ja-JP" smtClean="0">
                <a:ea typeface="ＭＳ Ｐゴシック" pitchFamily="34" charset="-128"/>
              </a:rPr>
              <a:t> Buffers for data of primitive types </a:t>
            </a:r>
          </a:p>
          <a:p>
            <a:pPr lvl="1">
              <a:lnSpc>
                <a:spcPct val="90000"/>
              </a:lnSpc>
            </a:pPr>
            <a:r>
              <a:rPr lang="en-US" altLang="ja-JP" smtClean="0">
                <a:ea typeface="ＭＳ Ｐゴシック" pitchFamily="34" charset="-128"/>
              </a:rPr>
              <a:t> Character-set encoders and decoders </a:t>
            </a:r>
          </a:p>
          <a:p>
            <a:pPr lvl="1">
              <a:lnSpc>
                <a:spcPct val="90000"/>
              </a:lnSpc>
            </a:pPr>
            <a:r>
              <a:rPr lang="en-US" altLang="ja-JP" smtClean="0">
                <a:ea typeface="ＭＳ Ｐゴシック" pitchFamily="34" charset="-128"/>
              </a:rPr>
              <a:t> A pattern-matching facility based on Perl-style regular  expressions </a:t>
            </a:r>
          </a:p>
          <a:p>
            <a:pPr lvl="1">
              <a:lnSpc>
                <a:spcPct val="90000"/>
              </a:lnSpc>
            </a:pPr>
            <a:r>
              <a:rPr lang="en-US" altLang="ja-JP" smtClean="0">
                <a:ea typeface="ＭＳ Ｐゴシック" pitchFamily="34" charset="-128"/>
              </a:rPr>
              <a:t> Channels, a new primitive I/O abstraction </a:t>
            </a:r>
          </a:p>
          <a:p>
            <a:pPr lvl="1">
              <a:lnSpc>
                <a:spcPct val="90000"/>
              </a:lnSpc>
            </a:pPr>
            <a:r>
              <a:rPr lang="en-US" altLang="ja-JP" smtClean="0">
                <a:ea typeface="ＭＳ Ｐゴシック" pitchFamily="34" charset="-128"/>
              </a:rPr>
              <a:t> A file interface that supports locks and memory mapping </a:t>
            </a:r>
          </a:p>
          <a:p>
            <a:pPr>
              <a:lnSpc>
                <a:spcPct val="90000"/>
              </a:lnSpc>
            </a:pPr>
            <a:endParaRPr lang="en-US" altLang="ja-JP" sz="2400" smtClean="0">
              <a:ea typeface="ＭＳ Ｐゴシック" pitchFamily="34" charset="-128"/>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143000" y="228600"/>
            <a:ext cx="6477000" cy="533400"/>
          </a:xfrm>
        </p:spPr>
        <p:txBody>
          <a:bodyPr/>
          <a:lstStyle/>
          <a:p>
            <a:r>
              <a:rPr lang="en-US" altLang="ja-JP" sz="3600" smtClean="0">
                <a:ea typeface="ＭＳ Ｐゴシック" pitchFamily="34" charset="-128"/>
              </a:rPr>
              <a:t>The Java New File I/O</a:t>
            </a:r>
            <a:endParaRPr lang="en-US" altLang="ko-KR" sz="3600" smtClean="0">
              <a:ea typeface="굴림" pitchFamily="34" charset="-127"/>
            </a:endParaRPr>
          </a:p>
        </p:txBody>
      </p:sp>
      <p:sp>
        <p:nvSpPr>
          <p:cNvPr id="75779" name="Text Box 3"/>
          <p:cNvSpPr txBox="1">
            <a:spLocks noChangeArrowheads="1"/>
          </p:cNvSpPr>
          <p:nvPr/>
        </p:nvSpPr>
        <p:spPr bwMode="auto">
          <a:xfrm>
            <a:off x="457200" y="1219200"/>
            <a:ext cx="8305800" cy="1474788"/>
          </a:xfrm>
          <a:prstGeom prst="rect">
            <a:avLst/>
          </a:prstGeom>
          <a:noFill/>
          <a:ln w="9525">
            <a:solidFill>
              <a:srgbClr val="FF0000"/>
            </a:solidFill>
            <a:miter lim="800000"/>
            <a:headEnd/>
            <a:tailEnd/>
          </a:ln>
        </p:spPr>
        <p:txBody>
          <a:bodyPr>
            <a:spAutoFit/>
          </a:bodyPr>
          <a:lstStyle/>
          <a:p>
            <a:pPr latinLnBrk="1">
              <a:spcBef>
                <a:spcPct val="50000"/>
              </a:spcBef>
              <a:buClr>
                <a:srgbClr val="0000FF"/>
              </a:buClr>
              <a:buFont typeface="Wingdings" pitchFamily="2" charset="2"/>
              <a:buChar char="u"/>
            </a:pPr>
            <a:r>
              <a:rPr lang="en-US" altLang="ja-JP" b="1">
                <a:latin typeface="Tahoma" pitchFamily="34" charset="0"/>
                <a:ea typeface="굴림" pitchFamily="34" charset="-127"/>
              </a:rPr>
              <a:t> For the New File I/O : Three Kinds of Objects are Involved</a:t>
            </a:r>
          </a:p>
          <a:p>
            <a:pPr latinLnBrk="1"/>
            <a:endParaRPr lang="en-US" altLang="ja-JP">
              <a:latin typeface="Tahoma" pitchFamily="34" charset="0"/>
              <a:ea typeface="굴림" pitchFamily="34" charset="-127"/>
            </a:endParaRPr>
          </a:p>
          <a:p>
            <a:pPr lvl="1" latinLnBrk="1">
              <a:buClr>
                <a:srgbClr val="FF0000"/>
              </a:buClr>
              <a:buFont typeface="Wingdings" pitchFamily="2" charset="2"/>
              <a:buChar char="l"/>
            </a:pPr>
            <a:r>
              <a:rPr lang="en-US" altLang="ja-JP">
                <a:latin typeface="Tahoma" pitchFamily="34" charset="0"/>
                <a:ea typeface="굴림" pitchFamily="34" charset="-127"/>
              </a:rPr>
              <a:t> A file stream object : FileOutputStream objects, FileInputStream objects</a:t>
            </a:r>
          </a:p>
          <a:p>
            <a:pPr lvl="1" latinLnBrk="1">
              <a:buClr>
                <a:srgbClr val="FF0000"/>
              </a:buClr>
              <a:buFont typeface="Wingdings" pitchFamily="2" charset="2"/>
              <a:buChar char="l"/>
            </a:pPr>
            <a:r>
              <a:rPr lang="en-US" altLang="ja-JP">
                <a:latin typeface="Tahoma" pitchFamily="34" charset="0"/>
                <a:ea typeface="굴림" pitchFamily="34" charset="-127"/>
              </a:rPr>
              <a:t> One or more buffer objects : ByteBuffer, CharBuffer, LongBuffer, etc</a:t>
            </a:r>
          </a:p>
          <a:p>
            <a:pPr lvl="1" latinLnBrk="1">
              <a:buClr>
                <a:srgbClr val="FF0000"/>
              </a:buClr>
              <a:buFont typeface="Wingdings" pitchFamily="2" charset="2"/>
              <a:buChar char="l"/>
            </a:pPr>
            <a:r>
              <a:rPr lang="en-US" altLang="ja-JP">
                <a:latin typeface="Tahoma" pitchFamily="34" charset="0"/>
                <a:ea typeface="굴림" pitchFamily="34" charset="-127"/>
              </a:rPr>
              <a:t> A channel object : FileChannel,…</a:t>
            </a:r>
          </a:p>
        </p:txBody>
      </p:sp>
      <p:sp>
        <p:nvSpPr>
          <p:cNvPr id="75780" name="Text Box 4"/>
          <p:cNvSpPr txBox="1">
            <a:spLocks noChangeArrowheads="1"/>
          </p:cNvSpPr>
          <p:nvPr/>
        </p:nvSpPr>
        <p:spPr bwMode="auto">
          <a:xfrm>
            <a:off x="1331913" y="3429000"/>
            <a:ext cx="1800225" cy="649288"/>
          </a:xfrm>
          <a:prstGeom prst="rect">
            <a:avLst/>
          </a:prstGeom>
          <a:noFill/>
          <a:ln w="9525">
            <a:solidFill>
              <a:schemeClr val="tx1"/>
            </a:solidFill>
            <a:miter lim="800000"/>
            <a:headEnd/>
            <a:tailEnd/>
          </a:ln>
        </p:spPr>
        <p:txBody>
          <a:bodyPr>
            <a:spAutoFit/>
          </a:bodyPr>
          <a:lstStyle/>
          <a:p>
            <a:pPr latinLnBrk="1"/>
            <a:endParaRPr lang="en-US" altLang="ja-JP" sz="1200">
              <a:latin typeface="Tahoma" pitchFamily="34" charset="0"/>
              <a:ea typeface="굴림" pitchFamily="34" charset="-127"/>
            </a:endParaRPr>
          </a:p>
          <a:p>
            <a:pPr latinLnBrk="1"/>
            <a:r>
              <a:rPr lang="en-US" altLang="ja-JP" sz="1200">
                <a:latin typeface="Tahoma" pitchFamily="34" charset="0"/>
                <a:ea typeface="굴림" pitchFamily="34" charset="-127"/>
              </a:rPr>
              <a:t>  </a:t>
            </a:r>
            <a:r>
              <a:rPr lang="en-US" altLang="ja-JP" sz="1200" b="1">
                <a:latin typeface="Tahoma" pitchFamily="34" charset="0"/>
                <a:ea typeface="굴림" pitchFamily="34" charset="-127"/>
              </a:rPr>
              <a:t>File Stream Object</a:t>
            </a:r>
          </a:p>
          <a:p>
            <a:pPr latinLnBrk="1"/>
            <a:endParaRPr lang="en-US" altLang="ja-JP" sz="1200" b="1">
              <a:latin typeface="Tahoma" pitchFamily="34" charset="0"/>
              <a:ea typeface="굴림" pitchFamily="34" charset="-127"/>
            </a:endParaRPr>
          </a:p>
        </p:txBody>
      </p:sp>
      <p:sp>
        <p:nvSpPr>
          <p:cNvPr id="75781" name="Text Box 5"/>
          <p:cNvSpPr txBox="1">
            <a:spLocks noChangeArrowheads="1"/>
          </p:cNvSpPr>
          <p:nvPr/>
        </p:nvSpPr>
        <p:spPr bwMode="auto">
          <a:xfrm>
            <a:off x="1258888" y="5300663"/>
            <a:ext cx="1655762" cy="649287"/>
          </a:xfrm>
          <a:prstGeom prst="rect">
            <a:avLst/>
          </a:prstGeom>
          <a:noFill/>
          <a:ln w="9525">
            <a:solidFill>
              <a:schemeClr val="tx1"/>
            </a:solidFill>
            <a:miter lim="800000"/>
            <a:headEnd/>
            <a:tailEnd/>
          </a:ln>
        </p:spPr>
        <p:txBody>
          <a:bodyPr>
            <a:spAutoFit/>
          </a:bodyPr>
          <a:lstStyle/>
          <a:p>
            <a:pPr latinLnBrk="1"/>
            <a:endParaRPr lang="en-US" altLang="ja-JP" sz="1200">
              <a:latin typeface="Tahoma" pitchFamily="34" charset="0"/>
              <a:ea typeface="굴림" pitchFamily="34" charset="-127"/>
            </a:endParaRPr>
          </a:p>
          <a:p>
            <a:pPr latinLnBrk="1"/>
            <a:endParaRPr lang="en-US" altLang="ja-JP" sz="1200">
              <a:latin typeface="Tahoma" pitchFamily="34" charset="0"/>
              <a:ea typeface="굴림" pitchFamily="34" charset="-127"/>
            </a:endParaRPr>
          </a:p>
          <a:p>
            <a:pPr latinLnBrk="1"/>
            <a:r>
              <a:rPr lang="en-US" altLang="ja-JP" sz="1200">
                <a:latin typeface="Tahoma" pitchFamily="34" charset="0"/>
                <a:ea typeface="굴림" pitchFamily="34" charset="-127"/>
              </a:rPr>
              <a:t>                                </a:t>
            </a:r>
          </a:p>
        </p:txBody>
      </p:sp>
      <p:sp>
        <p:nvSpPr>
          <p:cNvPr id="75782" name="Text Box 6"/>
          <p:cNvSpPr txBox="1">
            <a:spLocks noChangeArrowheads="1"/>
          </p:cNvSpPr>
          <p:nvPr/>
        </p:nvSpPr>
        <p:spPr bwMode="auto">
          <a:xfrm>
            <a:off x="1331913" y="5445125"/>
            <a:ext cx="1655762" cy="649288"/>
          </a:xfrm>
          <a:prstGeom prst="rect">
            <a:avLst/>
          </a:prstGeom>
          <a:solidFill>
            <a:schemeClr val="bg1"/>
          </a:solidFill>
          <a:ln w="9525">
            <a:solidFill>
              <a:schemeClr val="tx1"/>
            </a:solidFill>
            <a:miter lim="800000"/>
            <a:headEnd/>
            <a:tailEnd/>
          </a:ln>
        </p:spPr>
        <p:txBody>
          <a:bodyPr>
            <a:spAutoFit/>
          </a:bodyPr>
          <a:lstStyle/>
          <a:p>
            <a:pPr latinLnBrk="1"/>
            <a:endParaRPr lang="en-US" altLang="ja-JP" sz="1200">
              <a:latin typeface="Tahoma" pitchFamily="34" charset="0"/>
              <a:ea typeface="굴림" pitchFamily="34" charset="-127"/>
            </a:endParaRPr>
          </a:p>
          <a:p>
            <a:pPr latinLnBrk="1"/>
            <a:r>
              <a:rPr lang="en-US" altLang="ja-JP" sz="1200">
                <a:latin typeface="Tahoma" pitchFamily="34" charset="0"/>
                <a:ea typeface="굴림" pitchFamily="34" charset="-127"/>
              </a:rPr>
              <a:t> </a:t>
            </a:r>
            <a:r>
              <a:rPr lang="en-US" altLang="ja-JP" sz="1200" b="1">
                <a:latin typeface="Tahoma" pitchFamily="34" charset="0"/>
                <a:ea typeface="굴림" pitchFamily="34" charset="-127"/>
              </a:rPr>
              <a:t>Buffer Objects</a:t>
            </a:r>
          </a:p>
          <a:p>
            <a:pPr latinLnBrk="1"/>
            <a:endParaRPr lang="en-US" altLang="ja-JP" sz="1200">
              <a:latin typeface="Tahoma" pitchFamily="34" charset="0"/>
              <a:ea typeface="굴림" pitchFamily="34" charset="-127"/>
            </a:endParaRPr>
          </a:p>
        </p:txBody>
      </p:sp>
      <p:sp>
        <p:nvSpPr>
          <p:cNvPr id="75783" name="Text Box 7"/>
          <p:cNvSpPr txBox="1">
            <a:spLocks noChangeArrowheads="1"/>
          </p:cNvSpPr>
          <p:nvPr/>
        </p:nvSpPr>
        <p:spPr bwMode="auto">
          <a:xfrm>
            <a:off x="5148263" y="4365625"/>
            <a:ext cx="1800225" cy="649288"/>
          </a:xfrm>
          <a:prstGeom prst="rect">
            <a:avLst/>
          </a:prstGeom>
          <a:noFill/>
          <a:ln w="9525">
            <a:solidFill>
              <a:schemeClr val="tx1"/>
            </a:solidFill>
            <a:miter lim="800000"/>
            <a:headEnd/>
            <a:tailEnd/>
          </a:ln>
        </p:spPr>
        <p:txBody>
          <a:bodyPr>
            <a:spAutoFit/>
          </a:bodyPr>
          <a:lstStyle/>
          <a:p>
            <a:pPr latinLnBrk="1"/>
            <a:endParaRPr lang="en-US" altLang="ja-JP" sz="1200">
              <a:latin typeface="Tahoma" pitchFamily="34" charset="0"/>
              <a:ea typeface="굴림" pitchFamily="34" charset="-127"/>
            </a:endParaRPr>
          </a:p>
          <a:p>
            <a:pPr latinLnBrk="1"/>
            <a:r>
              <a:rPr lang="en-US" altLang="ja-JP" sz="1200" b="1">
                <a:latin typeface="Tahoma" pitchFamily="34" charset="0"/>
                <a:ea typeface="굴림" pitchFamily="34" charset="-127"/>
              </a:rPr>
              <a:t>    Channel Object</a:t>
            </a:r>
          </a:p>
          <a:p>
            <a:pPr latinLnBrk="1"/>
            <a:endParaRPr lang="en-US" altLang="ja-JP" sz="1200" b="1">
              <a:latin typeface="Tahoma" pitchFamily="34" charset="0"/>
              <a:ea typeface="굴림" pitchFamily="34" charset="-127"/>
            </a:endParaRPr>
          </a:p>
        </p:txBody>
      </p:sp>
      <p:sp>
        <p:nvSpPr>
          <p:cNvPr id="75784" name="Line 8"/>
          <p:cNvSpPr>
            <a:spLocks noChangeShapeType="1"/>
          </p:cNvSpPr>
          <p:nvPr/>
        </p:nvSpPr>
        <p:spPr bwMode="auto">
          <a:xfrm>
            <a:off x="3132138" y="3716338"/>
            <a:ext cx="2016125" cy="936625"/>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75785" name="Line 9"/>
          <p:cNvSpPr>
            <a:spLocks noChangeShapeType="1"/>
          </p:cNvSpPr>
          <p:nvPr/>
        </p:nvSpPr>
        <p:spPr bwMode="auto">
          <a:xfrm flipV="1">
            <a:off x="2987675" y="4797425"/>
            <a:ext cx="2160588" cy="936625"/>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75786" name="Text Box 10"/>
          <p:cNvSpPr txBox="1">
            <a:spLocks noChangeArrowheads="1"/>
          </p:cNvSpPr>
          <p:nvPr/>
        </p:nvSpPr>
        <p:spPr bwMode="auto">
          <a:xfrm>
            <a:off x="1042988" y="4365625"/>
            <a:ext cx="2663825" cy="639763"/>
          </a:xfrm>
          <a:prstGeom prst="rect">
            <a:avLst/>
          </a:prstGeom>
          <a:noFill/>
          <a:ln w="9525">
            <a:noFill/>
            <a:miter lim="800000"/>
            <a:headEnd/>
            <a:tailEnd/>
          </a:ln>
        </p:spPr>
        <p:txBody>
          <a:bodyPr>
            <a:spAutoFit/>
          </a:bodyPr>
          <a:lstStyle/>
          <a:p>
            <a:pPr latinLnBrk="1"/>
            <a:r>
              <a:rPr lang="en-US" altLang="ja-JP" sz="1200">
                <a:latin typeface="Tahoma" pitchFamily="34" charset="0"/>
                <a:ea typeface="굴림" pitchFamily="34" charset="-127"/>
              </a:rPr>
              <a:t>The channel transfers data between the buffers and the file stream</a:t>
            </a:r>
          </a:p>
          <a:p>
            <a:pPr latinLnBrk="1"/>
            <a:endParaRPr lang="en-US" altLang="ja-JP" sz="1200" b="1">
              <a:latin typeface="Tahoma" pitchFamily="34" charset="0"/>
              <a:ea typeface="굴림" pitchFamily="34" charset="-127"/>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5D68C6E-472C-45DD-93A0-ECFF99296737}" type="slidenum">
              <a:rPr lang="en-US"/>
              <a:pPr algn="r" eaLnBrk="0" hangingPunct="0">
                <a:spcBef>
                  <a:spcPct val="0"/>
                </a:spcBef>
                <a:buClrTx/>
              </a:pPr>
              <a:t>78</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JDBC Overview</a:t>
            </a:r>
          </a:p>
        </p:txBody>
      </p:sp>
      <p:sp>
        <p:nvSpPr>
          <p:cNvPr id="13316" name="Rectangle 3"/>
          <p:cNvSpPr>
            <a:spLocks noGrp="1" noChangeArrowheads="1"/>
          </p:cNvSpPr>
          <p:nvPr>
            <p:ph type="body" idx="4294967295"/>
          </p:nvPr>
        </p:nvSpPr>
        <p:spPr/>
        <p:txBody>
          <a:bodyPr lIns="90488" tIns="44450" rIns="90488" bIns="44450"/>
          <a:lstStyle/>
          <a:p>
            <a:pPr eaLnBrk="1" hangingPunct="1"/>
            <a:r>
              <a:rPr lang="en-US" smtClean="0"/>
              <a:t>JDBC (Java Database Connectivity) is the Java industry standard for database-independent connectivity between the Java language and other databases.</a:t>
            </a:r>
          </a:p>
          <a:p>
            <a:pPr eaLnBrk="1" hangingPunct="1"/>
            <a:r>
              <a:rPr lang="en-US" smtClean="0"/>
              <a:t>JDBC provides a comprehensive API that provides the application the ability to connect to databases, send SQL statements, and process results.</a:t>
            </a:r>
          </a:p>
          <a:p>
            <a:pPr eaLnBrk="1" hangingPunct="1"/>
            <a:endParaRPr lang="en-US" smtClean="0"/>
          </a:p>
          <a:p>
            <a:pPr lvl="1" eaLnBrk="1" hangingPunct="1"/>
            <a:endParaRPr lang="en-US" sz="1200" smtClean="0"/>
          </a:p>
          <a:p>
            <a:pPr eaLnBrk="1" hangingPunct="1"/>
            <a:endParaRPr lang="en-US" sz="130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B86F0ED-869B-4747-833C-6482DCC6EB16}" type="slidenum">
              <a:rPr lang="en-US"/>
              <a:pPr algn="r" eaLnBrk="0" hangingPunct="0">
                <a:spcBef>
                  <a:spcPct val="0"/>
                </a:spcBef>
                <a:buClrTx/>
              </a:pPr>
              <a:t>79</a:t>
            </a:fld>
            <a:endParaRPr lang="en-US"/>
          </a:p>
        </p:txBody>
      </p:sp>
      <p:sp>
        <p:nvSpPr>
          <p:cNvPr id="14339" name="Rectangle 2"/>
          <p:cNvSpPr>
            <a:spLocks noGrp="1" noChangeArrowheads="1"/>
          </p:cNvSpPr>
          <p:nvPr>
            <p:ph type="title" idx="4294967295"/>
          </p:nvPr>
        </p:nvSpPr>
        <p:spPr/>
        <p:txBody>
          <a:bodyPr/>
          <a:lstStyle/>
          <a:p>
            <a:pPr eaLnBrk="1" hangingPunct="1"/>
            <a:r>
              <a:rPr lang="en-US" smtClean="0"/>
              <a:t>Database Drivers</a:t>
            </a:r>
          </a:p>
        </p:txBody>
      </p:sp>
      <p:sp>
        <p:nvSpPr>
          <p:cNvPr id="14340" name="Rectangle 3"/>
          <p:cNvSpPr>
            <a:spLocks noGrp="1" noChangeArrowheads="1"/>
          </p:cNvSpPr>
          <p:nvPr>
            <p:ph type="body" idx="4294967295"/>
          </p:nvPr>
        </p:nvSpPr>
        <p:spPr>
          <a:xfrm>
            <a:off x="161925" y="1295400"/>
            <a:ext cx="4521200" cy="5334000"/>
          </a:xfrm>
        </p:spPr>
        <p:txBody>
          <a:bodyPr lIns="90488" tIns="44450" rIns="90488" bIns="44450">
            <a:normAutofit fontScale="92500" lnSpcReduction="10000"/>
          </a:bodyPr>
          <a:lstStyle/>
          <a:p>
            <a:pPr eaLnBrk="1" hangingPunct="1"/>
            <a:r>
              <a:rPr lang="en-US" smtClean="0"/>
              <a:t>Database Drivers or JDBC Drivers are required to connect to different databases. The JDBC requires different drivers for each database. </a:t>
            </a:r>
          </a:p>
          <a:p>
            <a:pPr eaLnBrk="1" hangingPunct="1"/>
            <a:r>
              <a:rPr lang="en-US" smtClean="0"/>
              <a:t>JDBC drivers provide the connection to the database and implement the protocol necessary for sending queries and retrieving results.</a:t>
            </a:r>
            <a:endParaRPr lang="en-US" sz="1300" i="1" smtClean="0"/>
          </a:p>
          <a:p>
            <a:pPr eaLnBrk="1" hangingPunct="1"/>
            <a:endParaRPr lang="en-US" sz="1300" i="1"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mtClean="0"/>
          </a:p>
          <a:p>
            <a:pPr eaLnBrk="1" hangingPunct="1"/>
            <a:endParaRPr lang="en-US" smtClean="0"/>
          </a:p>
        </p:txBody>
      </p:sp>
      <p:grpSp>
        <p:nvGrpSpPr>
          <p:cNvPr id="2" name="Group 12"/>
          <p:cNvGrpSpPr>
            <a:grpSpLocks/>
          </p:cNvGrpSpPr>
          <p:nvPr/>
        </p:nvGrpSpPr>
        <p:grpSpPr bwMode="auto">
          <a:xfrm>
            <a:off x="5219700" y="1447800"/>
            <a:ext cx="2590800" cy="4213225"/>
            <a:chOff x="3862" y="912"/>
            <a:chExt cx="1058" cy="1992"/>
          </a:xfrm>
        </p:grpSpPr>
        <p:sp>
          <p:nvSpPr>
            <p:cNvPr id="14342" name="AutoShape 4"/>
            <p:cNvSpPr>
              <a:spLocks noChangeArrowheads="1"/>
            </p:cNvSpPr>
            <p:nvPr/>
          </p:nvSpPr>
          <p:spPr bwMode="auto">
            <a:xfrm>
              <a:off x="4072" y="912"/>
              <a:ext cx="632" cy="544"/>
            </a:xfrm>
            <a:prstGeom prst="flowChartMultidocument">
              <a:avLst/>
            </a:prstGeom>
            <a:solidFill>
              <a:srgbClr val="99CCFF"/>
            </a:solidFill>
            <a:ln w="12700">
              <a:solidFill>
                <a:schemeClr val="tx1"/>
              </a:solidFill>
              <a:miter lim="800000"/>
              <a:headEnd/>
              <a:tailEnd/>
            </a:ln>
          </p:spPr>
          <p:txBody>
            <a:bodyPr wrap="none" lIns="90488" tIns="44450" rIns="90488" bIns="44450" anchor="ctr"/>
            <a:lstStyle/>
            <a:p>
              <a:pPr marL="342900" indent="-342900"/>
              <a:r>
                <a:rPr lang="en-US" sz="1400"/>
                <a:t>Application</a:t>
              </a:r>
            </a:p>
          </p:txBody>
        </p:sp>
        <p:sp>
          <p:nvSpPr>
            <p:cNvPr id="14343" name="AutoShape 6"/>
            <p:cNvSpPr>
              <a:spLocks noChangeArrowheads="1"/>
            </p:cNvSpPr>
            <p:nvPr/>
          </p:nvSpPr>
          <p:spPr bwMode="auto">
            <a:xfrm>
              <a:off x="3868" y="1624"/>
              <a:ext cx="1052" cy="200"/>
            </a:xfrm>
            <a:prstGeom prst="flowChartPredefinedProcess">
              <a:avLst/>
            </a:prstGeom>
            <a:solidFill>
              <a:srgbClr val="3366FF"/>
            </a:solidFill>
            <a:ln w="12700" algn="ctr">
              <a:solidFill>
                <a:schemeClr val="tx1"/>
              </a:solidFill>
              <a:miter lim="800000"/>
              <a:headEnd/>
              <a:tailEnd/>
            </a:ln>
          </p:spPr>
          <p:txBody>
            <a:bodyPr wrap="none" lIns="90488" tIns="44450" rIns="90488" bIns="44450" anchor="ctr"/>
            <a:lstStyle/>
            <a:p>
              <a:pPr marL="342900" indent="-342900"/>
              <a:r>
                <a:rPr lang="en-US" sz="1400"/>
                <a:t>JDBC API</a:t>
              </a:r>
            </a:p>
          </p:txBody>
        </p:sp>
        <p:sp>
          <p:nvSpPr>
            <p:cNvPr id="14344" name="AutoShape 8"/>
            <p:cNvSpPr>
              <a:spLocks noChangeArrowheads="1"/>
            </p:cNvSpPr>
            <p:nvPr/>
          </p:nvSpPr>
          <p:spPr bwMode="auto">
            <a:xfrm>
              <a:off x="3862" y="2035"/>
              <a:ext cx="1052" cy="176"/>
            </a:xfrm>
            <a:prstGeom prst="flowChartPredefinedProcess">
              <a:avLst/>
            </a:prstGeom>
            <a:solidFill>
              <a:srgbClr val="00CCFF"/>
            </a:solidFill>
            <a:ln w="12700" algn="ctr">
              <a:solidFill>
                <a:schemeClr val="tx1"/>
              </a:solidFill>
              <a:miter lim="800000"/>
              <a:headEnd/>
              <a:tailEnd/>
            </a:ln>
          </p:spPr>
          <p:txBody>
            <a:bodyPr wrap="none" lIns="90488" tIns="44450" rIns="90488" bIns="44450" anchor="ctr"/>
            <a:lstStyle/>
            <a:p>
              <a:pPr marL="342900" indent="-342900"/>
              <a:r>
                <a:rPr lang="en-US" sz="1400"/>
                <a:t>JDBC Driver </a:t>
              </a:r>
            </a:p>
          </p:txBody>
        </p:sp>
        <p:sp>
          <p:nvSpPr>
            <p:cNvPr id="14345" name="AutoShape 10"/>
            <p:cNvSpPr>
              <a:spLocks noChangeArrowheads="1"/>
            </p:cNvSpPr>
            <p:nvPr/>
          </p:nvSpPr>
          <p:spPr bwMode="auto">
            <a:xfrm>
              <a:off x="4072" y="2440"/>
              <a:ext cx="632" cy="464"/>
            </a:xfrm>
            <a:prstGeom prst="flowChartMagneticDisk">
              <a:avLst/>
            </a:prstGeom>
            <a:solidFill>
              <a:srgbClr val="99CCFF"/>
            </a:solidFill>
            <a:ln w="12700">
              <a:solidFill>
                <a:schemeClr val="tx1"/>
              </a:solidFill>
              <a:round/>
              <a:headEnd/>
              <a:tailEnd/>
            </a:ln>
          </p:spPr>
          <p:txBody>
            <a:bodyPr wrap="none" lIns="90488" tIns="44450" rIns="90488" bIns="44450" anchor="ctr"/>
            <a:lstStyle/>
            <a:p>
              <a:pPr marL="342900" indent="-342900"/>
              <a:r>
                <a:rPr lang="en-US" sz="1400"/>
                <a:t>Database</a:t>
              </a:r>
            </a:p>
          </p:txBody>
        </p:sp>
        <p:cxnSp>
          <p:nvCxnSpPr>
            <p:cNvPr id="14346" name="AutoShape 11"/>
            <p:cNvCxnSpPr>
              <a:cxnSpLocks noChangeShapeType="1"/>
              <a:stCxn id="14343" idx="0"/>
              <a:endCxn id="14342" idx="2"/>
            </p:cNvCxnSpPr>
            <p:nvPr/>
          </p:nvCxnSpPr>
          <p:spPr bwMode="auto">
            <a:xfrm flipH="1" flipV="1">
              <a:off x="4388" y="1413"/>
              <a:ext cx="6" cy="211"/>
            </a:xfrm>
            <a:prstGeom prst="straightConnector1">
              <a:avLst/>
            </a:prstGeom>
            <a:noFill/>
            <a:ln w="12700">
              <a:solidFill>
                <a:schemeClr val="tx1"/>
              </a:solidFill>
              <a:prstDash val="dash"/>
              <a:round/>
              <a:headEnd type="triangle" w="med" len="med"/>
              <a:tailEnd type="triangle" w="med" len="med"/>
            </a:ln>
          </p:spPr>
        </p:cxnSp>
        <p:cxnSp>
          <p:nvCxnSpPr>
            <p:cNvPr id="14347" name="AutoShape 12"/>
            <p:cNvCxnSpPr>
              <a:cxnSpLocks noChangeShapeType="1"/>
            </p:cNvCxnSpPr>
            <p:nvPr/>
          </p:nvCxnSpPr>
          <p:spPr bwMode="auto">
            <a:xfrm flipH="1" flipV="1">
              <a:off x="4394" y="1824"/>
              <a:ext cx="6" cy="211"/>
            </a:xfrm>
            <a:prstGeom prst="straightConnector1">
              <a:avLst/>
            </a:prstGeom>
            <a:noFill/>
            <a:ln w="12700">
              <a:solidFill>
                <a:schemeClr val="tx1"/>
              </a:solidFill>
              <a:prstDash val="dash"/>
              <a:round/>
              <a:headEnd type="triangle" w="med" len="med"/>
              <a:tailEnd type="triangle" w="med" len="med"/>
            </a:ln>
          </p:spPr>
        </p:cxnSp>
        <p:cxnSp>
          <p:nvCxnSpPr>
            <p:cNvPr id="14348" name="AutoShape 14"/>
            <p:cNvCxnSpPr>
              <a:cxnSpLocks noChangeShapeType="1"/>
            </p:cNvCxnSpPr>
            <p:nvPr/>
          </p:nvCxnSpPr>
          <p:spPr bwMode="auto">
            <a:xfrm flipH="1" flipV="1">
              <a:off x="4388" y="2211"/>
              <a:ext cx="6" cy="211"/>
            </a:xfrm>
            <a:prstGeom prst="straightConnector1">
              <a:avLst/>
            </a:prstGeom>
            <a:noFill/>
            <a:ln w="12700">
              <a:solidFill>
                <a:schemeClr val="tx1"/>
              </a:solidFill>
              <a:prstDash val="dash"/>
              <a:round/>
              <a:headEnd type="triangle" w="med" len="med"/>
              <a:tailEnd type="triangle" w="med" len="med"/>
            </a:ln>
          </p:spPr>
        </p:cxn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p:txBody>
          <a:bodyPr>
            <a:normAutofit lnSpcReduction="10000"/>
          </a:bodyPr>
          <a:lstStyle/>
          <a:p>
            <a:pPr marL="457200" indent="-457200"/>
            <a:r>
              <a:rPr lang="en-US" smtClean="0"/>
              <a:t>Isolate code that might throw an exception in the </a:t>
            </a:r>
            <a:r>
              <a:rPr lang="en-US" b="1" smtClean="0">
                <a:solidFill>
                  <a:srgbClr val="993366"/>
                </a:solidFill>
                <a:latin typeface="Courier New" pitchFamily="49" charset="0"/>
              </a:rPr>
              <a:t>try</a:t>
            </a:r>
            <a:r>
              <a:rPr lang="en-US" sz="1100" b="1" smtClean="0">
                <a:solidFill>
                  <a:srgbClr val="993366"/>
                </a:solidFill>
                <a:latin typeface="Courier New" pitchFamily="49" charset="0"/>
              </a:rPr>
              <a:t> </a:t>
            </a:r>
            <a:r>
              <a:rPr lang="en-US" smtClean="0"/>
              <a:t>block.</a:t>
            </a:r>
          </a:p>
          <a:p>
            <a:pPr marL="457200" indent="-457200"/>
            <a:r>
              <a:rPr lang="en-US" smtClean="0"/>
              <a:t>For each individual </a:t>
            </a:r>
            <a:r>
              <a:rPr lang="en-US" b="1" smtClean="0">
                <a:solidFill>
                  <a:srgbClr val="993366"/>
                </a:solidFill>
                <a:latin typeface="Courier New" pitchFamily="49" charset="0"/>
              </a:rPr>
              <a:t>catch()</a:t>
            </a:r>
            <a:r>
              <a:rPr lang="en-US" sz="1100" b="1" smtClean="0">
                <a:latin typeface="Courier New" pitchFamily="49" charset="0"/>
              </a:rPr>
              <a:t> </a:t>
            </a:r>
            <a:r>
              <a:rPr lang="en-US" smtClean="0"/>
              <a:t>block, you write code that is to be executed if an exception of that particular type occurs in the </a:t>
            </a:r>
            <a:r>
              <a:rPr lang="en-US" b="1" smtClean="0"/>
              <a:t>try</a:t>
            </a:r>
            <a:r>
              <a:rPr lang="en-US" smtClean="0"/>
              <a:t> block.</a:t>
            </a:r>
          </a:p>
          <a:p>
            <a:pPr marL="457200" indent="-457200"/>
            <a:r>
              <a:rPr lang="en-US" smtClean="0"/>
              <a:t>In the </a:t>
            </a:r>
            <a:r>
              <a:rPr lang="en-US" b="1" smtClean="0">
                <a:solidFill>
                  <a:srgbClr val="993366"/>
                </a:solidFill>
                <a:latin typeface="Courier New" pitchFamily="49" charset="0"/>
              </a:rPr>
              <a:t>finally</a:t>
            </a:r>
            <a:r>
              <a:rPr lang="en-US" sz="1100" b="1" smtClean="0">
                <a:latin typeface="Courier New" pitchFamily="49" charset="0"/>
              </a:rPr>
              <a:t> </a:t>
            </a:r>
            <a:r>
              <a:rPr lang="en-US" smtClean="0"/>
              <a:t>block, you write code that will be run whether or not an error has occurred. This is optional.</a:t>
            </a:r>
          </a:p>
          <a:p>
            <a:pPr marL="457200" indent="-457200"/>
            <a:endParaRPr lang="en-US" smtClean="0"/>
          </a:p>
        </p:txBody>
      </p:sp>
      <p:sp>
        <p:nvSpPr>
          <p:cNvPr id="181251" name="Rectangle 3"/>
          <p:cNvSpPr>
            <a:spLocks noGrp="1" noChangeArrowheads="1"/>
          </p:cNvSpPr>
          <p:nvPr>
            <p:ph type="title"/>
          </p:nvPr>
        </p:nvSpPr>
        <p:spPr>
          <a:effectLst>
            <a:outerShdw dist="35921" dir="2700000" algn="ctr" rotWithShape="0">
              <a:schemeClr val="bg1"/>
            </a:outerShdw>
          </a:effectLst>
        </p:spPr>
        <p:txBody>
          <a:bodyPr>
            <a:normAutofit fontScale="90000"/>
          </a:bodyPr>
          <a:lstStyle/>
          <a:p>
            <a:pPr>
              <a:defRPr/>
            </a:pPr>
            <a:r>
              <a:rPr lang="en-US" smtClean="0"/>
              <a:t>Using try-catch-finally Blocks (cont.)</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6C25BCA-2478-410B-BABD-3E23F6BDCCC2}" type="slidenum">
              <a:rPr lang="en-US"/>
              <a:pPr algn="r" eaLnBrk="0" hangingPunct="0">
                <a:spcBef>
                  <a:spcPct val="0"/>
                </a:spcBef>
                <a:buClrTx/>
              </a:pPr>
              <a:t>80</a:t>
            </a:fld>
            <a:endParaRPr lang="en-US"/>
          </a:p>
        </p:txBody>
      </p:sp>
      <p:sp>
        <p:nvSpPr>
          <p:cNvPr id="15363" name="Rectangle 2"/>
          <p:cNvSpPr>
            <a:spLocks noGrp="1" noChangeArrowheads="1"/>
          </p:cNvSpPr>
          <p:nvPr>
            <p:ph type="title" idx="4294967295"/>
          </p:nvPr>
        </p:nvSpPr>
        <p:spPr/>
        <p:txBody>
          <a:bodyPr/>
          <a:lstStyle/>
          <a:p>
            <a:pPr eaLnBrk="1" hangingPunct="1"/>
            <a:r>
              <a:rPr lang="en-US" smtClean="0"/>
              <a:t>Database Drivers (cont.)</a:t>
            </a:r>
          </a:p>
        </p:txBody>
      </p:sp>
      <p:sp>
        <p:nvSpPr>
          <p:cNvPr id="15364" name="Rectangle 3"/>
          <p:cNvSpPr>
            <a:spLocks noGrp="1" noChangeArrowheads="1"/>
          </p:cNvSpPr>
          <p:nvPr>
            <p:ph type="body" idx="4294967295"/>
          </p:nvPr>
        </p:nvSpPr>
        <p:spPr/>
        <p:txBody>
          <a:bodyPr lIns="90488" tIns="44450" rIns="90488" bIns="44450"/>
          <a:lstStyle/>
          <a:p>
            <a:pPr eaLnBrk="1" hangingPunct="1"/>
            <a:r>
              <a:rPr lang="en-US" smtClean="0"/>
              <a:t>Type 1 JDBC-ODBC Bridge + ODBC Driver</a:t>
            </a:r>
          </a:p>
          <a:p>
            <a:pPr eaLnBrk="1" hangingPunct="1"/>
            <a:r>
              <a:rPr lang="en-US" smtClean="0"/>
              <a:t>Type 2 Native API / Partly Java technology-enabled driver</a:t>
            </a:r>
          </a:p>
          <a:p>
            <a:pPr eaLnBrk="1" hangingPunct="1"/>
            <a:r>
              <a:rPr lang="en-US" smtClean="0"/>
              <a:t>Type 3 Pure Java Driver for Database Middleware</a:t>
            </a:r>
          </a:p>
          <a:p>
            <a:pPr eaLnBrk="1" hangingPunct="1"/>
            <a:r>
              <a:rPr lang="en-US" smtClean="0"/>
              <a:t>Type 4 Direct to Database Pure Java Driver</a:t>
            </a:r>
            <a:endParaRPr lang="en-US" sz="2000" smtClean="0"/>
          </a:p>
          <a:p>
            <a:pPr eaLnBrk="1" hangingPunct="1">
              <a:buFontTx/>
              <a:buNone/>
            </a:pPr>
            <a:endParaRPr lang="en-US" smtClean="0"/>
          </a:p>
          <a:p>
            <a:pPr eaLnBrk="1" hangingPunct="1">
              <a:buFontTx/>
              <a:buNone/>
            </a:pPr>
            <a:endParaRPr lang="en-US" sz="1300" smtClean="0"/>
          </a:p>
          <a:p>
            <a:pPr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9BF3F1A-CA8C-4282-8E47-FA1B22C9880C}" type="slidenum">
              <a:rPr lang="en-US"/>
              <a:pPr algn="r" eaLnBrk="0" hangingPunct="0">
                <a:spcBef>
                  <a:spcPct val="0"/>
                </a:spcBef>
                <a:buClrTx/>
              </a:pPr>
              <a:t>81</a:t>
            </a:fld>
            <a:endParaRPr lang="en-US"/>
          </a:p>
        </p:txBody>
      </p:sp>
      <p:sp>
        <p:nvSpPr>
          <p:cNvPr id="16387" name="Rectangle 2"/>
          <p:cNvSpPr>
            <a:spLocks noGrp="1" noChangeArrowheads="1"/>
          </p:cNvSpPr>
          <p:nvPr>
            <p:ph type="title" idx="4294967295"/>
          </p:nvPr>
        </p:nvSpPr>
        <p:spPr/>
        <p:txBody>
          <a:bodyPr/>
          <a:lstStyle/>
          <a:p>
            <a:pPr eaLnBrk="1" hangingPunct="1"/>
            <a:r>
              <a:rPr lang="en-US" smtClean="0"/>
              <a:t>Retrieving a Connection Object</a:t>
            </a:r>
          </a:p>
        </p:txBody>
      </p:sp>
      <p:sp>
        <p:nvSpPr>
          <p:cNvPr id="16388" name="Rectangle 3"/>
          <p:cNvSpPr>
            <a:spLocks noGrp="1" noChangeArrowheads="1"/>
          </p:cNvSpPr>
          <p:nvPr>
            <p:ph type="body" idx="4294967295"/>
          </p:nvPr>
        </p:nvSpPr>
        <p:spPr/>
        <p:txBody>
          <a:bodyPr lIns="90488" tIns="44450" rIns="90488" bIns="44450"/>
          <a:lstStyle/>
          <a:p>
            <a:pPr eaLnBrk="1" hangingPunct="1"/>
            <a:r>
              <a:rPr lang="en-US" smtClean="0"/>
              <a:t>A </a:t>
            </a:r>
            <a:r>
              <a:rPr lang="en-US" b="1" smtClean="0">
                <a:latin typeface="Courier New" pitchFamily="49" charset="0"/>
              </a:rPr>
              <a:t>Connection</a:t>
            </a:r>
            <a:r>
              <a:rPr lang="en-US" smtClean="0"/>
              <a:t> object defines a connection or session with a specific database.</a:t>
            </a:r>
          </a:p>
          <a:p>
            <a:pPr eaLnBrk="1" hangingPunct="1"/>
            <a:r>
              <a:rPr lang="en-US" smtClean="0"/>
              <a:t>It is where SQL statements are executed and results are returned.</a:t>
            </a:r>
          </a:p>
          <a:p>
            <a:pPr eaLnBrk="1" hangingPunct="1"/>
            <a:r>
              <a:rPr lang="en-US" smtClean="0"/>
              <a:t>Before a </a:t>
            </a:r>
            <a:r>
              <a:rPr lang="en-US" b="1" smtClean="0">
                <a:latin typeface="Courier New" pitchFamily="49" charset="0"/>
              </a:rPr>
              <a:t>Connection</a:t>
            </a:r>
            <a:r>
              <a:rPr lang="en-US" smtClean="0"/>
              <a:t> object can be used, the </a:t>
            </a:r>
            <a:r>
              <a:rPr lang="en-US" b="1" smtClean="0">
                <a:latin typeface="Courier New" pitchFamily="49" charset="0"/>
              </a:rPr>
              <a:t>java.sql.Connection</a:t>
            </a:r>
            <a:r>
              <a:rPr lang="en-US" smtClean="0"/>
              <a:t> class has to be imported first.</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780873E-C80E-4B8E-8B04-2621D49250B0}" type="slidenum">
              <a:rPr lang="en-US"/>
              <a:pPr algn="r" eaLnBrk="0" hangingPunct="0">
                <a:spcBef>
                  <a:spcPct val="0"/>
                </a:spcBef>
                <a:buClrTx/>
              </a:pPr>
              <a:t>82</a:t>
            </a:fld>
            <a:endParaRPr lang="en-US"/>
          </a:p>
        </p:txBody>
      </p:sp>
      <p:sp>
        <p:nvSpPr>
          <p:cNvPr id="17411" name="Rectangle 2"/>
          <p:cNvSpPr>
            <a:spLocks noGrp="1" noChangeArrowheads="1"/>
          </p:cNvSpPr>
          <p:nvPr>
            <p:ph type="title" idx="4294967295"/>
          </p:nvPr>
        </p:nvSpPr>
        <p:spPr/>
        <p:txBody>
          <a:bodyPr>
            <a:normAutofit fontScale="90000"/>
          </a:bodyPr>
          <a:lstStyle/>
          <a:p>
            <a:pPr eaLnBrk="1" hangingPunct="1"/>
            <a:r>
              <a:rPr lang="en-US" smtClean="0"/>
              <a:t>Retrieving a Connection Object (cont.)</a:t>
            </a:r>
          </a:p>
        </p:txBody>
      </p:sp>
      <p:sp>
        <p:nvSpPr>
          <p:cNvPr id="17412" name="Rectangle 3"/>
          <p:cNvSpPr>
            <a:spLocks noGrp="1" noChangeArrowheads="1"/>
          </p:cNvSpPr>
          <p:nvPr>
            <p:ph type="body" idx="4294967295"/>
          </p:nvPr>
        </p:nvSpPr>
        <p:spPr/>
        <p:txBody>
          <a:bodyPr lIns="90488" tIns="44450" rIns="90488" bIns="44450">
            <a:normAutofit fontScale="92500" lnSpcReduction="20000"/>
          </a:bodyPr>
          <a:lstStyle/>
          <a:p>
            <a:pPr eaLnBrk="1" hangingPunct="1"/>
            <a:r>
              <a:rPr lang="en-US" smtClean="0"/>
              <a:t>A database driver can be loaded by using the </a:t>
            </a:r>
            <a:r>
              <a:rPr lang="en-US" b="1" smtClean="0">
                <a:latin typeface="Courier New" pitchFamily="49" charset="0"/>
              </a:rPr>
              <a:t>Class.forName()</a:t>
            </a:r>
            <a:r>
              <a:rPr lang="en-US" smtClean="0"/>
              <a:t> method.</a:t>
            </a:r>
          </a:p>
          <a:p>
            <a:pPr eaLnBrk="1" hangingPunct="1"/>
            <a:endParaRPr lang="en-US" smtClean="0"/>
          </a:p>
          <a:p>
            <a:pPr lvl="1" eaLnBrk="1" hangingPunct="1">
              <a:buFontTx/>
              <a:buNone/>
            </a:pPr>
            <a:r>
              <a:rPr lang="en-US" sz="1300" i="1" smtClean="0"/>
              <a:t>	Syntax  :	Class.forName(“JDBCDriver_Name”); </a:t>
            </a:r>
          </a:p>
          <a:p>
            <a:pPr lvl="1" eaLnBrk="1" hangingPunct="1">
              <a:buFontTx/>
              <a:buNone/>
            </a:pPr>
            <a:r>
              <a:rPr lang="en-US" sz="1500" i="1" smtClean="0"/>
              <a:t>	</a:t>
            </a:r>
            <a:r>
              <a:rPr lang="en-US" sz="1300" i="1" smtClean="0"/>
              <a:t>Example : 	Class.forName("sun.jdbc.odbc.JdbcOdbcDriver");</a:t>
            </a:r>
            <a:r>
              <a:rPr lang="en-US" sz="1500" smtClean="0"/>
              <a:t> </a:t>
            </a:r>
            <a:endParaRPr lang="en-US" sz="800" i="1" smtClean="0"/>
          </a:p>
          <a:p>
            <a:pPr eaLnBrk="1" hangingPunct="1"/>
            <a:endParaRPr lang="en-US" smtClean="0"/>
          </a:p>
          <a:p>
            <a:pPr eaLnBrk="1" hangingPunct="1"/>
            <a:r>
              <a:rPr lang="en-US" smtClean="0"/>
              <a:t>A </a:t>
            </a:r>
            <a:r>
              <a:rPr lang="en-US" b="1" smtClean="0">
                <a:latin typeface="Courier New" pitchFamily="49" charset="0"/>
              </a:rPr>
              <a:t>Connection</a:t>
            </a:r>
            <a:r>
              <a:rPr lang="en-US" smtClean="0"/>
              <a:t> object has three (3) important parts:</a:t>
            </a:r>
          </a:p>
          <a:p>
            <a:pPr lvl="1" eaLnBrk="1" hangingPunct="1"/>
            <a:r>
              <a:rPr lang="en-US" smtClean="0"/>
              <a:t>The URL or location of the data source</a:t>
            </a:r>
          </a:p>
          <a:p>
            <a:pPr lvl="1" eaLnBrk="1" hangingPunct="1"/>
            <a:r>
              <a:rPr lang="en-US" smtClean="0"/>
              <a:t>The username </a:t>
            </a:r>
          </a:p>
          <a:p>
            <a:pPr lvl="1" eaLnBrk="1" hangingPunct="1"/>
            <a:r>
              <a:rPr lang="en-US" smtClean="0"/>
              <a:t>The password</a:t>
            </a:r>
          </a:p>
          <a:p>
            <a:pPr lvl="1" eaLnBrk="1" hangingPunct="1"/>
            <a:endParaRPr lang="en-US" smtClean="0"/>
          </a:p>
          <a:p>
            <a:pPr lvl="1" eaLnBrk="1" hangingPunct="1">
              <a:buFontTx/>
              <a:buNone/>
            </a:pPr>
            <a:endParaRPr lang="en-US" sz="800" i="1"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442B3DE-FF27-46D3-B952-1A0DCD5D2417}" type="slidenum">
              <a:rPr lang="en-US"/>
              <a:pPr algn="r" eaLnBrk="0" hangingPunct="0">
                <a:spcBef>
                  <a:spcPct val="0"/>
                </a:spcBef>
                <a:buClrTx/>
              </a:pPr>
              <a:t>83</a:t>
            </a:fld>
            <a:endParaRPr lang="en-US"/>
          </a:p>
        </p:txBody>
      </p:sp>
      <p:sp>
        <p:nvSpPr>
          <p:cNvPr id="18435" name="Rectangle 2"/>
          <p:cNvSpPr>
            <a:spLocks noGrp="1" noChangeArrowheads="1"/>
          </p:cNvSpPr>
          <p:nvPr>
            <p:ph type="title" idx="4294967295"/>
          </p:nvPr>
        </p:nvSpPr>
        <p:spPr/>
        <p:txBody>
          <a:bodyPr>
            <a:normAutofit fontScale="90000"/>
          </a:bodyPr>
          <a:lstStyle/>
          <a:p>
            <a:pPr eaLnBrk="1" hangingPunct="1"/>
            <a:r>
              <a:rPr lang="en-US" smtClean="0"/>
              <a:t>Retrieving a Connection Object (cont.)</a:t>
            </a:r>
          </a:p>
        </p:txBody>
      </p:sp>
      <p:sp>
        <p:nvSpPr>
          <p:cNvPr id="18436" name="Rectangle 3"/>
          <p:cNvSpPr>
            <a:spLocks noGrp="1" noChangeArrowheads="1"/>
          </p:cNvSpPr>
          <p:nvPr>
            <p:ph type="body" idx="4294967295"/>
          </p:nvPr>
        </p:nvSpPr>
        <p:spPr/>
        <p:txBody>
          <a:bodyPr lIns="90488" tIns="44450" rIns="90488" bIns="44450">
            <a:normAutofit fontScale="92500" lnSpcReduction="10000"/>
          </a:bodyPr>
          <a:lstStyle/>
          <a:p>
            <a:pPr eaLnBrk="1" hangingPunct="1"/>
            <a:r>
              <a:rPr lang="en-US" smtClean="0"/>
              <a:t>A connection can be established by using the </a:t>
            </a:r>
            <a:r>
              <a:rPr lang="en-US" b="1" smtClean="0">
                <a:latin typeface="Courier New" pitchFamily="49" charset="0"/>
              </a:rPr>
              <a:t>getConnection()</a:t>
            </a:r>
            <a:r>
              <a:rPr lang="en-US" smtClean="0"/>
              <a:t> method.</a:t>
            </a:r>
          </a:p>
          <a:p>
            <a:pPr eaLnBrk="1" hangingPunct="1"/>
            <a:r>
              <a:rPr lang="en-US" smtClean="0"/>
              <a:t>Creating a connection by using the URL, username and password as parameters.</a:t>
            </a:r>
          </a:p>
          <a:p>
            <a:pPr eaLnBrk="1" hangingPunct="1">
              <a:buFontTx/>
              <a:buNone/>
            </a:pPr>
            <a:endParaRPr lang="en-US" sz="1300" i="1" smtClean="0"/>
          </a:p>
          <a:p>
            <a:pPr eaLnBrk="1" hangingPunct="1">
              <a:buFontTx/>
              <a:buNone/>
            </a:pPr>
            <a:r>
              <a:rPr lang="en-US" sz="1300" i="1" smtClean="0"/>
              <a:t>		</a:t>
            </a:r>
            <a:r>
              <a:rPr lang="en-US" sz="1400" i="1" smtClean="0"/>
              <a:t>Connection  myConnection = DriverManager.getConnection ( URL, username, password );</a:t>
            </a:r>
          </a:p>
          <a:p>
            <a:pPr eaLnBrk="1" hangingPunct="1">
              <a:buFontTx/>
              <a:buNone/>
            </a:pPr>
            <a:endParaRPr lang="en-US" sz="1400" i="1" smtClean="0"/>
          </a:p>
          <a:p>
            <a:pPr eaLnBrk="1" hangingPunct="1"/>
            <a:r>
              <a:rPr lang="en-US" smtClean="0"/>
              <a:t>Creating a connection by using the URL; In this case, the URL already includes the username and password.</a:t>
            </a:r>
          </a:p>
          <a:p>
            <a:pPr eaLnBrk="1" hangingPunct="1"/>
            <a:endParaRPr lang="en-US" sz="800" smtClean="0"/>
          </a:p>
          <a:p>
            <a:pPr eaLnBrk="1" hangingPunct="1">
              <a:buFontTx/>
              <a:buNone/>
            </a:pPr>
            <a:r>
              <a:rPr lang="en-US" smtClean="0"/>
              <a:t>		</a:t>
            </a:r>
            <a:r>
              <a:rPr lang="en-US" sz="1400" i="1" smtClean="0"/>
              <a:t>Connection  myConnection = DriverManager.getConnection ( URL );</a:t>
            </a:r>
          </a:p>
          <a:p>
            <a:pPr eaLnBrk="1" hangingPunct="1">
              <a:buFontTx/>
              <a:buNone/>
            </a:pPr>
            <a:endParaRPr lang="en-US" sz="1400" i="1" smtClean="0"/>
          </a:p>
          <a:p>
            <a:pPr eaLnBrk="1" hangingPunct="1">
              <a:buFontTx/>
              <a:buNone/>
            </a:pPr>
            <a:endParaRPr lang="en-US" smtClean="0"/>
          </a:p>
          <a:p>
            <a:pPr>
              <a:buFontTx/>
              <a:buNone/>
            </a:pPr>
            <a:endParaRPr lang="en-US"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E51D0F6-B259-4A8A-933D-348DACD1DB71}" type="slidenum">
              <a:rPr lang="en-US"/>
              <a:pPr algn="r" eaLnBrk="0" hangingPunct="0">
                <a:spcBef>
                  <a:spcPct val="0"/>
                </a:spcBef>
                <a:buClrTx/>
              </a:pPr>
              <a:t>84</a:t>
            </a:fld>
            <a:endParaRPr lang="en-US"/>
          </a:p>
        </p:txBody>
      </p:sp>
      <p:sp>
        <p:nvSpPr>
          <p:cNvPr id="19459" name="Rectangle 2"/>
          <p:cNvSpPr>
            <a:spLocks noGrp="1" noChangeArrowheads="1"/>
          </p:cNvSpPr>
          <p:nvPr>
            <p:ph type="title" idx="4294967295"/>
          </p:nvPr>
        </p:nvSpPr>
        <p:spPr/>
        <p:txBody>
          <a:bodyPr/>
          <a:lstStyle/>
          <a:p>
            <a:pPr eaLnBrk="1" hangingPunct="1"/>
            <a:r>
              <a:rPr lang="en-US" smtClean="0"/>
              <a:t>Creating Query Statements</a:t>
            </a:r>
          </a:p>
        </p:txBody>
      </p:sp>
      <p:sp>
        <p:nvSpPr>
          <p:cNvPr id="19460" name="Rectangle 3"/>
          <p:cNvSpPr>
            <a:spLocks noGrp="1" noChangeArrowheads="1"/>
          </p:cNvSpPr>
          <p:nvPr>
            <p:ph type="body" idx="4294967295"/>
          </p:nvPr>
        </p:nvSpPr>
        <p:spPr/>
        <p:txBody>
          <a:bodyPr lIns="90488" tIns="44450" rIns="90488" bIns="44450"/>
          <a:lstStyle/>
          <a:p>
            <a:pPr eaLnBrk="1" hangingPunct="1"/>
            <a:r>
              <a:rPr lang="en-US" smtClean="0"/>
              <a:t>A </a:t>
            </a:r>
            <a:r>
              <a:rPr lang="en-US" b="1" smtClean="0">
                <a:latin typeface="Courier New" pitchFamily="49" charset="0"/>
              </a:rPr>
              <a:t>Statement</a:t>
            </a:r>
            <a:r>
              <a:rPr lang="en-US" smtClean="0"/>
              <a:t> is the message that the JDBC sends to the data source to either manipulate or request data from the data source.</a:t>
            </a:r>
          </a:p>
          <a:p>
            <a:pPr eaLnBrk="1" hangingPunct="1"/>
            <a:r>
              <a:rPr lang="en-US" smtClean="0"/>
              <a:t>Before a </a:t>
            </a:r>
            <a:r>
              <a:rPr lang="en-US" b="1" smtClean="0">
                <a:latin typeface="Courier New" pitchFamily="49" charset="0"/>
              </a:rPr>
              <a:t>Statement</a:t>
            </a:r>
            <a:r>
              <a:rPr lang="en-US" smtClean="0"/>
              <a:t> object can be used, the </a:t>
            </a:r>
            <a:r>
              <a:rPr lang="en-US" b="1" smtClean="0">
                <a:latin typeface="Courier New" pitchFamily="49" charset="0"/>
              </a:rPr>
              <a:t>java.sql.Statement</a:t>
            </a:r>
            <a:r>
              <a:rPr lang="en-US" smtClean="0"/>
              <a:t> class has to be imported first.</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908258F-7919-4D50-849A-82D4B0AC936C}" type="slidenum">
              <a:rPr lang="en-US"/>
              <a:pPr algn="r" eaLnBrk="0" hangingPunct="0">
                <a:spcBef>
                  <a:spcPct val="0"/>
                </a:spcBef>
                <a:buClrTx/>
              </a:pPr>
              <a:t>85</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Creating Query Statements (cont.)</a:t>
            </a:r>
          </a:p>
        </p:txBody>
      </p:sp>
      <p:sp>
        <p:nvSpPr>
          <p:cNvPr id="20484" name="Rectangle 3"/>
          <p:cNvSpPr>
            <a:spLocks noGrp="1" noChangeArrowheads="1"/>
          </p:cNvSpPr>
          <p:nvPr>
            <p:ph type="body" idx="4294967295"/>
          </p:nvPr>
        </p:nvSpPr>
        <p:spPr/>
        <p:txBody>
          <a:bodyPr lIns="90488" tIns="44450" rIns="90488" bIns="44450">
            <a:normAutofit lnSpcReduction="10000"/>
          </a:bodyPr>
          <a:lstStyle/>
          <a:p>
            <a:pPr eaLnBrk="1" hangingPunct="1"/>
            <a:r>
              <a:rPr lang="en-US" smtClean="0"/>
              <a:t>A </a:t>
            </a:r>
            <a:r>
              <a:rPr lang="en-US" b="1" smtClean="0">
                <a:latin typeface="Courier New" pitchFamily="49" charset="0"/>
              </a:rPr>
              <a:t>Statement</a:t>
            </a:r>
            <a:r>
              <a:rPr lang="en-US" smtClean="0"/>
              <a:t> is created by using the following syntax:</a:t>
            </a:r>
          </a:p>
          <a:p>
            <a:pPr eaLnBrk="1" hangingPunct="1"/>
            <a:endParaRPr lang="en-US" smtClean="0"/>
          </a:p>
          <a:p>
            <a:pPr lvl="1" eaLnBrk="1" hangingPunct="1">
              <a:buFontTx/>
              <a:buNone/>
            </a:pPr>
            <a:r>
              <a:rPr lang="en-US" sz="1600" i="1" smtClean="0"/>
              <a:t>Syntax :	Statement &lt;identifier&gt; = &lt;Connection_Object&gt;.createStatement();</a:t>
            </a:r>
          </a:p>
          <a:p>
            <a:pPr lvl="1" eaLnBrk="1" hangingPunct="1">
              <a:buFontTx/>
              <a:buNone/>
            </a:pPr>
            <a:endParaRPr lang="en-US" sz="1600" i="1" smtClean="0"/>
          </a:p>
          <a:p>
            <a:pPr lvl="1" eaLnBrk="1" hangingPunct="1">
              <a:buFontTx/>
              <a:buNone/>
            </a:pPr>
            <a:r>
              <a:rPr lang="en-US" sz="1600" i="1" smtClean="0"/>
              <a:t>Sample :	Connection myConn = DriverManager.getConnection(…);</a:t>
            </a:r>
          </a:p>
          <a:p>
            <a:pPr lvl="1" eaLnBrk="1" hangingPunct="1">
              <a:buFontTx/>
              <a:buNone/>
            </a:pPr>
            <a:r>
              <a:rPr lang="en-US" sz="1600" i="1" smtClean="0"/>
              <a:t>			Statement myStatement = myConn.createStatement();</a:t>
            </a:r>
          </a:p>
          <a:p>
            <a:pPr lvl="1" eaLnBrk="1" hangingPunct="1">
              <a:buFontTx/>
              <a:buNone/>
            </a:pPr>
            <a:endParaRPr lang="en-US" sz="1600" i="1" smtClean="0"/>
          </a:p>
          <a:p>
            <a:pPr eaLnBrk="1" hangingPunct="1"/>
            <a:r>
              <a:rPr lang="en-US" smtClean="0"/>
              <a:t>A </a:t>
            </a:r>
            <a:r>
              <a:rPr lang="en-US" b="1" smtClean="0">
                <a:latin typeface="Courier New" pitchFamily="49" charset="0"/>
              </a:rPr>
              <a:t>Statement</a:t>
            </a:r>
            <a:r>
              <a:rPr lang="en-US" smtClean="0"/>
              <a:t> needs to use a </a:t>
            </a:r>
            <a:r>
              <a:rPr lang="en-US" b="1" smtClean="0">
                <a:latin typeface="Courier New" pitchFamily="49" charset="0"/>
              </a:rPr>
              <a:t>Connection</a:t>
            </a:r>
            <a:r>
              <a:rPr lang="en-US" smtClean="0"/>
              <a:t> object to identify which connection the statement will be associated with.</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8D0D7DF-FEBB-42E2-BBD6-91522E3B8BC8}" type="slidenum">
              <a:rPr lang="en-US"/>
              <a:pPr algn="r" eaLnBrk="0" hangingPunct="0">
                <a:spcBef>
                  <a:spcPct val="0"/>
                </a:spcBef>
                <a:buClrTx/>
              </a:pPr>
              <a:t>86</a:t>
            </a:fld>
            <a:endParaRPr lang="en-US"/>
          </a:p>
        </p:txBody>
      </p:sp>
      <p:sp>
        <p:nvSpPr>
          <p:cNvPr id="21507" name="Rectangle 2"/>
          <p:cNvSpPr>
            <a:spLocks noGrp="1" noChangeArrowheads="1"/>
          </p:cNvSpPr>
          <p:nvPr>
            <p:ph type="title" idx="4294967295"/>
          </p:nvPr>
        </p:nvSpPr>
        <p:spPr/>
        <p:txBody>
          <a:bodyPr/>
          <a:lstStyle/>
          <a:p>
            <a:pPr eaLnBrk="1" hangingPunct="1"/>
            <a:r>
              <a:rPr lang="en-US" smtClean="0"/>
              <a:t>Creating Query Statements (cont.)</a:t>
            </a:r>
          </a:p>
        </p:txBody>
      </p:sp>
      <p:sp>
        <p:nvSpPr>
          <p:cNvPr id="21508" name="Rectangle 3"/>
          <p:cNvSpPr>
            <a:spLocks noGrp="1" noChangeArrowheads="1"/>
          </p:cNvSpPr>
          <p:nvPr>
            <p:ph type="body" idx="4294967295"/>
          </p:nvPr>
        </p:nvSpPr>
        <p:spPr/>
        <p:txBody>
          <a:bodyPr lIns="90488" tIns="44450" rIns="90488" bIns="44450"/>
          <a:lstStyle/>
          <a:p>
            <a:pPr eaLnBrk="1" hangingPunct="1"/>
            <a:r>
              <a:rPr lang="en-US" sz="2400" smtClean="0"/>
              <a:t>A </a:t>
            </a:r>
            <a:r>
              <a:rPr lang="en-US" sz="2400" b="1" smtClean="0">
                <a:latin typeface="Courier New" pitchFamily="49" charset="0"/>
              </a:rPr>
              <a:t>Statement</a:t>
            </a:r>
            <a:r>
              <a:rPr lang="en-US" sz="2400" smtClean="0"/>
              <a:t> can be executed by using either the </a:t>
            </a:r>
            <a:r>
              <a:rPr lang="en-US" sz="2400" b="1" smtClean="0">
                <a:latin typeface="Courier New" pitchFamily="49" charset="0"/>
              </a:rPr>
              <a:t>execute()</a:t>
            </a:r>
            <a:r>
              <a:rPr lang="en-US" sz="2400" smtClean="0"/>
              <a:t>, </a:t>
            </a:r>
            <a:r>
              <a:rPr lang="en-US" sz="2400" b="1" smtClean="0">
                <a:latin typeface="Courier New" pitchFamily="49" charset="0"/>
              </a:rPr>
              <a:t>executeQuery()</a:t>
            </a:r>
            <a:r>
              <a:rPr lang="en-US" sz="2400" smtClean="0"/>
              <a:t> and </a:t>
            </a:r>
            <a:r>
              <a:rPr lang="en-US" sz="2400" b="1" smtClean="0">
                <a:latin typeface="Courier New" pitchFamily="49" charset="0"/>
              </a:rPr>
              <a:t>executeUpdate()</a:t>
            </a:r>
            <a:r>
              <a:rPr lang="en-US" sz="2400" smtClean="0"/>
              <a:t> methods.</a:t>
            </a:r>
          </a:p>
          <a:p>
            <a:pPr eaLnBrk="1" hangingPunct="1"/>
            <a:endParaRPr lang="en-US" sz="2400" smtClean="0"/>
          </a:p>
          <a:p>
            <a:pPr lvl="1" eaLnBrk="1" hangingPunct="1">
              <a:buFontTx/>
              <a:buNone/>
            </a:pPr>
            <a:r>
              <a:rPr lang="en-US" sz="1600" i="1" smtClean="0"/>
              <a:t>Syntax :	&lt;Statement_Object&gt;.executeQuery(“SQL Statement goes here”);</a:t>
            </a:r>
          </a:p>
          <a:p>
            <a:pPr lvl="1" eaLnBrk="1" hangingPunct="1">
              <a:buFontTx/>
              <a:buNone/>
            </a:pPr>
            <a:endParaRPr lang="en-US" sz="1600" i="1" smtClean="0"/>
          </a:p>
          <a:p>
            <a:pPr lvl="1" eaLnBrk="1" hangingPunct="1">
              <a:buFontTx/>
              <a:buNone/>
            </a:pPr>
            <a:r>
              <a:rPr lang="en-US" sz="1600" i="1" smtClean="0"/>
              <a:t>Sample :	Connection myConn = DriverManager.getConnection(…);</a:t>
            </a:r>
          </a:p>
          <a:p>
            <a:pPr lvl="1" eaLnBrk="1" hangingPunct="1">
              <a:buFontTx/>
              <a:buNone/>
            </a:pPr>
            <a:r>
              <a:rPr lang="en-US" sz="1600" i="1" smtClean="0"/>
              <a:t>			Statement myStatement = myConn.createStatement();</a:t>
            </a:r>
          </a:p>
          <a:p>
            <a:pPr lvl="1" eaLnBrk="1" hangingPunct="1">
              <a:buFontTx/>
              <a:buNone/>
            </a:pPr>
            <a:r>
              <a:rPr lang="en-US" sz="1600" i="1" smtClean="0"/>
              <a:t>			myStatement.executeQuery(“Select * from aTable”);</a:t>
            </a:r>
          </a:p>
          <a:p>
            <a:pPr lvl="1" eaLnBrk="1" hangingPunct="1">
              <a:buFontTx/>
              <a:buNone/>
            </a:pPr>
            <a:endParaRPr lang="en-US" sz="1600" i="1" smtClean="0"/>
          </a:p>
          <a:p>
            <a:pPr lvl="1" eaLnBrk="1" hangingPunct="1">
              <a:buFontTx/>
              <a:buNone/>
            </a:pPr>
            <a:endParaRPr lang="en-US" sz="160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C3A68F7-6D89-4703-BCEE-50848D8CF8BA}" type="slidenum">
              <a:rPr lang="en-US"/>
              <a:pPr algn="r" eaLnBrk="0" hangingPunct="0">
                <a:spcBef>
                  <a:spcPct val="0"/>
                </a:spcBef>
                <a:buClrTx/>
              </a:pPr>
              <a:t>87</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Transactions</a:t>
            </a:r>
          </a:p>
        </p:txBody>
      </p:sp>
      <p:sp>
        <p:nvSpPr>
          <p:cNvPr id="28676" name="Rectangle 3"/>
          <p:cNvSpPr>
            <a:spLocks noGrp="1" noChangeArrowheads="1"/>
          </p:cNvSpPr>
          <p:nvPr>
            <p:ph type="body" idx="4294967295"/>
          </p:nvPr>
        </p:nvSpPr>
        <p:spPr/>
        <p:txBody>
          <a:bodyPr lIns="90488" tIns="44450" rIns="90488" bIns="44450">
            <a:normAutofit fontScale="92500"/>
          </a:bodyPr>
          <a:lstStyle/>
          <a:p>
            <a:pPr eaLnBrk="1" hangingPunct="1"/>
            <a:r>
              <a:rPr lang="en-US" smtClean="0"/>
              <a:t>Transaction management is vital for operations that modify or update the records in the database.</a:t>
            </a:r>
          </a:p>
          <a:p>
            <a:pPr eaLnBrk="1" hangingPunct="1"/>
            <a:r>
              <a:rPr lang="en-US" smtClean="0"/>
              <a:t>Transaction management allows the application to confirm the execution of a group of SQL statements by ‘committing’ the changes.</a:t>
            </a:r>
          </a:p>
          <a:p>
            <a:pPr eaLnBrk="1" hangingPunct="1"/>
            <a:r>
              <a:rPr lang="en-US" smtClean="0"/>
              <a:t>Should an exception occur, the transaction can be ‘rolled-back’ to undo the changes that were made.</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E699502-C3F7-4D8D-BBD0-270A843265B6}" type="slidenum">
              <a:rPr lang="en-US"/>
              <a:pPr algn="r" eaLnBrk="0" hangingPunct="0">
                <a:spcBef>
                  <a:spcPct val="0"/>
                </a:spcBef>
                <a:buClrTx/>
              </a:pPr>
              <a:t>88</a:t>
            </a:fld>
            <a:endParaRPr lang="en-US"/>
          </a:p>
        </p:txBody>
      </p:sp>
      <p:sp>
        <p:nvSpPr>
          <p:cNvPr id="29699" name="Rectangle 2"/>
          <p:cNvSpPr>
            <a:spLocks noGrp="1" noChangeArrowheads="1"/>
          </p:cNvSpPr>
          <p:nvPr>
            <p:ph type="title" idx="4294967295"/>
          </p:nvPr>
        </p:nvSpPr>
        <p:spPr/>
        <p:txBody>
          <a:bodyPr/>
          <a:lstStyle/>
          <a:p>
            <a:pPr eaLnBrk="1" hangingPunct="1"/>
            <a:r>
              <a:rPr lang="en-US" smtClean="0"/>
              <a:t>Transactions (cont.)</a:t>
            </a:r>
          </a:p>
        </p:txBody>
      </p:sp>
      <p:sp>
        <p:nvSpPr>
          <p:cNvPr id="29700" name="Rectangle 3"/>
          <p:cNvSpPr>
            <a:spLocks noGrp="1" noChangeArrowheads="1"/>
          </p:cNvSpPr>
          <p:nvPr>
            <p:ph type="body" idx="4294967295"/>
          </p:nvPr>
        </p:nvSpPr>
        <p:spPr/>
        <p:txBody>
          <a:bodyPr lIns="90488" tIns="44450" rIns="90488" bIns="44450"/>
          <a:lstStyle/>
          <a:p>
            <a:pPr eaLnBrk="1" hangingPunct="1"/>
            <a:r>
              <a:rPr lang="en-US" smtClean="0"/>
              <a:t>Setting the </a:t>
            </a:r>
            <a:r>
              <a:rPr lang="en-US" i="1" smtClean="0"/>
              <a:t>Connection.autocommit() </a:t>
            </a:r>
            <a:r>
              <a:rPr lang="en-US" smtClean="0"/>
              <a:t>field of the Connection object to </a:t>
            </a:r>
            <a:r>
              <a:rPr lang="en-US" i="1" smtClean="0"/>
              <a:t>false </a:t>
            </a:r>
            <a:r>
              <a:rPr lang="en-US" smtClean="0"/>
              <a:t>will prevent the statements from being committed until an explicit </a:t>
            </a:r>
            <a:r>
              <a:rPr lang="en-US" i="1" smtClean="0"/>
              <a:t>Connection.commit</a:t>
            </a:r>
            <a:r>
              <a:rPr lang="en-US" smtClean="0"/>
              <a:t>() is executed by the application.</a:t>
            </a:r>
          </a:p>
          <a:p>
            <a:pPr eaLnBrk="1" hangingPunct="1"/>
            <a:r>
              <a:rPr lang="en-US" smtClean="0"/>
              <a:t>The </a:t>
            </a:r>
            <a:r>
              <a:rPr lang="en-US" i="1" smtClean="0"/>
              <a:t>Connection.rollback() </a:t>
            </a:r>
            <a:r>
              <a:rPr lang="en-US" smtClean="0"/>
              <a:t>method can be executed should an event occur requiring the changes made so far to be undone.</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A42A0BE-9A6B-4C90-9CF5-092D34862B7A}" type="slidenum">
              <a:rPr lang="en-US"/>
              <a:pPr algn="r" eaLnBrk="0" hangingPunct="0">
                <a:spcBef>
                  <a:spcPct val="0"/>
                </a:spcBef>
                <a:buClrTx/>
              </a:pPr>
              <a:t>89</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Using PreparedStatement</a:t>
            </a:r>
          </a:p>
        </p:txBody>
      </p:sp>
      <p:sp>
        <p:nvSpPr>
          <p:cNvPr id="30724" name="Rectangle 3"/>
          <p:cNvSpPr>
            <a:spLocks noGrp="1" noChangeArrowheads="1"/>
          </p:cNvSpPr>
          <p:nvPr>
            <p:ph type="body" idx="4294967295"/>
          </p:nvPr>
        </p:nvSpPr>
        <p:spPr/>
        <p:txBody>
          <a:bodyPr lIns="90488" tIns="44450" rIns="90488" bIns="44450">
            <a:normAutofit fontScale="92500"/>
          </a:bodyPr>
          <a:lstStyle/>
          <a:p>
            <a:pPr eaLnBrk="1" hangingPunct="1"/>
            <a:r>
              <a:rPr lang="en-US" b="1" smtClean="0">
                <a:latin typeface="Courier New" pitchFamily="49" charset="0"/>
              </a:rPr>
              <a:t>PreparedStatement</a:t>
            </a:r>
            <a:r>
              <a:rPr lang="en-US" smtClean="0"/>
              <a:t> is a Java object, which represents a precompiled SQL statement.</a:t>
            </a:r>
          </a:p>
          <a:p>
            <a:pPr eaLnBrk="1" hangingPunct="1"/>
            <a:r>
              <a:rPr lang="en-US" b="1" smtClean="0">
                <a:latin typeface="Courier New" pitchFamily="49" charset="0"/>
              </a:rPr>
              <a:t>PreparedStatement</a:t>
            </a:r>
            <a:r>
              <a:rPr lang="en-US" smtClean="0"/>
              <a:t> is usually used for SQL statements that take parameters, although it can also execute SQL statements that have no parameters.</a:t>
            </a:r>
          </a:p>
          <a:p>
            <a:pPr eaLnBrk="1" hangingPunct="1"/>
            <a:r>
              <a:rPr lang="en-US" smtClean="0"/>
              <a:t>Before a Statement object can be used, the </a:t>
            </a:r>
            <a:r>
              <a:rPr lang="en-US" b="1" smtClean="0">
                <a:latin typeface="Courier New" pitchFamily="49" charset="0"/>
              </a:rPr>
              <a:t>java.sql.PreparedStatement</a:t>
            </a:r>
            <a:r>
              <a:rPr lang="en-US" smtClean="0"/>
              <a:t> class has to be imported first.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p:txBody>
          <a:bodyPr>
            <a:normAutofit fontScale="77500" lnSpcReduction="20000"/>
          </a:bodyPr>
          <a:lstStyle/>
          <a:p>
            <a:pPr marL="457200" indent="-457200"/>
            <a:r>
              <a:rPr lang="en-US" smtClean="0"/>
              <a:t>Exceptions can also be handled by propagating them up the call stack instead of handling them in the current method.</a:t>
            </a:r>
          </a:p>
          <a:p>
            <a:pPr marL="457200" indent="-457200"/>
            <a:r>
              <a:rPr lang="en-US" smtClean="0"/>
              <a:t>A method can declare that one of it’s statements might throw an Exception and that it is leaving to whoever is calling the method to handle it.</a:t>
            </a:r>
          </a:p>
          <a:p>
            <a:pPr marL="457200" indent="-457200">
              <a:buFontTx/>
              <a:buNone/>
            </a:pPr>
            <a:r>
              <a:rPr lang="en-US" sz="2000" smtClean="0"/>
              <a:t>	</a:t>
            </a:r>
            <a:r>
              <a:rPr lang="en-US" sz="1400" i="1" smtClean="0"/>
              <a:t>&lt;method signature&gt; throws &lt;Exception1&gt;,&lt;Exception2&gt;</a:t>
            </a:r>
          </a:p>
          <a:p>
            <a:pPr marL="457200" indent="-457200">
              <a:buFontTx/>
              <a:buNone/>
            </a:pPr>
            <a:endParaRPr lang="en-US" sz="1400" i="1" smtClean="0"/>
          </a:p>
          <a:p>
            <a:pPr marL="457200" indent="-457200">
              <a:buFontTx/>
              <a:buNone/>
            </a:pPr>
            <a:r>
              <a:rPr lang="en-US" sz="1400" i="1" smtClean="0"/>
              <a:t>	public void connectToDB (String query)throws SQLException, IOException{</a:t>
            </a:r>
          </a:p>
          <a:p>
            <a:pPr marL="457200" indent="-457200">
              <a:buFontTx/>
              <a:buNone/>
            </a:pPr>
            <a:r>
              <a:rPr lang="en-US" sz="1400" i="1" smtClean="0"/>
              <a:t>		//code here</a:t>
            </a:r>
          </a:p>
          <a:p>
            <a:pPr marL="457200" indent="-457200">
              <a:buFontTx/>
              <a:buNone/>
            </a:pPr>
            <a:r>
              <a:rPr lang="en-US" sz="1400" i="1" smtClean="0"/>
              <a:t>	}</a:t>
            </a:r>
          </a:p>
          <a:p>
            <a:pPr marL="457200" indent="-457200"/>
            <a:r>
              <a:rPr lang="en-US" smtClean="0"/>
              <a:t>Any statement that might generate a checked exception that is declared by the method is considered ‘handled’ and does not need a try-catch block.</a:t>
            </a:r>
          </a:p>
          <a:p>
            <a:pPr marL="457200" indent="-457200">
              <a:buFontTx/>
              <a:buNone/>
            </a:pPr>
            <a:endParaRPr lang="en-US" smtClean="0"/>
          </a:p>
        </p:txBody>
      </p:sp>
      <p:sp>
        <p:nvSpPr>
          <p:cNvPr id="183299" name="Rectangle 3"/>
          <p:cNvSpPr>
            <a:spLocks noGrp="1" noChangeArrowheads="1"/>
          </p:cNvSpPr>
          <p:nvPr>
            <p:ph type="title"/>
          </p:nvPr>
        </p:nvSpPr>
        <p:spPr>
          <a:effectLst>
            <a:outerShdw dist="35921" dir="2700000" algn="ctr" rotWithShape="0">
              <a:schemeClr val="bg1"/>
            </a:outerShdw>
          </a:effectLst>
        </p:spPr>
        <p:txBody>
          <a:bodyPr/>
          <a:lstStyle/>
          <a:p>
            <a:pPr>
              <a:defRPr/>
            </a:pPr>
            <a:r>
              <a:rPr lang="en-US" smtClean="0"/>
              <a:t>Specifying Exceptions</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6E7863B-D2D1-4664-A0C0-F09339879896}" type="slidenum">
              <a:rPr lang="en-US"/>
              <a:pPr algn="r" eaLnBrk="0" hangingPunct="0">
                <a:spcBef>
                  <a:spcPct val="0"/>
                </a:spcBef>
                <a:buClrTx/>
              </a:pPr>
              <a:t>90</a:t>
            </a:fld>
            <a:endParaRPr lang="en-US"/>
          </a:p>
        </p:txBody>
      </p:sp>
      <p:sp>
        <p:nvSpPr>
          <p:cNvPr id="31747" name="Rectangle 2"/>
          <p:cNvSpPr>
            <a:spLocks noGrp="1" noChangeArrowheads="1"/>
          </p:cNvSpPr>
          <p:nvPr>
            <p:ph type="title" idx="4294967295"/>
          </p:nvPr>
        </p:nvSpPr>
        <p:spPr/>
        <p:txBody>
          <a:bodyPr/>
          <a:lstStyle/>
          <a:p>
            <a:pPr eaLnBrk="1" hangingPunct="1"/>
            <a:r>
              <a:rPr lang="en-US" smtClean="0"/>
              <a:t>Using PreparedStatement (cont.)</a:t>
            </a:r>
          </a:p>
        </p:txBody>
      </p:sp>
      <p:sp>
        <p:nvSpPr>
          <p:cNvPr id="31748" name="Rectangle 3"/>
          <p:cNvSpPr>
            <a:spLocks noGrp="1" noChangeArrowheads="1"/>
          </p:cNvSpPr>
          <p:nvPr>
            <p:ph type="body" idx="4294967295"/>
          </p:nvPr>
        </p:nvSpPr>
        <p:spPr/>
        <p:txBody>
          <a:bodyPr lIns="90488" tIns="44450" rIns="90488" bIns="44450">
            <a:normAutofit fontScale="92500" lnSpcReduction="10000"/>
          </a:bodyPr>
          <a:lstStyle/>
          <a:p>
            <a:pPr eaLnBrk="1" hangingPunct="1"/>
            <a:r>
              <a:rPr lang="en-US" smtClean="0"/>
              <a:t>A </a:t>
            </a:r>
            <a:r>
              <a:rPr lang="en-US" b="1" smtClean="0">
                <a:latin typeface="Courier New" pitchFamily="49" charset="0"/>
              </a:rPr>
              <a:t>PreparedStatement</a:t>
            </a:r>
            <a:r>
              <a:rPr lang="en-US" smtClean="0"/>
              <a:t> is useful when an SQL statement has to be executed multiple times.</a:t>
            </a:r>
          </a:p>
          <a:p>
            <a:pPr eaLnBrk="1" hangingPunct="1"/>
            <a:r>
              <a:rPr lang="en-US" smtClean="0"/>
              <a:t>A </a:t>
            </a:r>
            <a:r>
              <a:rPr lang="en-US" b="1" smtClean="0">
                <a:latin typeface="Courier New" pitchFamily="49" charset="0"/>
              </a:rPr>
              <a:t>PreparedStatement</a:t>
            </a:r>
            <a:r>
              <a:rPr lang="en-US" smtClean="0"/>
              <a:t> is precompiled, hence it is immediately executed by the DBMS, unlike </a:t>
            </a:r>
            <a:r>
              <a:rPr lang="en-US" b="1" smtClean="0">
                <a:latin typeface="Courier New" pitchFamily="49" charset="0"/>
              </a:rPr>
              <a:t>Statement,</a:t>
            </a:r>
            <a:r>
              <a:rPr lang="en-US" smtClean="0"/>
              <a:t> which has to be compiled first.</a:t>
            </a:r>
          </a:p>
          <a:p>
            <a:pPr eaLnBrk="1" hangingPunct="1"/>
            <a:endParaRPr lang="en-US" smtClean="0"/>
          </a:p>
          <a:p>
            <a:pPr eaLnBrk="1" hangingPunct="1">
              <a:buFontTx/>
              <a:buNone/>
            </a:pPr>
            <a:r>
              <a:rPr lang="en-US" sz="1500" i="1" smtClean="0"/>
              <a:t>	</a:t>
            </a:r>
            <a:r>
              <a:rPr lang="en-US" sz="1600" i="1" smtClean="0"/>
              <a:t>Syntax : </a:t>
            </a:r>
          </a:p>
          <a:p>
            <a:pPr eaLnBrk="1" hangingPunct="1">
              <a:buFontTx/>
              <a:buNone/>
            </a:pPr>
            <a:r>
              <a:rPr lang="en-US" sz="1600" i="1" smtClean="0"/>
              <a:t>	PreparedStatement &lt;identifier&gt; = &lt;connection&gt;.prepareStatement(“&lt;SQL Statement goes here&gt;"); </a:t>
            </a:r>
          </a:p>
          <a:p>
            <a:pPr eaLnBrk="1" hangingPunct="1">
              <a:buFontTx/>
              <a:buNone/>
            </a:pPr>
            <a:endParaRPr lang="en-US" sz="1600" i="1" smtClean="0"/>
          </a:p>
          <a:p>
            <a:pPr eaLnBrk="1" hangingPunct="1">
              <a:buFontTx/>
              <a:buNone/>
            </a:pPr>
            <a:r>
              <a:rPr lang="en-US" sz="1600" i="1" smtClean="0"/>
              <a:t>	Example :</a:t>
            </a:r>
          </a:p>
          <a:p>
            <a:pPr eaLnBrk="1" hangingPunct="1">
              <a:buFontTx/>
              <a:buNone/>
            </a:pPr>
            <a:r>
              <a:rPr lang="en-US" sz="1600" i="1" smtClean="0"/>
              <a:t>	Connection myConn = DriverManager.getConnection(…);</a:t>
            </a:r>
          </a:p>
          <a:p>
            <a:pPr eaLnBrk="1" hangingPunct="1">
              <a:buFontTx/>
              <a:buNone/>
            </a:pPr>
            <a:r>
              <a:rPr lang="en-US" sz="1600" i="1" smtClean="0"/>
              <a:t>	PreparedStatement pStmt = myConn.prepareStatement(“Select * from Dogs Where breed = ?”);</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E5D185B-0408-4F91-98B6-21DC84FE2BC3}" type="slidenum">
              <a:rPr lang="en-US"/>
              <a:pPr algn="r" eaLnBrk="0" hangingPunct="0">
                <a:spcBef>
                  <a:spcPct val="0"/>
                </a:spcBef>
                <a:buClrTx/>
              </a:pPr>
              <a:t>91</a:t>
            </a:fld>
            <a:endParaRPr lang="en-US"/>
          </a:p>
        </p:txBody>
      </p:sp>
      <p:sp>
        <p:nvSpPr>
          <p:cNvPr id="32771" name="Rectangle 2"/>
          <p:cNvSpPr>
            <a:spLocks noGrp="1" noChangeArrowheads="1"/>
          </p:cNvSpPr>
          <p:nvPr>
            <p:ph type="title" idx="4294967295"/>
          </p:nvPr>
        </p:nvSpPr>
        <p:spPr/>
        <p:txBody>
          <a:bodyPr/>
          <a:lstStyle/>
          <a:p>
            <a:pPr eaLnBrk="1" hangingPunct="1"/>
            <a:r>
              <a:rPr lang="en-US" smtClean="0"/>
              <a:t>Using PreparedStatement (cont.)</a:t>
            </a:r>
          </a:p>
        </p:txBody>
      </p:sp>
      <p:sp>
        <p:nvSpPr>
          <p:cNvPr id="32772" name="Rectangle 3"/>
          <p:cNvSpPr>
            <a:spLocks noGrp="1" noChangeArrowheads="1"/>
          </p:cNvSpPr>
          <p:nvPr>
            <p:ph type="body" idx="4294967295"/>
          </p:nvPr>
        </p:nvSpPr>
        <p:spPr/>
        <p:txBody>
          <a:bodyPr lIns="90488" tIns="44450" rIns="90488" bIns="44450">
            <a:normAutofit lnSpcReduction="10000"/>
          </a:bodyPr>
          <a:lstStyle/>
          <a:p>
            <a:pPr eaLnBrk="1" hangingPunct="1">
              <a:lnSpc>
                <a:spcPct val="90000"/>
              </a:lnSpc>
            </a:pPr>
            <a:r>
              <a:rPr lang="en-US" smtClean="0"/>
              <a:t>The question mark (?) serves as a wildcard or parameter and can be replaced with a value. </a:t>
            </a:r>
          </a:p>
          <a:p>
            <a:pPr eaLnBrk="1" hangingPunct="1">
              <a:lnSpc>
                <a:spcPct val="90000"/>
              </a:lnSpc>
            </a:pPr>
            <a:endParaRPr lang="en-US" smtClean="0"/>
          </a:p>
          <a:p>
            <a:pPr eaLnBrk="1" hangingPunct="1">
              <a:lnSpc>
                <a:spcPct val="90000"/>
              </a:lnSpc>
            </a:pPr>
            <a:r>
              <a:rPr lang="en-US" smtClean="0"/>
              <a:t>The wildcard can be replaced by using the appropriate methods for a particular data type, including but not limited to:</a:t>
            </a:r>
          </a:p>
          <a:p>
            <a:pPr lvl="1" eaLnBrk="1" hangingPunct="1">
              <a:lnSpc>
                <a:spcPct val="90000"/>
              </a:lnSpc>
            </a:pPr>
            <a:r>
              <a:rPr lang="en-US" smtClean="0"/>
              <a:t>setString()</a:t>
            </a:r>
          </a:p>
          <a:p>
            <a:pPr lvl="1" eaLnBrk="1" hangingPunct="1">
              <a:lnSpc>
                <a:spcPct val="90000"/>
              </a:lnSpc>
            </a:pPr>
            <a:r>
              <a:rPr lang="en-US" smtClean="0"/>
              <a:t>setInt()</a:t>
            </a:r>
          </a:p>
          <a:p>
            <a:pPr lvl="1" eaLnBrk="1" hangingPunct="1">
              <a:lnSpc>
                <a:spcPct val="90000"/>
              </a:lnSpc>
            </a:pPr>
            <a:r>
              <a:rPr lang="en-US" smtClean="0"/>
              <a:t>setDouble()</a:t>
            </a:r>
          </a:p>
          <a:p>
            <a:pPr lvl="1" eaLnBrk="1" hangingPunct="1">
              <a:lnSpc>
                <a:spcPct val="90000"/>
              </a:lnSpc>
            </a:pPr>
            <a:r>
              <a:rPr lang="en-US" smtClean="0"/>
              <a:t>setDate()</a:t>
            </a:r>
          </a:p>
          <a:p>
            <a:pPr lvl="1" eaLnBrk="1" hangingPunct="1">
              <a:lnSpc>
                <a:spcPct val="90000"/>
              </a:lnSpc>
            </a:pPr>
            <a:endParaRPr lang="en-US" smtClean="0"/>
          </a:p>
          <a:p>
            <a:pPr eaLnBrk="1" hangingPunct="1">
              <a:lnSpc>
                <a:spcPct val="90000"/>
              </a:lnSpc>
            </a:pPr>
            <a:endParaRPr lang="en-US" smtClean="0"/>
          </a:p>
          <a:p>
            <a:pPr lvl="1" eaLnBrk="1" hangingPunct="1">
              <a:lnSpc>
                <a:spcPct val="90000"/>
              </a:lnSpc>
            </a:pPr>
            <a:endParaRPr lang="en-US" smtClean="0"/>
          </a:p>
          <a:p>
            <a:pPr lvl="1" eaLnBrk="1" hangingPunct="1">
              <a:lnSpc>
                <a:spcPct val="90000"/>
              </a:lnSpc>
              <a:buFontTx/>
              <a:buNone/>
            </a:pPr>
            <a:endParaRPr lang="en-US" smtClean="0"/>
          </a:p>
          <a:p>
            <a:pPr eaLnBrk="1" hangingPunct="1">
              <a:lnSpc>
                <a:spcPct val="90000"/>
              </a:lnSpc>
              <a:buFontTx/>
              <a:buNone/>
            </a:pPr>
            <a:endParaRPr lang="en-US" sz="1300" i="1" smtClean="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20E604D-A419-4ED8-8B1D-DB6CEAF376BC}" type="slidenum">
              <a:rPr lang="en-US"/>
              <a:pPr algn="r" eaLnBrk="0" hangingPunct="0">
                <a:spcBef>
                  <a:spcPct val="0"/>
                </a:spcBef>
                <a:buClrTx/>
              </a:pPr>
              <a:t>92</a:t>
            </a:fld>
            <a:endParaRPr lang="en-US"/>
          </a:p>
        </p:txBody>
      </p:sp>
      <p:sp>
        <p:nvSpPr>
          <p:cNvPr id="33795" name="Rectangle 2"/>
          <p:cNvSpPr>
            <a:spLocks noGrp="1" noChangeArrowheads="1"/>
          </p:cNvSpPr>
          <p:nvPr>
            <p:ph type="title" idx="4294967295"/>
          </p:nvPr>
        </p:nvSpPr>
        <p:spPr/>
        <p:txBody>
          <a:bodyPr/>
          <a:lstStyle/>
          <a:p>
            <a:pPr eaLnBrk="1" hangingPunct="1"/>
            <a:r>
              <a:rPr lang="en-US" smtClean="0"/>
              <a:t>Using PreparedStatement (cont.)</a:t>
            </a:r>
          </a:p>
        </p:txBody>
      </p:sp>
      <p:sp>
        <p:nvSpPr>
          <p:cNvPr id="33796" name="Rectangle 3"/>
          <p:cNvSpPr>
            <a:spLocks noGrp="1" noChangeArrowheads="1"/>
          </p:cNvSpPr>
          <p:nvPr>
            <p:ph type="body" idx="4294967295"/>
          </p:nvPr>
        </p:nvSpPr>
        <p:spPr/>
        <p:txBody>
          <a:bodyPr lIns="90488" tIns="44450" rIns="90488" bIns="44450"/>
          <a:lstStyle/>
          <a:p>
            <a:pPr eaLnBrk="1" hangingPunct="1"/>
            <a:r>
              <a:rPr lang="en-US" smtClean="0"/>
              <a:t>The </a:t>
            </a:r>
            <a:r>
              <a:rPr lang="en-US" b="1" smtClean="0">
                <a:latin typeface="Courier New" pitchFamily="49" charset="0"/>
              </a:rPr>
              <a:t>PreparedStatement</a:t>
            </a:r>
            <a:r>
              <a:rPr lang="en-US" smtClean="0"/>
              <a:t> object also has the different execution commands as the </a:t>
            </a:r>
            <a:r>
              <a:rPr lang="en-US" b="1" smtClean="0">
                <a:latin typeface="Courier New" pitchFamily="49" charset="0"/>
              </a:rPr>
              <a:t>Statement</a:t>
            </a:r>
            <a:r>
              <a:rPr lang="en-US" smtClean="0"/>
              <a:t> object, yielding similar results.</a:t>
            </a:r>
          </a:p>
          <a:p>
            <a:pPr eaLnBrk="1" hangingPunct="1">
              <a:buFontTx/>
              <a:buNone/>
            </a:pPr>
            <a:endParaRPr lang="en-US" sz="1300" i="1"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6944</Words>
  <Application>Microsoft Office PowerPoint</Application>
  <PresentationFormat>On-screen Show (4:3)</PresentationFormat>
  <Paragraphs>1249</Paragraphs>
  <Slides>92</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94" baseType="lpstr">
      <vt:lpstr>Office Theme</vt:lpstr>
      <vt:lpstr>Photo Editor Photo</vt:lpstr>
      <vt:lpstr>Exceptions</vt:lpstr>
      <vt:lpstr>Un-Checked Exceptions</vt:lpstr>
      <vt:lpstr>Checked Exceptions</vt:lpstr>
      <vt:lpstr>Errors</vt:lpstr>
      <vt:lpstr>Exception Class Hierarchy</vt:lpstr>
      <vt:lpstr>Handling Exceptions</vt:lpstr>
      <vt:lpstr>Using try-catch-finally Blocks</vt:lpstr>
      <vt:lpstr>Using try-catch-finally Blocks (cont.)</vt:lpstr>
      <vt:lpstr>Specifying Exceptions</vt:lpstr>
      <vt:lpstr>Handle Exceptions Through Declaration</vt:lpstr>
      <vt:lpstr>Slide 11</vt:lpstr>
      <vt:lpstr>Assertion Statements</vt:lpstr>
      <vt:lpstr>Using Assert Statements</vt:lpstr>
      <vt:lpstr>Assertion Sample Code</vt:lpstr>
      <vt:lpstr>Enabling/Disabling Assertions</vt:lpstr>
      <vt:lpstr>Overview of the Java Collections API</vt:lpstr>
      <vt:lpstr>Slide 17</vt:lpstr>
      <vt:lpstr>Overview of the Java Collections API (cont.)</vt:lpstr>
      <vt:lpstr>Slide 19</vt:lpstr>
      <vt:lpstr>Collection Interface</vt:lpstr>
      <vt:lpstr>Set Interface</vt:lpstr>
      <vt:lpstr>List Interface</vt:lpstr>
      <vt:lpstr>Queue Interface</vt:lpstr>
      <vt:lpstr>Map Interface</vt:lpstr>
      <vt:lpstr>Ordering</vt:lpstr>
      <vt:lpstr>Comparable Interface</vt:lpstr>
      <vt:lpstr>Comparator Interface</vt:lpstr>
      <vt:lpstr>Contents</vt:lpstr>
      <vt:lpstr>The I/O Package</vt:lpstr>
      <vt:lpstr>Streams Overview</vt:lpstr>
      <vt:lpstr>Byte Streams (Binary Streams)</vt:lpstr>
      <vt:lpstr>Byte Streams</vt:lpstr>
      <vt:lpstr>Byte Streams</vt:lpstr>
      <vt:lpstr>Byte Streams</vt:lpstr>
      <vt:lpstr>Byte Streams</vt:lpstr>
      <vt:lpstr>Character Streams</vt:lpstr>
      <vt:lpstr>Character Streams</vt:lpstr>
      <vt:lpstr>Character Streams</vt:lpstr>
      <vt:lpstr>Character Streams</vt:lpstr>
      <vt:lpstr>Character Streams</vt:lpstr>
      <vt:lpstr>Filter Streams</vt:lpstr>
      <vt:lpstr>Buffered Streams, Piped Streams</vt:lpstr>
      <vt:lpstr>Print Streams, LineNumberReader</vt:lpstr>
      <vt:lpstr>Pushback Streams</vt:lpstr>
      <vt:lpstr>StreamTokenzier</vt:lpstr>
      <vt:lpstr>The Data Byte Streams</vt:lpstr>
      <vt:lpstr>Working with Files</vt:lpstr>
      <vt:lpstr>Multitasking (Time-Sharing)</vt:lpstr>
      <vt:lpstr>Multiprocessing (Multithreading)</vt:lpstr>
      <vt:lpstr>Perform Multiple Tasks Using Threads</vt:lpstr>
      <vt:lpstr>Perform Multiple Tasks Using…</vt:lpstr>
      <vt:lpstr>Motivation for Multithreading</vt:lpstr>
      <vt:lpstr>Motivation for Multithreading</vt:lpstr>
      <vt:lpstr>Multithreading Overview</vt:lpstr>
      <vt:lpstr>Programming with Threads</vt:lpstr>
      <vt:lpstr>Creating Threads in Java</vt:lpstr>
      <vt:lpstr>Thread Class</vt:lpstr>
      <vt:lpstr>More Thread Class Methods</vt:lpstr>
      <vt:lpstr>Creating Threads in Java</vt:lpstr>
      <vt:lpstr>Creating Threads in Java</vt:lpstr>
      <vt:lpstr>Creating Threads in Java</vt:lpstr>
      <vt:lpstr>Threads – Thread States</vt:lpstr>
      <vt:lpstr>Slide 63</vt:lpstr>
      <vt:lpstr>Threads – Thread States</vt:lpstr>
      <vt:lpstr>Daemon Threads</vt:lpstr>
      <vt:lpstr>Threads – Scheduling</vt:lpstr>
      <vt:lpstr>Threads – Non-preemptive Scheduling</vt:lpstr>
      <vt:lpstr>Threads – Preemptive Scheduling</vt:lpstr>
      <vt:lpstr>Java Thread Example</vt:lpstr>
      <vt:lpstr>Java Thread Example – Output</vt:lpstr>
      <vt:lpstr>Data Races</vt:lpstr>
      <vt:lpstr>Thread Scheduling Observations</vt:lpstr>
      <vt:lpstr>Object Serialization </vt:lpstr>
      <vt:lpstr>Serializing Objects </vt:lpstr>
      <vt:lpstr>Serializing Objects </vt:lpstr>
      <vt:lpstr>The Java New I/O</vt:lpstr>
      <vt:lpstr>The Java New File I/O</vt:lpstr>
      <vt:lpstr>JDBC Overview</vt:lpstr>
      <vt:lpstr>Database Drivers</vt:lpstr>
      <vt:lpstr>Database Drivers (cont.)</vt:lpstr>
      <vt:lpstr>Retrieving a Connection Object</vt:lpstr>
      <vt:lpstr>Retrieving a Connection Object (cont.)</vt:lpstr>
      <vt:lpstr>Retrieving a Connection Object (cont.)</vt:lpstr>
      <vt:lpstr>Creating Query Statements</vt:lpstr>
      <vt:lpstr>Creating Query Statements (cont.)</vt:lpstr>
      <vt:lpstr>Creating Query Statements (cont.)</vt:lpstr>
      <vt:lpstr>Transactions</vt:lpstr>
      <vt:lpstr>Transactions (cont.)</vt:lpstr>
      <vt:lpstr>Using PreparedStatement</vt:lpstr>
      <vt:lpstr>Using PreparedStatement (cont.)</vt:lpstr>
      <vt:lpstr>Using PreparedStatement (cont.)</vt:lpstr>
      <vt:lpstr>Using PreparedStatement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dc:creator>Pradeep</dc:creator>
  <cp:lastModifiedBy>Pradeep</cp:lastModifiedBy>
  <cp:revision>29</cp:revision>
  <dcterms:created xsi:type="dcterms:W3CDTF">2015-01-16T07:27:24Z</dcterms:created>
  <dcterms:modified xsi:type="dcterms:W3CDTF">2015-11-05T13:13:24Z</dcterms:modified>
</cp:coreProperties>
</file>