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4" r:id="rId5"/>
    <p:sldId id="278" r:id="rId6"/>
    <p:sldId id="260" r:id="rId7"/>
    <p:sldId id="261" r:id="rId8"/>
    <p:sldId id="263" r:id="rId9"/>
    <p:sldId id="264" r:id="rId10"/>
    <p:sldId id="265" r:id="rId11"/>
    <p:sldId id="271" r:id="rId12"/>
    <p:sldId id="272" r:id="rId13"/>
    <p:sldId id="273" r:id="rId14"/>
    <p:sldId id="276" r:id="rId15"/>
    <p:sldId id="277" r:id="rId16"/>
    <p:sldId id="275" r:id="rId17"/>
    <p:sldId id="269"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487"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cs.uci.edu/~vpsaini/files/technical_report.pdf" TargetMode="External"/><Relationship Id="rId2" Type="http://schemas.openxmlformats.org/officeDocument/2006/relationships/hyperlink" Target="http://www.ics.uci.edu/~vpsain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 </a:t>
            </a:r>
            <a:r>
              <a:rPr lang="en-US" dirty="0" smtClean="0"/>
              <a:t>Presentation</a:t>
            </a:r>
            <a:endParaRPr lang="en-US" dirty="0"/>
          </a:p>
        </p:txBody>
      </p:sp>
      <p:sp>
        <p:nvSpPr>
          <p:cNvPr id="3" name="Subtitle 2"/>
          <p:cNvSpPr>
            <a:spLocks noGrp="1"/>
          </p:cNvSpPr>
          <p:nvPr>
            <p:ph type="subTitle" idx="1"/>
          </p:nvPr>
        </p:nvSpPr>
        <p:spPr/>
        <p:txBody>
          <a:bodyPr>
            <a:normAutofit fontScale="70000" lnSpcReduction="20000"/>
          </a:bodyPr>
          <a:lstStyle/>
          <a:p>
            <a:r>
              <a:rPr lang="en-US" dirty="0" err="1" smtClean="0"/>
              <a:t>Karteek</a:t>
            </a:r>
            <a:r>
              <a:rPr lang="en-US" dirty="0" smtClean="0"/>
              <a:t> </a:t>
            </a:r>
            <a:r>
              <a:rPr lang="en-US" dirty="0" err="1" smtClean="0"/>
              <a:t>pittala</a:t>
            </a:r>
            <a:endParaRPr lang="en-US" dirty="0" smtClean="0"/>
          </a:p>
          <a:p>
            <a:r>
              <a:rPr lang="en-US" dirty="0" err="1" smtClean="0"/>
              <a:t>Ramakant</a:t>
            </a:r>
            <a:r>
              <a:rPr lang="en-US" dirty="0" smtClean="0"/>
              <a:t> </a:t>
            </a:r>
            <a:r>
              <a:rPr lang="en-US" dirty="0" err="1" smtClean="0"/>
              <a:t>khandel</a:t>
            </a:r>
            <a:endParaRPr lang="en-US" dirty="0" smtClean="0"/>
          </a:p>
          <a:p>
            <a:r>
              <a:rPr lang="en-US" dirty="0" smtClean="0"/>
              <a:t>Sagar </a:t>
            </a:r>
            <a:r>
              <a:rPr lang="en-US" dirty="0" err="1" smtClean="0"/>
              <a:t>thakur</a:t>
            </a:r>
            <a:endParaRPr lang="en-US" dirty="0"/>
          </a:p>
        </p:txBody>
      </p:sp>
    </p:spTree>
    <p:extLst>
      <p:ext uri="{BB962C8B-B14F-4D97-AF65-F5344CB8AC3E}">
        <p14:creationId xmlns:p14="http://schemas.microsoft.com/office/powerpoint/2010/main" val="529352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Task 2 – Solution (Cont’d)</a:t>
            </a:r>
          </a:p>
        </p:txBody>
      </p:sp>
      <p:sp>
        <p:nvSpPr>
          <p:cNvPr id="3" name="Content Placeholder 2"/>
          <p:cNvSpPr>
            <a:spLocks noGrp="1"/>
          </p:cNvSpPr>
          <p:nvPr>
            <p:ph idx="1"/>
          </p:nvPr>
        </p:nvSpPr>
        <p:spPr/>
        <p:txBody>
          <a:bodyPr/>
          <a:lstStyle/>
          <a:p>
            <a:r>
              <a:rPr lang="en-US" dirty="0" smtClean="0"/>
              <a:t>We can also show the distribution of positive, negative and neutral experiences of the users based on the individual rating of the reviews.</a:t>
            </a:r>
          </a:p>
          <a:p>
            <a:r>
              <a:rPr lang="en-US" dirty="0" smtClean="0"/>
              <a:t>The information will look as follows for a business:-</a:t>
            </a:r>
          </a:p>
          <a:p>
            <a:pPr marL="0" indent="0">
              <a:buNone/>
            </a:pPr>
            <a:r>
              <a:rPr lang="en-US" dirty="0" smtClean="0"/>
              <a:t>Positive Experience – 75%</a:t>
            </a:r>
          </a:p>
          <a:p>
            <a:pPr marL="0" indent="0">
              <a:buNone/>
            </a:pPr>
            <a:r>
              <a:rPr lang="en-US" dirty="0" smtClean="0"/>
              <a:t>Neutral Experience – 10%</a:t>
            </a:r>
          </a:p>
          <a:p>
            <a:pPr marL="0" indent="0">
              <a:buNone/>
            </a:pPr>
            <a:r>
              <a:rPr lang="en-US" dirty="0" smtClean="0"/>
              <a:t>Negative Experience – 15%</a:t>
            </a:r>
            <a:endParaRPr lang="en-US" dirty="0"/>
          </a:p>
        </p:txBody>
      </p:sp>
    </p:spTree>
    <p:extLst>
      <p:ext uri="{BB962C8B-B14F-4D97-AF65-F5344CB8AC3E}">
        <p14:creationId xmlns:p14="http://schemas.microsoft.com/office/powerpoint/2010/main" val="2504579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 2 -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a list of keywords for Food, Service and Ambience which we got from Wikipedia and is stored in Mongo DB.</a:t>
            </a:r>
          </a:p>
          <a:p>
            <a:r>
              <a:rPr lang="en-US" dirty="0" smtClean="0"/>
              <a:t>Now we take a review for a business and break it into sentences.</a:t>
            </a:r>
          </a:p>
          <a:p>
            <a:r>
              <a:rPr lang="en-US" dirty="0" smtClean="0"/>
              <a:t>For each sentence, we do sentiment analysis using Stanford </a:t>
            </a:r>
            <a:r>
              <a:rPr lang="en-US" dirty="0" err="1" smtClean="0"/>
              <a:t>CoreNLP</a:t>
            </a:r>
            <a:r>
              <a:rPr lang="en-US" dirty="0"/>
              <a:t> </a:t>
            </a:r>
            <a:r>
              <a:rPr lang="en-US" dirty="0" smtClean="0"/>
              <a:t>and give it a score along with the sentiment.</a:t>
            </a:r>
          </a:p>
          <a:p>
            <a:r>
              <a:rPr lang="en-US" dirty="0"/>
              <a:t>We then assign the score for that sentence to the area(s) which it tells about and store it in the database along with the count of number of sentences</a:t>
            </a:r>
            <a:r>
              <a:rPr lang="en-US" dirty="0" smtClean="0"/>
              <a:t>.</a:t>
            </a:r>
          </a:p>
          <a:p>
            <a:r>
              <a:rPr lang="en-US" dirty="0" smtClean="0"/>
              <a:t>We then extract nouns from each sentence and compare the nouns with the list of keywords for Food, Service and Ambience to check the user is talking about which area(Food, Service or Ambience)</a:t>
            </a:r>
          </a:p>
          <a:p>
            <a:endParaRPr lang="en-US" dirty="0" smtClean="0"/>
          </a:p>
          <a:p>
            <a:endParaRPr lang="en-US" dirty="0"/>
          </a:p>
        </p:txBody>
      </p:sp>
    </p:spTree>
    <p:extLst>
      <p:ext uri="{BB962C8B-B14F-4D97-AF65-F5344CB8AC3E}">
        <p14:creationId xmlns:p14="http://schemas.microsoft.com/office/powerpoint/2010/main" val="59035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Task 2 </a:t>
            </a:r>
            <a:r>
              <a:rPr lang="en-US" dirty="0" smtClean="0"/>
              <a:t>– Approach(Cont’d)</a:t>
            </a:r>
            <a:endParaRPr lang="en-US" dirty="0"/>
          </a:p>
        </p:txBody>
      </p:sp>
      <p:sp>
        <p:nvSpPr>
          <p:cNvPr id="3" name="Content Placeholder 2"/>
          <p:cNvSpPr>
            <a:spLocks noGrp="1"/>
          </p:cNvSpPr>
          <p:nvPr>
            <p:ph idx="1"/>
          </p:nvPr>
        </p:nvSpPr>
        <p:spPr/>
        <p:txBody>
          <a:bodyPr/>
          <a:lstStyle/>
          <a:p>
            <a:r>
              <a:rPr lang="en-US" dirty="0" smtClean="0"/>
              <a:t>To show the experiences of the user, we break each review for a business into sentences.</a:t>
            </a:r>
          </a:p>
          <a:p>
            <a:r>
              <a:rPr lang="en-US" dirty="0" smtClean="0"/>
              <a:t>We then calculate the sentiment using Stanford </a:t>
            </a:r>
            <a:r>
              <a:rPr lang="en-US" dirty="0" err="1" smtClean="0"/>
              <a:t>CoreNLP</a:t>
            </a:r>
            <a:r>
              <a:rPr lang="en-US" dirty="0" smtClean="0"/>
              <a:t> and increase the count of the category to which the sentiment belongs.</a:t>
            </a:r>
          </a:p>
          <a:p>
            <a:r>
              <a:rPr lang="en-US" dirty="0" smtClean="0"/>
              <a:t>The sentiment of the sentence can be of one of the following types:-</a:t>
            </a:r>
          </a:p>
          <a:p>
            <a:pPr marL="457200" indent="-457200">
              <a:buFont typeface="+mj-lt"/>
              <a:buAutoNum type="arabicPeriod"/>
            </a:pPr>
            <a:r>
              <a:rPr lang="en-US" dirty="0" smtClean="0"/>
              <a:t>Very positive</a:t>
            </a:r>
          </a:p>
          <a:p>
            <a:pPr marL="457200" indent="-457200">
              <a:buFont typeface="+mj-lt"/>
              <a:buAutoNum type="arabicPeriod"/>
            </a:pPr>
            <a:r>
              <a:rPr lang="en-US" dirty="0" smtClean="0"/>
              <a:t>Positive</a:t>
            </a:r>
          </a:p>
          <a:p>
            <a:pPr marL="457200" indent="-457200">
              <a:buFont typeface="+mj-lt"/>
              <a:buAutoNum type="arabicPeriod"/>
            </a:pPr>
            <a:r>
              <a:rPr lang="en-US" dirty="0" smtClean="0"/>
              <a:t>Neutral</a:t>
            </a:r>
          </a:p>
          <a:p>
            <a:pPr marL="457200" indent="-457200">
              <a:buFont typeface="+mj-lt"/>
              <a:buAutoNum type="arabicPeriod"/>
            </a:pPr>
            <a:r>
              <a:rPr lang="en-US" dirty="0" smtClean="0"/>
              <a:t>Negative</a:t>
            </a:r>
          </a:p>
          <a:p>
            <a:pPr marL="457200" indent="-457200">
              <a:buFont typeface="+mj-lt"/>
              <a:buAutoNum type="arabicPeriod"/>
            </a:pPr>
            <a:r>
              <a:rPr lang="en-US" dirty="0" smtClean="0"/>
              <a:t>Very Negative</a:t>
            </a:r>
            <a:endParaRPr lang="en-US" dirty="0"/>
          </a:p>
        </p:txBody>
      </p:sp>
    </p:spTree>
    <p:extLst>
      <p:ext uri="{BB962C8B-B14F-4D97-AF65-F5344CB8AC3E}">
        <p14:creationId xmlns:p14="http://schemas.microsoft.com/office/powerpoint/2010/main" val="400455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Task 2 – Approach(Cont’d)</a:t>
            </a:r>
          </a:p>
        </p:txBody>
      </p:sp>
      <p:sp>
        <p:nvSpPr>
          <p:cNvPr id="3" name="Content Placeholder 2"/>
          <p:cNvSpPr>
            <a:spLocks noGrp="1"/>
          </p:cNvSpPr>
          <p:nvPr>
            <p:ph idx="1"/>
          </p:nvPr>
        </p:nvSpPr>
        <p:spPr/>
        <p:txBody>
          <a:bodyPr/>
          <a:lstStyle/>
          <a:p>
            <a:r>
              <a:rPr lang="en-US" dirty="0" smtClean="0"/>
              <a:t>Once all the reviews for a business are evaluated, we display the results as follows:-</a:t>
            </a:r>
          </a:p>
          <a:p>
            <a:r>
              <a:rPr lang="en-US" dirty="0" err="1" smtClean="0"/>
              <a:t>Business_id</a:t>
            </a:r>
            <a:r>
              <a:rPr lang="en-US" dirty="0" smtClean="0"/>
              <a:t>: </a:t>
            </a:r>
            <a:r>
              <a:rPr lang="en-US" dirty="0"/>
              <a:t>{</a:t>
            </a:r>
            <a:r>
              <a:rPr lang="en-US" dirty="0" smtClean="0"/>
              <a:t>Neutral=20.0%, </a:t>
            </a:r>
          </a:p>
          <a:p>
            <a:pPr marL="0" indent="0">
              <a:buNone/>
            </a:pPr>
            <a:r>
              <a:rPr lang="en-US" dirty="0"/>
              <a:t>	</a:t>
            </a:r>
            <a:r>
              <a:rPr lang="en-US" dirty="0" smtClean="0"/>
              <a:t>			Very negative=1.05%, </a:t>
            </a:r>
          </a:p>
          <a:p>
            <a:pPr marL="0" indent="0">
              <a:buNone/>
            </a:pPr>
            <a:r>
              <a:rPr lang="en-US" dirty="0"/>
              <a:t>	</a:t>
            </a:r>
            <a:r>
              <a:rPr lang="en-US" dirty="0" smtClean="0"/>
              <a:t>			Negative=41.05%, </a:t>
            </a:r>
          </a:p>
          <a:p>
            <a:pPr marL="0" indent="0">
              <a:buNone/>
            </a:pPr>
            <a:r>
              <a:rPr lang="en-US" dirty="0"/>
              <a:t>	</a:t>
            </a:r>
            <a:r>
              <a:rPr lang="en-US" dirty="0" smtClean="0"/>
              <a:t>			Positive=32.63%, </a:t>
            </a:r>
          </a:p>
          <a:p>
            <a:pPr marL="0" indent="0">
              <a:buNone/>
            </a:pPr>
            <a:r>
              <a:rPr lang="en-US" dirty="0"/>
              <a:t>	</a:t>
            </a:r>
            <a:r>
              <a:rPr lang="en-US" dirty="0" smtClean="0"/>
              <a:t>			Very positive=5.26%}</a:t>
            </a:r>
          </a:p>
          <a:p>
            <a:endParaRPr lang="en-US" dirty="0"/>
          </a:p>
        </p:txBody>
      </p:sp>
    </p:spTree>
    <p:extLst>
      <p:ext uri="{BB962C8B-B14F-4D97-AF65-F5344CB8AC3E}">
        <p14:creationId xmlns:p14="http://schemas.microsoft.com/office/powerpoint/2010/main" val="132689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Evaluation </a:t>
            </a:r>
            <a:r>
              <a:rPr lang="en-US" dirty="0" smtClean="0"/>
              <a:t>Metrics for Task 2</a:t>
            </a:r>
            <a:endParaRPr lang="en-US" dirty="0"/>
          </a:p>
        </p:txBody>
      </p:sp>
      <p:sp>
        <p:nvSpPr>
          <p:cNvPr id="3" name="Content Placeholder 2"/>
          <p:cNvSpPr>
            <a:spLocks noGrp="1"/>
          </p:cNvSpPr>
          <p:nvPr>
            <p:ph idx="1"/>
          </p:nvPr>
        </p:nvSpPr>
        <p:spPr/>
        <p:txBody>
          <a:bodyPr>
            <a:normAutofit/>
          </a:bodyPr>
          <a:lstStyle/>
          <a:p>
            <a:r>
              <a:rPr lang="en-US" dirty="0" smtClean="0"/>
              <a:t>We picked up 65 reviews which gave useful information about the categories which we are evaluating for 7 businesses and ranked them honestly according to our experience.</a:t>
            </a:r>
          </a:p>
          <a:p>
            <a:r>
              <a:rPr lang="en-US" dirty="0" smtClean="0"/>
              <a:t>We then compared our score with the score given by the algorithm.</a:t>
            </a:r>
          </a:p>
          <a:p>
            <a:r>
              <a:rPr lang="en-US" dirty="0" smtClean="0"/>
              <a:t>For </a:t>
            </a:r>
            <a:r>
              <a:rPr lang="en-US" dirty="0" err="1" smtClean="0"/>
              <a:t>business_id</a:t>
            </a:r>
            <a:r>
              <a:rPr lang="en-US" dirty="0" smtClean="0"/>
              <a:t>: “uGykseHzyS5xAMWoN6YUqA” ,</a:t>
            </a:r>
          </a:p>
          <a:p>
            <a:pPr marL="0" indent="0">
              <a:buNone/>
            </a:pPr>
            <a:r>
              <a:rPr lang="en-US" dirty="0" smtClean="0"/>
              <a:t>	Human prediction : F – 3, S – 2.5, A – 3</a:t>
            </a:r>
          </a:p>
          <a:p>
            <a:pPr marL="0" indent="0">
              <a:buNone/>
            </a:pPr>
            <a:r>
              <a:rPr lang="en-US" dirty="0" smtClean="0"/>
              <a:t>	Algorithm prediction: F – 2.5, S – 2.8, A – 2</a:t>
            </a:r>
          </a:p>
          <a:p>
            <a:pPr marL="0" indent="0">
              <a:buNone/>
            </a:pPr>
            <a:r>
              <a:rPr lang="en-US" dirty="0" smtClean="0"/>
              <a:t>	and for </a:t>
            </a:r>
            <a:r>
              <a:rPr lang="en-US" dirty="0" err="1" smtClean="0"/>
              <a:t>business_id</a:t>
            </a:r>
            <a:r>
              <a:rPr lang="en-US" dirty="0" smtClean="0"/>
              <a:t>: “JwUE5GmEO-sH1FuwJgKBlQ” ,</a:t>
            </a:r>
          </a:p>
          <a:p>
            <a:pPr marL="0" indent="0">
              <a:buNone/>
            </a:pPr>
            <a:r>
              <a:rPr lang="en-US" dirty="0" smtClean="0"/>
              <a:t>	Human prediction: </a:t>
            </a:r>
            <a:r>
              <a:rPr lang="en-US" dirty="0"/>
              <a:t>F – </a:t>
            </a:r>
            <a:r>
              <a:rPr lang="en-US" dirty="0" smtClean="0"/>
              <a:t>4.15, </a:t>
            </a:r>
            <a:r>
              <a:rPr lang="en-US" dirty="0"/>
              <a:t>S – </a:t>
            </a:r>
            <a:r>
              <a:rPr lang="en-US" dirty="0" smtClean="0"/>
              <a:t>3.7, </a:t>
            </a:r>
            <a:r>
              <a:rPr lang="en-US" dirty="0"/>
              <a:t>A – </a:t>
            </a:r>
            <a:r>
              <a:rPr lang="en-US" dirty="0" smtClean="0"/>
              <a:t>3.3</a:t>
            </a:r>
          </a:p>
          <a:p>
            <a:pPr marL="0" indent="0">
              <a:buNone/>
            </a:pPr>
            <a:r>
              <a:rPr lang="en-US" dirty="0" smtClean="0"/>
              <a:t>	Algorithm prediction: </a:t>
            </a:r>
            <a:r>
              <a:rPr lang="en-US" dirty="0"/>
              <a:t>F – 4</a:t>
            </a:r>
            <a:r>
              <a:rPr lang="en-US" dirty="0" smtClean="0"/>
              <a:t>, </a:t>
            </a:r>
            <a:r>
              <a:rPr lang="en-US" dirty="0"/>
              <a:t>S – </a:t>
            </a:r>
            <a:r>
              <a:rPr lang="en-US" dirty="0" smtClean="0"/>
              <a:t>3.5, </a:t>
            </a:r>
            <a:r>
              <a:rPr lang="en-US" dirty="0"/>
              <a:t>A – </a:t>
            </a:r>
            <a:r>
              <a:rPr lang="en-US" dirty="0" smtClean="0"/>
              <a:t>3.4</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917951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Limitations of the proposed solution</a:t>
            </a:r>
            <a:endParaRPr lang="en-US" dirty="0"/>
          </a:p>
        </p:txBody>
      </p:sp>
      <p:sp>
        <p:nvSpPr>
          <p:cNvPr id="3" name="Content Placeholder 2"/>
          <p:cNvSpPr>
            <a:spLocks noGrp="1"/>
          </p:cNvSpPr>
          <p:nvPr>
            <p:ph idx="1"/>
          </p:nvPr>
        </p:nvSpPr>
        <p:spPr/>
        <p:txBody>
          <a:bodyPr/>
          <a:lstStyle/>
          <a:p>
            <a:r>
              <a:rPr lang="en-US" dirty="0" smtClean="0"/>
              <a:t>Consider a review:- </a:t>
            </a:r>
          </a:p>
          <a:p>
            <a:pPr marL="0" indent="0">
              <a:buNone/>
            </a:pPr>
            <a:r>
              <a:rPr lang="en-US" dirty="0" smtClean="0"/>
              <a:t>“</a:t>
            </a:r>
            <a:r>
              <a:rPr lang="en-US" dirty="0"/>
              <a:t>Good dishes are coconut soup, vegetable korma, </a:t>
            </a:r>
            <a:r>
              <a:rPr lang="en-US" dirty="0" err="1"/>
              <a:t>malai</a:t>
            </a:r>
            <a:r>
              <a:rPr lang="en-US" dirty="0"/>
              <a:t> </a:t>
            </a:r>
            <a:r>
              <a:rPr lang="en-US" dirty="0" err="1"/>
              <a:t>kofta</a:t>
            </a:r>
            <a:r>
              <a:rPr lang="en-US" dirty="0"/>
              <a:t>, </a:t>
            </a:r>
            <a:r>
              <a:rPr lang="en-US" dirty="0" err="1"/>
              <a:t>baingan</a:t>
            </a:r>
            <a:r>
              <a:rPr lang="en-US" dirty="0"/>
              <a:t> </a:t>
            </a:r>
            <a:r>
              <a:rPr lang="en-US" dirty="0" err="1"/>
              <a:t>bhartha</a:t>
            </a:r>
            <a:r>
              <a:rPr lang="en-US" dirty="0"/>
              <a:t>, chicken tikka masala, mango ice </a:t>
            </a:r>
            <a:r>
              <a:rPr lang="en-US" dirty="0" err="1"/>
              <a:t>cream.The</a:t>
            </a:r>
            <a:r>
              <a:rPr lang="en-US" dirty="0"/>
              <a:t> staff is wonderful and always keeps plates of naan a plenty. Maharaja is by far one of Madison's best restaurants</a:t>
            </a:r>
            <a:r>
              <a:rPr lang="en-US" dirty="0" smtClean="0"/>
              <a:t>”</a:t>
            </a:r>
          </a:p>
          <a:p>
            <a:pPr marL="0" indent="0">
              <a:buNone/>
            </a:pPr>
            <a:r>
              <a:rPr lang="en-US" dirty="0" smtClean="0"/>
              <a:t>For the above review, Stanford </a:t>
            </a:r>
            <a:r>
              <a:rPr lang="en-US" dirty="0" err="1" smtClean="0"/>
              <a:t>CoreNLP</a:t>
            </a:r>
            <a:r>
              <a:rPr lang="en-US" dirty="0" smtClean="0"/>
              <a:t> gives the sentiment score 2 but if we replace the names of the dishes to “pizza”, it returns the sentiment score of 4.</a:t>
            </a:r>
          </a:p>
        </p:txBody>
      </p:sp>
    </p:spTree>
    <p:extLst>
      <p:ext uri="{BB962C8B-B14F-4D97-AF65-F5344CB8AC3E}">
        <p14:creationId xmlns:p14="http://schemas.microsoft.com/office/powerpoint/2010/main" val="729297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Further Work</a:t>
            </a:r>
            <a:endParaRPr lang="en-US" dirty="0"/>
          </a:p>
        </p:txBody>
      </p:sp>
      <p:sp>
        <p:nvSpPr>
          <p:cNvPr id="3" name="Content Placeholder 2"/>
          <p:cNvSpPr>
            <a:spLocks noGrp="1"/>
          </p:cNvSpPr>
          <p:nvPr>
            <p:ph idx="1"/>
          </p:nvPr>
        </p:nvSpPr>
        <p:spPr/>
        <p:txBody>
          <a:bodyPr/>
          <a:lstStyle/>
          <a:p>
            <a:r>
              <a:rPr lang="en-US" dirty="0" smtClean="0"/>
              <a:t>Predict </a:t>
            </a:r>
            <a:r>
              <a:rPr lang="en-US" dirty="0"/>
              <a:t>categories for business which have categories other than “</a:t>
            </a:r>
            <a:r>
              <a:rPr lang="en-US" dirty="0" smtClean="0"/>
              <a:t>Restaurants”.</a:t>
            </a:r>
          </a:p>
          <a:p>
            <a:r>
              <a:rPr lang="en-US" dirty="0" smtClean="0"/>
              <a:t>Find information about more categories such as price, worthiness, deals &amp; discounts and display the results based on the reviews.</a:t>
            </a:r>
          </a:p>
          <a:p>
            <a:r>
              <a:rPr lang="en-US" dirty="0" smtClean="0"/>
              <a:t>Use the likes for a review and increase the score accordingly for the nouns extracted from those reviews.</a:t>
            </a:r>
            <a:endParaRPr lang="en-US" dirty="0"/>
          </a:p>
        </p:txBody>
      </p:sp>
    </p:spTree>
    <p:extLst>
      <p:ext uri="{BB962C8B-B14F-4D97-AF65-F5344CB8AC3E}">
        <p14:creationId xmlns:p14="http://schemas.microsoft.com/office/powerpoint/2010/main" val="239326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http://www.ics.uci.edu/~vpsaini</a:t>
            </a:r>
            <a:r>
              <a:rPr lang="en-US" dirty="0" smtClean="0">
                <a:hlinkClick r:id="rId2"/>
              </a:rPr>
              <a:t>/</a:t>
            </a:r>
            <a:endParaRPr lang="en-US" dirty="0" smtClean="0"/>
          </a:p>
          <a:p>
            <a:r>
              <a:rPr lang="en-US" dirty="0">
                <a:hlinkClick r:id="rId3"/>
              </a:rPr>
              <a:t>http://www.ics.uci.edu/~</a:t>
            </a:r>
            <a:r>
              <a:rPr lang="en-US" dirty="0" smtClean="0">
                <a:hlinkClick r:id="rId3"/>
              </a:rPr>
              <a:t>vpsaini/files/technical_report.pdf</a:t>
            </a:r>
            <a:endParaRPr lang="en-US" dirty="0" smtClean="0"/>
          </a:p>
          <a:p>
            <a:pPr marL="0" indent="0">
              <a:buNone/>
            </a:pPr>
            <a:endParaRPr lang="en-US" dirty="0"/>
          </a:p>
        </p:txBody>
      </p:sp>
    </p:spTree>
    <p:extLst>
      <p:ext uri="{BB962C8B-B14F-4D97-AF65-F5344CB8AC3E}">
        <p14:creationId xmlns:p14="http://schemas.microsoft.com/office/powerpoint/2010/main" val="3528809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9451" y="2772023"/>
            <a:ext cx="9404723" cy="1400530"/>
          </a:xfrm>
        </p:spPr>
        <p:txBody>
          <a:bodyPr/>
          <a:lstStyle/>
          <a:p>
            <a:r>
              <a:rPr lang="en-US" dirty="0" smtClean="0"/>
              <a:t>Questions and Comments?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37092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 1 - Solution</a:t>
            </a:r>
            <a:endParaRPr lang="en-US" dirty="0"/>
          </a:p>
        </p:txBody>
      </p:sp>
      <p:sp>
        <p:nvSpPr>
          <p:cNvPr id="3" name="Content Placeholder 2"/>
          <p:cNvSpPr>
            <a:spLocks noGrp="1"/>
          </p:cNvSpPr>
          <p:nvPr>
            <p:ph idx="1"/>
          </p:nvPr>
        </p:nvSpPr>
        <p:spPr/>
        <p:txBody>
          <a:bodyPr/>
          <a:lstStyle/>
          <a:p>
            <a:r>
              <a:rPr lang="en-US" dirty="0" smtClean="0"/>
              <a:t>In this task, we </a:t>
            </a:r>
            <a:r>
              <a:rPr lang="en-US" dirty="0" smtClean="0"/>
              <a:t>had </a:t>
            </a:r>
            <a:r>
              <a:rPr lang="en-US" dirty="0" smtClean="0"/>
              <a:t>to predict the categories for businesses</a:t>
            </a:r>
            <a:r>
              <a:rPr lang="en-US" dirty="0" smtClean="0"/>
              <a:t>.</a:t>
            </a:r>
          </a:p>
          <a:p>
            <a:r>
              <a:rPr lang="en-US" dirty="0" smtClean="0"/>
              <a:t>Our solution gives results for those businesses which have “Restaurants” as one of the categories.</a:t>
            </a:r>
          </a:p>
          <a:p>
            <a:r>
              <a:rPr lang="en-US" dirty="0" smtClean="0"/>
              <a:t>We got 241 such categories from the dataset provided.</a:t>
            </a:r>
          </a:p>
          <a:p>
            <a:endParaRPr lang="en-US" dirty="0" smtClean="0"/>
          </a:p>
          <a:p>
            <a:endParaRPr lang="en-US" dirty="0"/>
          </a:p>
        </p:txBody>
      </p:sp>
    </p:spTree>
    <p:extLst>
      <p:ext uri="{BB962C8B-B14F-4D97-AF65-F5344CB8AC3E}">
        <p14:creationId xmlns:p14="http://schemas.microsoft.com/office/powerpoint/2010/main" val="2861875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 1 – Approach </a:t>
            </a:r>
            <a:endParaRPr lang="en-US" dirty="0"/>
          </a:p>
        </p:txBody>
      </p:sp>
      <p:sp>
        <p:nvSpPr>
          <p:cNvPr id="3" name="Content Placeholder 2"/>
          <p:cNvSpPr>
            <a:spLocks noGrp="1"/>
          </p:cNvSpPr>
          <p:nvPr>
            <p:ph idx="1"/>
          </p:nvPr>
        </p:nvSpPr>
        <p:spPr/>
        <p:txBody>
          <a:bodyPr/>
          <a:lstStyle/>
          <a:p>
            <a:r>
              <a:rPr lang="en-US" dirty="0" smtClean="0"/>
              <a:t>We parsed the review data file and divided it into 15 files which were stored in our file system.</a:t>
            </a:r>
          </a:p>
          <a:p>
            <a:r>
              <a:rPr lang="en-US" dirty="0" smtClean="0"/>
              <a:t>These files only contained the nouns extracted from the reviews and tip file along with </a:t>
            </a:r>
            <a:r>
              <a:rPr lang="en-US" dirty="0" err="1" smtClean="0"/>
              <a:t>business_id</a:t>
            </a:r>
            <a:r>
              <a:rPr lang="en-US" dirty="0" smtClean="0"/>
              <a:t>.</a:t>
            </a:r>
          </a:p>
          <a:p>
            <a:r>
              <a:rPr lang="en-US" dirty="0" smtClean="0"/>
              <a:t>We stored the count for each noun in Mongo DB for each category.</a:t>
            </a:r>
          </a:p>
          <a:p>
            <a:endParaRPr lang="en-US" dirty="0" smtClean="0"/>
          </a:p>
          <a:p>
            <a:endParaRPr lang="en-US" dirty="0" smtClean="0"/>
          </a:p>
          <a:p>
            <a:endParaRPr lang="en-US" dirty="0"/>
          </a:p>
        </p:txBody>
      </p:sp>
    </p:spTree>
    <p:extLst>
      <p:ext uri="{BB962C8B-B14F-4D97-AF65-F5344CB8AC3E}">
        <p14:creationId xmlns:p14="http://schemas.microsoft.com/office/powerpoint/2010/main" val="231605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Evaluation </a:t>
            </a:r>
            <a:r>
              <a:rPr lang="en-US" dirty="0" smtClean="0"/>
              <a:t>Metrics for Task 1</a:t>
            </a:r>
            <a:endParaRPr lang="en-US" dirty="0"/>
          </a:p>
        </p:txBody>
      </p:sp>
      <p:sp>
        <p:nvSpPr>
          <p:cNvPr id="3" name="Content Placeholder 2"/>
          <p:cNvSpPr>
            <a:spLocks noGrp="1"/>
          </p:cNvSpPr>
          <p:nvPr>
            <p:ph idx="1"/>
          </p:nvPr>
        </p:nvSpPr>
        <p:spPr/>
        <p:txBody>
          <a:bodyPr>
            <a:normAutofit/>
          </a:bodyPr>
          <a:lstStyle/>
          <a:p>
            <a:r>
              <a:rPr lang="en-US" dirty="0" smtClean="0"/>
              <a:t>We predicted categories of those reviews whose categories we already knew and compared it to our results.</a:t>
            </a:r>
          </a:p>
          <a:p>
            <a:r>
              <a:rPr lang="en-US" dirty="0" smtClean="0"/>
              <a:t>Example:- Consider a review,</a:t>
            </a:r>
          </a:p>
          <a:p>
            <a:pPr marL="0" indent="0">
              <a:buNone/>
            </a:pPr>
            <a:r>
              <a:rPr lang="en-US" dirty="0" smtClean="0"/>
              <a:t>“</a:t>
            </a:r>
            <a:r>
              <a:rPr lang="en-US" dirty="0"/>
              <a:t>I really like both Chinese restaurants in town. This one has outstanding crab </a:t>
            </a:r>
            <a:r>
              <a:rPr lang="en-US" dirty="0" err="1"/>
              <a:t>rangoon</a:t>
            </a:r>
            <a:r>
              <a:rPr lang="en-US" dirty="0"/>
              <a:t>. Love the chicken with snow peas and mushrooms and General Tso Chicken. </a:t>
            </a:r>
            <a:r>
              <a:rPr lang="en-US" dirty="0" smtClean="0"/>
              <a:t>Food </a:t>
            </a:r>
            <a:r>
              <a:rPr lang="en-US" dirty="0"/>
              <a:t>is always ready in 10 minutes which is accurate. Good place and they give you free pop</a:t>
            </a:r>
            <a:r>
              <a:rPr lang="en-US" dirty="0" smtClean="0"/>
              <a:t>.” </a:t>
            </a:r>
          </a:p>
          <a:p>
            <a:r>
              <a:rPr lang="it-IT" dirty="0" smtClean="0"/>
              <a:t>[Beer </a:t>
            </a:r>
            <a:r>
              <a:rPr lang="it-IT" dirty="0"/>
              <a:t>Bar : </a:t>
            </a:r>
            <a:r>
              <a:rPr lang="it-IT" dirty="0" smtClean="0"/>
              <a:t>7.402E-4,Arabian </a:t>
            </a:r>
            <a:r>
              <a:rPr lang="it-IT" dirty="0"/>
              <a:t>: </a:t>
            </a:r>
            <a:r>
              <a:rPr lang="it-IT" dirty="0" smtClean="0"/>
              <a:t>5.606E-4</a:t>
            </a:r>
            <a:r>
              <a:rPr lang="it-IT" dirty="0"/>
              <a:t>,</a:t>
            </a:r>
            <a:r>
              <a:rPr lang="it-IT" dirty="0" smtClean="0"/>
              <a:t>Caterers </a:t>
            </a:r>
            <a:r>
              <a:rPr lang="it-IT" dirty="0"/>
              <a:t>: </a:t>
            </a:r>
            <a:r>
              <a:rPr lang="it-IT" dirty="0" smtClean="0"/>
              <a:t>5.452E-4,Burmese </a:t>
            </a:r>
            <a:r>
              <a:rPr lang="it-IT" dirty="0"/>
              <a:t>: </a:t>
            </a:r>
            <a:r>
              <a:rPr lang="it-IT" dirty="0" smtClean="0"/>
              <a:t>5.292E-4,Cambodian </a:t>
            </a:r>
            <a:r>
              <a:rPr lang="it-IT" dirty="0"/>
              <a:t>: </a:t>
            </a:r>
            <a:r>
              <a:rPr lang="it-IT" dirty="0" smtClean="0"/>
              <a:t>4.890E-4,Chinese </a:t>
            </a:r>
            <a:r>
              <a:rPr lang="it-IT" dirty="0"/>
              <a:t>: </a:t>
            </a:r>
            <a:r>
              <a:rPr lang="it-IT" dirty="0" smtClean="0"/>
              <a:t>4.872E-4,Diners </a:t>
            </a:r>
            <a:r>
              <a:rPr lang="it-IT" dirty="0"/>
              <a:t>: </a:t>
            </a:r>
            <a:r>
              <a:rPr lang="it-IT" dirty="0" smtClean="0"/>
              <a:t>4.406E-4]</a:t>
            </a:r>
            <a:endParaRPr lang="it-IT" dirty="0"/>
          </a:p>
          <a:p>
            <a:endParaRPr lang="en-US" dirty="0"/>
          </a:p>
          <a:p>
            <a:pPr marL="0" indent="0">
              <a:buNone/>
            </a:pPr>
            <a:endParaRPr lang="en-US" dirty="0"/>
          </a:p>
        </p:txBody>
      </p:sp>
    </p:spTree>
    <p:extLst>
      <p:ext uri="{BB962C8B-B14F-4D97-AF65-F5344CB8AC3E}">
        <p14:creationId xmlns:p14="http://schemas.microsoft.com/office/powerpoint/2010/main" val="428773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Evaluation Metrics for Task 1</a:t>
            </a:r>
          </a:p>
        </p:txBody>
      </p:sp>
      <p:sp>
        <p:nvSpPr>
          <p:cNvPr id="3" name="Content Placeholder 2"/>
          <p:cNvSpPr>
            <a:spLocks noGrp="1"/>
          </p:cNvSpPr>
          <p:nvPr>
            <p:ph idx="1"/>
          </p:nvPr>
        </p:nvSpPr>
        <p:spPr/>
        <p:txBody>
          <a:bodyPr>
            <a:normAutofit/>
          </a:bodyPr>
          <a:lstStyle/>
          <a:p>
            <a:r>
              <a:rPr lang="en-US" dirty="0" smtClean="0"/>
              <a:t>Consider a review,</a:t>
            </a:r>
          </a:p>
          <a:p>
            <a:pPr marL="0" indent="0">
              <a:buNone/>
            </a:pPr>
            <a:r>
              <a:rPr lang="en-US" dirty="0" smtClean="0"/>
              <a:t>“</a:t>
            </a:r>
            <a:r>
              <a:rPr lang="en-US" dirty="0"/>
              <a:t>I wanted ice cream so my husband pulled off the highway at this Culver's. We opted to get the flavor of the day (cookie dough craving). I was disappointed to find that it was a chocolate custard with TONS of cookie dough chunks because I like custard and not just the mix-ins, etc. but it was overall a decent sundae. I'll just stick to vanilla next time</a:t>
            </a:r>
            <a:r>
              <a:rPr lang="en-US" dirty="0" smtClean="0"/>
              <a:t>!”</a:t>
            </a:r>
          </a:p>
          <a:p>
            <a:r>
              <a:rPr lang="en-US" dirty="0" smtClean="0"/>
              <a:t>[Lebanese </a:t>
            </a:r>
            <a:r>
              <a:rPr lang="en-US" dirty="0"/>
              <a:t>: </a:t>
            </a:r>
            <a:r>
              <a:rPr lang="en-US" dirty="0" smtClean="0"/>
              <a:t>0.002,Czech </a:t>
            </a:r>
            <a:r>
              <a:rPr lang="en-US" dirty="0"/>
              <a:t>: </a:t>
            </a:r>
            <a:r>
              <a:rPr lang="en-US" dirty="0" smtClean="0"/>
              <a:t>0.001,Slovakian </a:t>
            </a:r>
            <a:r>
              <a:rPr lang="en-US" dirty="0"/>
              <a:t>: </a:t>
            </a:r>
            <a:r>
              <a:rPr lang="en-US" dirty="0" smtClean="0"/>
              <a:t>0.001,Cheese </a:t>
            </a:r>
            <a:r>
              <a:rPr lang="en-US" dirty="0"/>
              <a:t>Shops : </a:t>
            </a:r>
            <a:r>
              <a:rPr lang="en-US" dirty="0" smtClean="0"/>
              <a:t>0.001,Internet </a:t>
            </a:r>
            <a:r>
              <a:rPr lang="en-US" dirty="0"/>
              <a:t>Cafes : </a:t>
            </a:r>
            <a:r>
              <a:rPr lang="en-US" dirty="0" smtClean="0"/>
              <a:t>9.658E-4,Personal </a:t>
            </a:r>
            <a:r>
              <a:rPr lang="en-US" dirty="0"/>
              <a:t>Shopping : </a:t>
            </a:r>
            <a:r>
              <a:rPr lang="en-US" dirty="0" smtClean="0"/>
              <a:t>9.096E-4,Bubble </a:t>
            </a:r>
            <a:r>
              <a:rPr lang="en-US" dirty="0"/>
              <a:t>Tea : </a:t>
            </a:r>
            <a:r>
              <a:rPr lang="en-US" dirty="0" smtClean="0"/>
              <a:t>8.684E-4,Grocery </a:t>
            </a:r>
            <a:r>
              <a:rPr lang="en-US" dirty="0"/>
              <a:t>: </a:t>
            </a:r>
            <a:r>
              <a:rPr lang="en-US" dirty="0" smtClean="0"/>
              <a:t>8.442E-4]</a:t>
            </a:r>
            <a:endParaRPr lang="en-US" dirty="0"/>
          </a:p>
          <a:p>
            <a:endParaRPr lang="en-US" dirty="0"/>
          </a:p>
        </p:txBody>
      </p:sp>
    </p:spTree>
    <p:extLst>
      <p:ext uri="{BB962C8B-B14F-4D97-AF65-F5344CB8AC3E}">
        <p14:creationId xmlns:p14="http://schemas.microsoft.com/office/powerpoint/2010/main" val="256057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 2 - Question</a:t>
            </a:r>
            <a:endParaRPr lang="en-US" dirty="0"/>
          </a:p>
        </p:txBody>
      </p:sp>
      <p:sp>
        <p:nvSpPr>
          <p:cNvPr id="3" name="Content Placeholder 2"/>
          <p:cNvSpPr>
            <a:spLocks noGrp="1"/>
          </p:cNvSpPr>
          <p:nvPr>
            <p:ph idx="1"/>
          </p:nvPr>
        </p:nvSpPr>
        <p:spPr/>
        <p:txBody>
          <a:bodyPr/>
          <a:lstStyle/>
          <a:p>
            <a:r>
              <a:rPr lang="en-US" dirty="0" smtClean="0"/>
              <a:t>Classifying reviews into categories.</a:t>
            </a:r>
          </a:p>
          <a:p>
            <a:r>
              <a:rPr lang="en-US" dirty="0" smtClean="0"/>
              <a:t>Each review submitted by the user does not convey the context which led reviewer to that experience.</a:t>
            </a:r>
          </a:p>
          <a:p>
            <a:r>
              <a:rPr lang="en-US" dirty="0" smtClean="0"/>
              <a:t>Example:- Consider a review which is as follows:-</a:t>
            </a:r>
          </a:p>
          <a:p>
            <a:pPr marL="0" indent="0">
              <a:buNone/>
            </a:pPr>
            <a:r>
              <a:rPr lang="en-US" dirty="0" smtClean="0"/>
              <a:t>“Place X has the best food in town and the service is very fast. There is also an option for buffet during lunch hours.” (Rating – 4.5 stars).</a:t>
            </a:r>
          </a:p>
          <a:p>
            <a:r>
              <a:rPr lang="en-US" dirty="0" smtClean="0"/>
              <a:t>Now from the review we cannot just tell from the rating why the user has given Place X a rating of 4.5 stars.</a:t>
            </a:r>
          </a:p>
          <a:p>
            <a:r>
              <a:rPr lang="en-US" dirty="0" smtClean="0"/>
              <a:t>Using such kind of reviews, we can extract more info about the basic features in a restaurant – food, service, price, discounts, ambience etc.</a:t>
            </a:r>
          </a:p>
        </p:txBody>
      </p:sp>
    </p:spTree>
    <p:extLst>
      <p:ext uri="{BB962C8B-B14F-4D97-AF65-F5344CB8AC3E}">
        <p14:creationId xmlns:p14="http://schemas.microsoft.com/office/powerpoint/2010/main" val="2555126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this help the user?</a:t>
            </a:r>
            <a:endParaRPr lang="en-US" dirty="0"/>
          </a:p>
        </p:txBody>
      </p:sp>
      <p:sp>
        <p:nvSpPr>
          <p:cNvPr id="3" name="Content Placeholder 2"/>
          <p:cNvSpPr>
            <a:spLocks noGrp="1"/>
          </p:cNvSpPr>
          <p:nvPr>
            <p:ph idx="1"/>
          </p:nvPr>
        </p:nvSpPr>
        <p:spPr/>
        <p:txBody>
          <a:bodyPr/>
          <a:lstStyle/>
          <a:p>
            <a:r>
              <a:rPr lang="en-US" dirty="0" smtClean="0"/>
              <a:t>By doing this, the user can understand why the reviewer has given whatever ratings he has given for a particular business.</a:t>
            </a:r>
          </a:p>
          <a:p>
            <a:r>
              <a:rPr lang="en-US" dirty="0" smtClean="0"/>
              <a:t>This information can indeed help other users to judge a particular business when the user does not have much time to spent on reading the reviews.</a:t>
            </a:r>
          </a:p>
          <a:p>
            <a:r>
              <a:rPr lang="en-US" dirty="0" smtClean="0"/>
              <a:t>This categorization can also be used to rank the business.</a:t>
            </a:r>
          </a:p>
          <a:p>
            <a:r>
              <a:rPr lang="en-US" dirty="0" smtClean="0"/>
              <a:t>So our question becomes a multi- label classification problem since we are trying to classify a review into categories which are pre-decided by extracting features from analyzing say half the reviews in the dataset.</a:t>
            </a:r>
            <a:endParaRPr lang="en-US" dirty="0"/>
          </a:p>
        </p:txBody>
      </p:sp>
    </p:spTree>
    <p:extLst>
      <p:ext uri="{BB962C8B-B14F-4D97-AF65-F5344CB8AC3E}">
        <p14:creationId xmlns:p14="http://schemas.microsoft.com/office/powerpoint/2010/main" val="1331309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 2 - Solution</a:t>
            </a:r>
            <a:endParaRPr lang="en-US" dirty="0"/>
          </a:p>
        </p:txBody>
      </p:sp>
      <p:sp>
        <p:nvSpPr>
          <p:cNvPr id="3" name="Content Placeholder 2"/>
          <p:cNvSpPr>
            <a:spLocks noGrp="1"/>
          </p:cNvSpPr>
          <p:nvPr>
            <p:ph idx="1"/>
          </p:nvPr>
        </p:nvSpPr>
        <p:spPr/>
        <p:txBody>
          <a:bodyPr/>
          <a:lstStyle/>
          <a:p>
            <a:r>
              <a:rPr lang="en-US" dirty="0" smtClean="0"/>
              <a:t>Based on the star rating given by the user and analyzing the review, we determine whether the user had a positive or a negative experience. (Sentiment Analysis)</a:t>
            </a:r>
          </a:p>
          <a:p>
            <a:r>
              <a:rPr lang="en-US" dirty="0" smtClean="0"/>
              <a:t>Now, we check how much information the user has given regarding the categories which we have decided.</a:t>
            </a:r>
          </a:p>
          <a:p>
            <a:r>
              <a:rPr lang="en-US" dirty="0" smtClean="0"/>
              <a:t>Example: -</a:t>
            </a:r>
          </a:p>
          <a:p>
            <a:pPr marL="0" indent="0">
              <a:buNone/>
            </a:pPr>
            <a:r>
              <a:rPr lang="en-US" dirty="0" smtClean="0"/>
              <a:t>“Place Y has excellent </a:t>
            </a:r>
            <a:r>
              <a:rPr lang="en-US" dirty="0" smtClean="0"/>
              <a:t>food and ambience</a:t>
            </a:r>
            <a:r>
              <a:rPr lang="en-US" dirty="0" smtClean="0"/>
              <a:t>, the service is quick and it is cheaper.” (Rating – 4 stars)</a:t>
            </a:r>
          </a:p>
          <a:p>
            <a:r>
              <a:rPr lang="en-US" dirty="0" smtClean="0"/>
              <a:t>From the above review, we can first decide that the user has had a positive experience and get information </a:t>
            </a:r>
            <a:r>
              <a:rPr lang="en-US" dirty="0"/>
              <a:t>regarding food, </a:t>
            </a:r>
            <a:r>
              <a:rPr lang="en-US" dirty="0" smtClean="0"/>
              <a:t>ambience,  </a:t>
            </a:r>
            <a:r>
              <a:rPr lang="en-US" dirty="0" smtClean="0"/>
              <a:t>service </a:t>
            </a:r>
            <a:r>
              <a:rPr lang="en-US" dirty="0" smtClean="0"/>
              <a:t>and price.</a:t>
            </a:r>
          </a:p>
          <a:p>
            <a:endParaRPr lang="en-US" dirty="0"/>
          </a:p>
        </p:txBody>
      </p:sp>
    </p:spTree>
    <p:extLst>
      <p:ext uri="{BB962C8B-B14F-4D97-AF65-F5344CB8AC3E}">
        <p14:creationId xmlns:p14="http://schemas.microsoft.com/office/powerpoint/2010/main" val="3170565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 2 – Solution (Cont’d)</a:t>
            </a:r>
            <a:endParaRPr lang="en-US" dirty="0"/>
          </a:p>
        </p:txBody>
      </p:sp>
      <p:sp>
        <p:nvSpPr>
          <p:cNvPr id="3" name="Content Placeholder 2"/>
          <p:cNvSpPr>
            <a:spLocks noGrp="1"/>
          </p:cNvSpPr>
          <p:nvPr>
            <p:ph idx="1"/>
          </p:nvPr>
        </p:nvSpPr>
        <p:spPr/>
        <p:txBody>
          <a:bodyPr/>
          <a:lstStyle/>
          <a:p>
            <a:r>
              <a:rPr lang="en-US" dirty="0" smtClean="0"/>
              <a:t>After analyzing all the reviews for a particular business, we can show the following distribution which can help a user who has no time to read the reviews and has to judge a business.</a:t>
            </a:r>
          </a:p>
          <a:p>
            <a:r>
              <a:rPr lang="en-US" dirty="0" smtClean="0"/>
              <a:t>Rating distribution:-</a:t>
            </a:r>
          </a:p>
          <a:p>
            <a:pPr marL="0" indent="0">
              <a:buNone/>
            </a:pPr>
            <a:r>
              <a:rPr lang="en-US" dirty="0" smtClean="0"/>
              <a:t>	Food </a:t>
            </a:r>
            <a:r>
              <a:rPr lang="en-US" dirty="0" smtClean="0"/>
              <a:t>– </a:t>
            </a:r>
            <a:r>
              <a:rPr lang="en-US" dirty="0" smtClean="0"/>
              <a:t>4/5</a:t>
            </a:r>
            <a:endParaRPr lang="en-US" dirty="0" smtClean="0"/>
          </a:p>
          <a:p>
            <a:pPr marL="0" indent="0">
              <a:buNone/>
            </a:pPr>
            <a:r>
              <a:rPr lang="en-US" dirty="0" smtClean="0"/>
              <a:t>	Service </a:t>
            </a:r>
            <a:r>
              <a:rPr lang="en-US" dirty="0" smtClean="0"/>
              <a:t>– </a:t>
            </a:r>
            <a:r>
              <a:rPr lang="en-US" dirty="0" smtClean="0"/>
              <a:t>4</a:t>
            </a:r>
            <a:r>
              <a:rPr lang="en-US" dirty="0" smtClean="0"/>
              <a:t>/5</a:t>
            </a:r>
          </a:p>
          <a:p>
            <a:pPr marL="0" indent="0">
              <a:buNone/>
            </a:pPr>
            <a:r>
              <a:rPr lang="en-US" dirty="0" smtClean="0"/>
              <a:t>	Ambience </a:t>
            </a:r>
            <a:r>
              <a:rPr lang="en-US" dirty="0"/>
              <a:t>– </a:t>
            </a:r>
            <a:r>
              <a:rPr lang="en-US" dirty="0" smtClean="0"/>
              <a:t>3/5</a:t>
            </a:r>
            <a:endParaRPr lang="en-US" dirty="0"/>
          </a:p>
          <a:p>
            <a:pPr marL="0" indent="0">
              <a:buNone/>
            </a:pPr>
            <a:endParaRPr lang="en-US" dirty="0" smtClean="0"/>
          </a:p>
        </p:txBody>
      </p:sp>
    </p:spTree>
    <p:extLst>
      <p:ext uri="{BB962C8B-B14F-4D97-AF65-F5344CB8AC3E}">
        <p14:creationId xmlns:p14="http://schemas.microsoft.com/office/powerpoint/2010/main" val="2778970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2282</TotalTime>
  <Words>1149</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Final Project Presentation</vt:lpstr>
      <vt:lpstr>Task 1 - Solution</vt:lpstr>
      <vt:lpstr>Task 1 – Approach </vt:lpstr>
      <vt:lpstr>Evaluation Metrics for Task 1</vt:lpstr>
      <vt:lpstr>Evaluation Metrics for Task 1</vt:lpstr>
      <vt:lpstr>Task 2 - Question</vt:lpstr>
      <vt:lpstr>How does this help the user?</vt:lpstr>
      <vt:lpstr>Task 2 - Solution</vt:lpstr>
      <vt:lpstr>Task 2 – Solution (Cont’d)</vt:lpstr>
      <vt:lpstr>Task 2 – Solution (Cont’d)</vt:lpstr>
      <vt:lpstr>Task 2 - Approach</vt:lpstr>
      <vt:lpstr>Task 2 – Approach(Cont’d)</vt:lpstr>
      <vt:lpstr>Task 2 – Approach(Cont’d)</vt:lpstr>
      <vt:lpstr>Evaluation Metrics for Task 2</vt:lpstr>
      <vt:lpstr>Limitations of the proposed solution</vt:lpstr>
      <vt:lpstr>Further Work</vt:lpstr>
      <vt:lpstr>References</vt:lpstr>
      <vt:lpstr>Questions and Comments?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Sagar Thakur</dc:creator>
  <cp:lastModifiedBy>Sagar Thakur</cp:lastModifiedBy>
  <cp:revision>81</cp:revision>
  <dcterms:created xsi:type="dcterms:W3CDTF">2014-11-11T20:48:00Z</dcterms:created>
  <dcterms:modified xsi:type="dcterms:W3CDTF">2014-12-10T07:40:12Z</dcterms:modified>
</cp:coreProperties>
</file>