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2" r:id="rId24"/>
    <p:sldId id="283" r:id="rId25"/>
    <p:sldId id="284" r:id="rId26"/>
    <p:sldId id="285" r:id="rId27"/>
    <p:sldId id="286" r:id="rId28"/>
    <p:sldId id="279" r:id="rId29"/>
    <p:sldId id="280"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12/10/2014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12/10/2014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12/10/2014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12/10/2014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12/10/2014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12/10/2014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12/10/2014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12/10/2014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12/10/2014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12/10/2014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Flat Clustering</a:t>
            </a:r>
            <a:endParaRPr lang="en-US" dirty="0"/>
          </a:p>
        </p:txBody>
      </p:sp>
      <p:sp>
        <p:nvSpPr>
          <p:cNvPr id="3" name="Subtitle 2"/>
          <p:cNvSpPr>
            <a:spLocks noGrp="1"/>
          </p:cNvSpPr>
          <p:nvPr>
            <p:ph type="subTitle" idx="1"/>
          </p:nvPr>
        </p:nvSpPr>
        <p:spPr/>
        <p:txBody>
          <a:bodyPr>
            <a:normAutofit fontScale="70000" lnSpcReduction="20000"/>
          </a:bodyPr>
          <a:lstStyle/>
          <a:p>
            <a:r>
              <a:rPr lang="en-US" dirty="0" err="1" smtClean="0"/>
              <a:t>Karteek</a:t>
            </a:r>
            <a:r>
              <a:rPr lang="en-US" dirty="0" smtClean="0"/>
              <a:t> </a:t>
            </a:r>
            <a:r>
              <a:rPr lang="en-US" dirty="0" err="1" smtClean="0"/>
              <a:t>pittala</a:t>
            </a:r>
            <a:endParaRPr lang="en-US" dirty="0" smtClean="0"/>
          </a:p>
          <a:p>
            <a:r>
              <a:rPr lang="en-US" dirty="0" err="1" smtClean="0"/>
              <a:t>Ramakant</a:t>
            </a:r>
            <a:r>
              <a:rPr lang="en-US" dirty="0" smtClean="0"/>
              <a:t> </a:t>
            </a:r>
            <a:r>
              <a:rPr lang="en-US" dirty="0" err="1" smtClean="0"/>
              <a:t>khandel</a:t>
            </a:r>
            <a:endParaRPr lang="en-US" dirty="0" smtClean="0"/>
          </a:p>
          <a:p>
            <a:r>
              <a:rPr lang="en-US" dirty="0" smtClean="0"/>
              <a:t>Sagar </a:t>
            </a:r>
            <a:r>
              <a:rPr lang="en-US" dirty="0" err="1" smtClean="0"/>
              <a:t>thakur</a:t>
            </a:r>
            <a:endParaRPr lang="en-US" dirty="0"/>
          </a:p>
        </p:txBody>
      </p:sp>
    </p:spTree>
    <p:extLst>
      <p:ext uri="{BB962C8B-B14F-4D97-AF65-F5344CB8AC3E}">
        <p14:creationId xmlns="" xmlns:p14="http://schemas.microsoft.com/office/powerpoint/2010/main" val="3169673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Scatter-Gather (Cont’d)</a:t>
            </a: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103313" y="1529863"/>
            <a:ext cx="10730056" cy="4730260"/>
          </a:xfrm>
        </p:spPr>
      </p:pic>
    </p:spTree>
    <p:extLst>
      <p:ext uri="{BB962C8B-B14F-4D97-AF65-F5344CB8AC3E}">
        <p14:creationId xmlns="" xmlns:p14="http://schemas.microsoft.com/office/powerpoint/2010/main" val="642350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Clustering</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clustered?</a:t>
            </a:r>
          </a:p>
          <a:p>
            <a:r>
              <a:rPr lang="en-US" dirty="0" smtClean="0"/>
              <a:t>Collection</a:t>
            </a:r>
          </a:p>
          <a:p>
            <a:r>
              <a:rPr lang="en-US" dirty="0" smtClean="0"/>
              <a:t>This is an alternative to Scatter-Gather which has user-mediated iterative clustering. </a:t>
            </a:r>
          </a:p>
          <a:p>
            <a:r>
              <a:rPr lang="en-US" dirty="0" smtClean="0"/>
              <a:t>One way of doing collective clustering can be static hierarchical clustering of a collection that is not influenced by user interactions is computed.</a:t>
            </a:r>
          </a:p>
          <a:p>
            <a:r>
              <a:rPr lang="en-US" dirty="0" smtClean="0"/>
              <a:t>Example is Google News, Yahoo! News</a:t>
            </a:r>
          </a:p>
          <a:p>
            <a:r>
              <a:rPr lang="en-US" dirty="0" smtClean="0"/>
              <a:t>Since news reading is not really search, clustering is well suited for access to a collection of news stories.</a:t>
            </a:r>
          </a:p>
          <a:p>
            <a:r>
              <a:rPr lang="en-US" dirty="0" smtClean="0"/>
              <a:t>Benefit is effective information presentation for exploratory browsing.</a:t>
            </a:r>
          </a:p>
          <a:p>
            <a:endParaRPr lang="en-US" dirty="0"/>
          </a:p>
        </p:txBody>
      </p:sp>
    </p:spTree>
    <p:extLst>
      <p:ext uri="{BB962C8B-B14F-4D97-AF65-F5344CB8AC3E}">
        <p14:creationId xmlns="" xmlns:p14="http://schemas.microsoft.com/office/powerpoint/2010/main" val="4186511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modelling</a:t>
            </a:r>
            <a:endParaRPr lang="en-US" dirty="0"/>
          </a:p>
        </p:txBody>
      </p:sp>
      <p:sp>
        <p:nvSpPr>
          <p:cNvPr id="3" name="Content Placeholder 2"/>
          <p:cNvSpPr>
            <a:spLocks noGrp="1"/>
          </p:cNvSpPr>
          <p:nvPr>
            <p:ph idx="1"/>
          </p:nvPr>
        </p:nvSpPr>
        <p:spPr/>
        <p:txBody>
          <a:bodyPr/>
          <a:lstStyle/>
          <a:p>
            <a:r>
              <a:rPr lang="en-US" dirty="0" smtClean="0"/>
              <a:t>What is clustered?</a:t>
            </a:r>
          </a:p>
          <a:p>
            <a:r>
              <a:rPr lang="en-US" dirty="0" smtClean="0"/>
              <a:t>Collection</a:t>
            </a:r>
          </a:p>
          <a:p>
            <a:r>
              <a:rPr lang="en-US" dirty="0" smtClean="0"/>
              <a:t>For improving search results, language modelling exploits the cluster hypothesis directly based on clustering of the entire collection.</a:t>
            </a:r>
          </a:p>
          <a:p>
            <a:r>
              <a:rPr lang="en-US" dirty="0" smtClean="0"/>
              <a:t>A standard inverted index to identify an initial set of documents that match the query is used but other documents which have low similarity to the query are also added from the same clusters.</a:t>
            </a:r>
          </a:p>
          <a:p>
            <a:r>
              <a:rPr lang="en-US" dirty="0" smtClean="0"/>
              <a:t>Benefit?</a:t>
            </a:r>
          </a:p>
          <a:p>
            <a:r>
              <a:rPr lang="en-US" dirty="0" smtClean="0"/>
              <a:t>This can increase recall since a group of documents with high mutual similarity is often relevant as a whole.</a:t>
            </a:r>
            <a:endParaRPr lang="en-US" dirty="0"/>
          </a:p>
        </p:txBody>
      </p:sp>
    </p:spTree>
    <p:extLst>
      <p:ext uri="{BB962C8B-B14F-4D97-AF65-F5344CB8AC3E}">
        <p14:creationId xmlns="" xmlns:p14="http://schemas.microsoft.com/office/powerpoint/2010/main" val="3780542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function</a:t>
            </a:r>
            <a:endParaRPr lang="en-US" dirty="0"/>
          </a:p>
        </p:txBody>
      </p:sp>
      <p:sp>
        <p:nvSpPr>
          <p:cNvPr id="3" name="Content Placeholder 2"/>
          <p:cNvSpPr>
            <a:spLocks noGrp="1"/>
          </p:cNvSpPr>
          <p:nvPr>
            <p:ph idx="1"/>
          </p:nvPr>
        </p:nvSpPr>
        <p:spPr/>
        <p:txBody>
          <a:bodyPr/>
          <a:lstStyle/>
          <a:p>
            <a:r>
              <a:rPr lang="en-US" dirty="0" smtClean="0"/>
              <a:t>Consider the following problem statement where a goal in hard flat clustering is defined:</a:t>
            </a:r>
          </a:p>
          <a:p>
            <a:pPr marL="0" indent="0">
              <a:buNone/>
            </a:pPr>
            <a:r>
              <a:rPr lang="en-US" dirty="0" smtClean="0"/>
              <a:t>Given 1. A set of documents D = {d1, … , </a:t>
            </a:r>
            <a:r>
              <a:rPr lang="en-US" dirty="0" err="1" smtClean="0"/>
              <a:t>dN</a:t>
            </a:r>
            <a:r>
              <a:rPr lang="en-US" dirty="0" smtClean="0"/>
              <a:t>}, </a:t>
            </a:r>
          </a:p>
          <a:p>
            <a:pPr marL="0" indent="0">
              <a:buNone/>
            </a:pPr>
            <a:r>
              <a:rPr lang="en-US" dirty="0" smtClean="0"/>
              <a:t>	     2. A desired number of clusters K and </a:t>
            </a:r>
          </a:p>
          <a:p>
            <a:pPr marL="0" indent="0">
              <a:buNone/>
            </a:pPr>
            <a:r>
              <a:rPr lang="en-US" dirty="0"/>
              <a:t>	</a:t>
            </a:r>
            <a:r>
              <a:rPr lang="en-US" dirty="0" smtClean="0"/>
              <a:t>     3. An objective function that evaluates the quality of clustering, we want to compute a task </a:t>
            </a:r>
            <a:r>
              <a:rPr lang="en-US" dirty="0" smtClean="0">
                <a:latin typeface="Cambria" panose="02040503050406030204" pitchFamily="18" charset="0"/>
              </a:rPr>
              <a:t>Ɣ : D → {1, … , K} </a:t>
            </a:r>
            <a:r>
              <a:rPr lang="en-US" dirty="0" smtClean="0">
                <a:latin typeface="+mn-lt"/>
              </a:rPr>
              <a:t>that minimizes (or maximizes) the objective function. </a:t>
            </a:r>
          </a:p>
          <a:p>
            <a:r>
              <a:rPr lang="en-US" dirty="0" smtClean="0">
                <a:latin typeface="+mn-lt"/>
              </a:rPr>
              <a:t>The objective function is often defined in terms of similarity or distance between documents. </a:t>
            </a:r>
          </a:p>
          <a:p>
            <a:pPr marL="0" indent="0">
              <a:buNone/>
            </a:pPr>
            <a:endParaRPr lang="en-US" dirty="0"/>
          </a:p>
        </p:txBody>
      </p:sp>
    </p:spTree>
    <p:extLst>
      <p:ext uri="{BB962C8B-B14F-4D97-AF65-F5344CB8AC3E}">
        <p14:creationId xmlns="" xmlns:p14="http://schemas.microsoft.com/office/powerpoint/2010/main" val="2759618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err="1" smtClean="0"/>
              <a:t>Partitional</a:t>
            </a:r>
            <a:r>
              <a:rPr lang="en-US" dirty="0" smtClean="0"/>
              <a:t> clustering: It refers to a clustering where each document belongs to exactly one cluster. But in a </a:t>
            </a:r>
            <a:r>
              <a:rPr lang="en-US" dirty="0" err="1" smtClean="0"/>
              <a:t>partitional</a:t>
            </a:r>
            <a:r>
              <a:rPr lang="en-US" dirty="0" smtClean="0"/>
              <a:t> hierarchical clustering all members of a cluster are also members of their parent.</a:t>
            </a:r>
          </a:p>
          <a:p>
            <a:r>
              <a:rPr lang="en-US" dirty="0" smtClean="0"/>
              <a:t>Exhaustive: In exhaustive </a:t>
            </a:r>
            <a:r>
              <a:rPr lang="en-US" dirty="0" err="1" smtClean="0"/>
              <a:t>clusterings</a:t>
            </a:r>
            <a:r>
              <a:rPr lang="en-US" dirty="0" smtClean="0"/>
              <a:t> each document is assigned to a cluster whereas in non-exhaustive </a:t>
            </a:r>
            <a:r>
              <a:rPr lang="en-US" dirty="0" err="1" smtClean="0"/>
              <a:t>clusterings</a:t>
            </a:r>
            <a:r>
              <a:rPr lang="en-US" dirty="0" smtClean="0"/>
              <a:t> there will be some documents which are not assigned to any cluster. </a:t>
            </a:r>
          </a:p>
          <a:p>
            <a:r>
              <a:rPr lang="en-US" dirty="0" smtClean="0"/>
              <a:t>Exclusive: Non-exhaustive </a:t>
            </a:r>
            <a:r>
              <a:rPr lang="en-US" dirty="0" err="1" smtClean="0"/>
              <a:t>clusterings</a:t>
            </a:r>
            <a:r>
              <a:rPr lang="en-US" dirty="0" smtClean="0"/>
              <a:t> in which each document is a member of either no cluster or one cluster are called Exclusive.</a:t>
            </a:r>
          </a:p>
        </p:txBody>
      </p:sp>
    </p:spTree>
    <p:extLst>
      <p:ext uri="{BB962C8B-B14F-4D97-AF65-F5344CB8AC3E}">
        <p14:creationId xmlns="" xmlns:p14="http://schemas.microsoft.com/office/powerpoint/2010/main" val="728680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Cardinality – the number of clusters</a:t>
            </a:r>
            <a:endParaRPr lang="en-US" dirty="0"/>
          </a:p>
        </p:txBody>
      </p:sp>
      <p:sp>
        <p:nvSpPr>
          <p:cNvPr id="3" name="Content Placeholder 2"/>
          <p:cNvSpPr>
            <a:spLocks noGrp="1"/>
          </p:cNvSpPr>
          <p:nvPr>
            <p:ph idx="1"/>
          </p:nvPr>
        </p:nvSpPr>
        <p:spPr/>
        <p:txBody>
          <a:bodyPr/>
          <a:lstStyle/>
          <a:p>
            <a:r>
              <a:rPr lang="en-US" dirty="0" smtClean="0"/>
              <a:t>Finding cardinality is a difficult issue in clustering. </a:t>
            </a:r>
          </a:p>
          <a:p>
            <a:r>
              <a:rPr lang="en-US" dirty="0" smtClean="0"/>
              <a:t>Cardinality is denoted by ‘K’ which is often a good guess based on experience or domain knowledge.</a:t>
            </a:r>
          </a:p>
          <a:p>
            <a:r>
              <a:rPr lang="en-US" dirty="0" smtClean="0"/>
              <a:t>But for K-means, there is also a heuristic method which is involved for selecting ‘K’ and an attempt to incorporate the selection of K into the objective function.</a:t>
            </a:r>
          </a:p>
          <a:p>
            <a:endParaRPr lang="en-US" dirty="0" smtClean="0"/>
          </a:p>
        </p:txBody>
      </p:sp>
    </p:spTree>
    <p:extLst>
      <p:ext uri="{BB962C8B-B14F-4D97-AF65-F5344CB8AC3E}">
        <p14:creationId xmlns="" xmlns:p14="http://schemas.microsoft.com/office/powerpoint/2010/main" val="2335988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of clustering</a:t>
            </a:r>
            <a:endParaRPr lang="en-US" dirty="0"/>
          </a:p>
        </p:txBody>
      </p:sp>
      <p:sp>
        <p:nvSpPr>
          <p:cNvPr id="3" name="Content Placeholder 2"/>
          <p:cNvSpPr>
            <a:spLocks noGrp="1"/>
          </p:cNvSpPr>
          <p:nvPr>
            <p:ph idx="1"/>
          </p:nvPr>
        </p:nvSpPr>
        <p:spPr/>
        <p:txBody>
          <a:bodyPr/>
          <a:lstStyle/>
          <a:p>
            <a:r>
              <a:rPr lang="en-US" dirty="0" smtClean="0"/>
              <a:t>Internal criteria of quality: Typical objective functions in clustering formalize the goal to attain high intra-cluster similarity since documents within a cluster are similar and low inter-cluster similarity since documents from different clusters are dissimilar.</a:t>
            </a:r>
          </a:p>
          <a:p>
            <a:r>
              <a:rPr lang="en-US" dirty="0" smtClean="0"/>
              <a:t>Good scores on internal criteria not necessarily translate into good effectiveness in an application.</a:t>
            </a:r>
          </a:p>
          <a:p>
            <a:r>
              <a:rPr lang="en-US" dirty="0" smtClean="0"/>
              <a:t>Alternative to this is direct evaluation in the application of interest. </a:t>
            </a:r>
          </a:p>
          <a:p>
            <a:r>
              <a:rPr lang="en-US" dirty="0" smtClean="0"/>
              <a:t>External criteria of quality: A set of classes in an evaluation benchmark or gold standard can be used. </a:t>
            </a:r>
          </a:p>
          <a:p>
            <a:r>
              <a:rPr lang="en-US" dirty="0" smtClean="0"/>
              <a:t>Gold standard is produced by human judges with a good level of inter-judge agreement.  </a:t>
            </a:r>
          </a:p>
          <a:p>
            <a:endParaRPr lang="en-US" dirty="0"/>
          </a:p>
        </p:txBody>
      </p:sp>
    </p:spTree>
    <p:extLst>
      <p:ext uri="{BB962C8B-B14F-4D97-AF65-F5344CB8AC3E}">
        <p14:creationId xmlns="" xmlns:p14="http://schemas.microsoft.com/office/powerpoint/2010/main" val="33189642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(Cont’d)</a:t>
            </a:r>
            <a:endParaRPr lang="en-US" dirty="0"/>
          </a:p>
        </p:txBody>
      </p:sp>
      <p:sp>
        <p:nvSpPr>
          <p:cNvPr id="3" name="Content Placeholder 2"/>
          <p:cNvSpPr>
            <a:spLocks noGrp="1"/>
          </p:cNvSpPr>
          <p:nvPr>
            <p:ph idx="1"/>
          </p:nvPr>
        </p:nvSpPr>
        <p:spPr/>
        <p:txBody>
          <a:bodyPr/>
          <a:lstStyle/>
          <a:p>
            <a:r>
              <a:rPr lang="en-US" dirty="0" smtClean="0"/>
              <a:t>There are four other external criteria  of clustering quality:-</a:t>
            </a:r>
          </a:p>
          <a:p>
            <a:pPr marL="0" indent="0">
              <a:buNone/>
            </a:pPr>
            <a:r>
              <a:rPr lang="en-US" dirty="0" smtClean="0"/>
              <a:t>	1. Purity – simple and transparent evaluation measure.</a:t>
            </a:r>
          </a:p>
          <a:p>
            <a:pPr marL="0" indent="0">
              <a:buNone/>
            </a:pPr>
            <a:r>
              <a:rPr lang="en-US" dirty="0"/>
              <a:t>	</a:t>
            </a:r>
            <a:r>
              <a:rPr lang="en-US" dirty="0" smtClean="0"/>
              <a:t>2. Normalized mutual information – information-theoretically 	interpreted.</a:t>
            </a:r>
          </a:p>
          <a:p>
            <a:pPr marL="0" indent="0">
              <a:buNone/>
            </a:pPr>
            <a:r>
              <a:rPr lang="en-US" dirty="0"/>
              <a:t>	</a:t>
            </a:r>
            <a:r>
              <a:rPr lang="en-US" dirty="0" smtClean="0"/>
              <a:t>3. Rand index – It measures the percentage of decisions that are 	correct. It penalizes both false positive and false negative 	decisions during clustering.</a:t>
            </a:r>
          </a:p>
          <a:p>
            <a:pPr marL="0" indent="0">
              <a:buNone/>
            </a:pPr>
            <a:r>
              <a:rPr lang="en-US" dirty="0"/>
              <a:t>	</a:t>
            </a:r>
            <a:r>
              <a:rPr lang="en-US" dirty="0" smtClean="0"/>
              <a:t>4. F measure – supports differential weighting of these two types of 	errors.</a:t>
            </a:r>
            <a:endParaRPr lang="en-US" dirty="0"/>
          </a:p>
        </p:txBody>
      </p:sp>
    </p:spTree>
    <p:extLst>
      <p:ext uri="{BB962C8B-B14F-4D97-AF65-F5344CB8AC3E}">
        <p14:creationId xmlns="" xmlns:p14="http://schemas.microsoft.com/office/powerpoint/2010/main" val="32153316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Purity</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dirty="0" smtClean="0"/>
                  <a:t>Each cluster is assigned to the class which is most frequent in the cluster and then the accuracy of this assignment is measured by counting the number of correctly assigned documents and dividing by N.</a:t>
                </a:r>
              </a:p>
              <a:p>
                <a:r>
                  <a:rPr lang="en-US" dirty="0" smtClean="0"/>
                  <a:t>Purity(</a:t>
                </a:r>
                <a:r>
                  <a:rPr lang="el-GR" dirty="0" smtClean="0"/>
                  <a:t>Ω</a:t>
                </a:r>
                <a:r>
                  <a:rPr lang="en-US" dirty="0" smtClean="0"/>
                  <a:t>, </a:t>
                </a:r>
                <a:r>
                  <a:rPr lang="az-Cyrl-AZ" dirty="0" smtClean="0"/>
                  <a:t>С</a:t>
                </a:r>
                <a:r>
                  <a:rPr lang="en-US" dirty="0" smtClean="0"/>
                  <a:t>) = 1/N </a:t>
                </a:r>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𝑘</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𝑚𝑎𝑥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rPr>
                          <m:t>|</m:t>
                        </m:r>
                      </m:e>
                    </m:nary>
                  </m:oMath>
                </a14:m>
                <a:endParaRPr lang="en-US" dirty="0" smtClean="0"/>
              </a:p>
              <a:p>
                <a:pPr marL="0" indent="0">
                  <a:buNone/>
                </a:pPr>
                <a:r>
                  <a:rPr lang="en-US" dirty="0"/>
                  <a:t>	w</a:t>
                </a:r>
                <a:r>
                  <a:rPr lang="en-US" dirty="0" smtClean="0"/>
                  <a:t>here </a:t>
                </a:r>
                <a:r>
                  <a:rPr lang="el-GR" dirty="0" smtClean="0"/>
                  <a:t>Ω</a:t>
                </a:r>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2</m:t>
                        </m:r>
                      </m:sub>
                    </m:sSub>
                  </m:oMath>
                </a14:m>
                <a:r>
                  <a:rPr lang="en-US" dirty="0" smtClean="0"/>
                  <a:t>, …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𝑘</m:t>
                        </m:r>
                      </m:sub>
                    </m:sSub>
                  </m:oMath>
                </a14:m>
                <a:r>
                  <a:rPr lang="en-US" dirty="0" smtClean="0"/>
                  <a:t>}  is the set of clusters and</a:t>
                </a:r>
              </a:p>
              <a:p>
                <a:pPr marL="0" indent="0">
                  <a:buNone/>
                </a:pPr>
                <a:r>
                  <a:rPr lang="en-US" dirty="0"/>
                  <a:t/>
                </a:r>
                <a:r>
                  <a:rPr lang="az-Cyrl-AZ" dirty="0"/>
                  <a:t/>
                </a:r>
                <a:r>
                  <a:rPr lang="az-Cyrl-AZ" dirty="0" smtClean="0"/>
                  <a:t>С</a:t>
                </a:r>
                <a:r>
                  <a:rPr lang="en-US" dirty="0" smtClean="0"/>
                  <a:t> =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2</m:t>
                        </m:r>
                      </m:sub>
                    </m:sSub>
                  </m:oMath>
                </a14:m>
                <a:r>
                  <a:rPr lang="en-US" dirty="0" smtClean="0"/>
                  <a:t>, … ,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smtClean="0">
                            <a:latin typeface="Cambria Math" panose="02040503050406030204" pitchFamily="18" charset="0"/>
                            <a:ea typeface="Cambria Math" panose="02040503050406030204" pitchFamily="18" charset="0"/>
                          </a:rPr>
                          <m:t>𝑗</m:t>
                        </m:r>
                      </m:sub>
                    </m:sSub>
                  </m:oMath>
                </a14:m>
                <a:r>
                  <a:rPr lang="en-US" dirty="0" smtClean="0"/>
                  <a:t>} is the set of classes</a:t>
                </a:r>
              </a:p>
              <a:p>
                <a:pPr marL="0" indent="0">
                  <a:buNone/>
                </a:pPr>
                <a:r>
                  <a:rPr lang="en-US" dirty="0"/>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𝑘</m:t>
                        </m:r>
                      </m:sub>
                    </m:sSub>
                  </m:oMath>
                </a14:m>
                <a:r>
                  <a:rPr lang="en-US" dirty="0" smtClean="0"/>
                  <a:t> is the set of documents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𝑘</m:t>
                        </m:r>
                      </m:sub>
                    </m:sSub>
                  </m:oMath>
                </a14:m>
                <a:r>
                  <a:rPr lang="en-US" dirty="0" smtClean="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𝑗</m:t>
                        </m:r>
                      </m:sub>
                    </m:sSub>
                  </m:oMath>
                </a14:m>
                <a:r>
                  <a:rPr lang="en-US" dirty="0" smtClean="0"/>
                  <a:t> is the set of documents in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𝑗</m:t>
                        </m:r>
                      </m:sub>
                    </m:sSub>
                  </m:oMath>
                </a14:m>
                <a:r>
                  <a:rPr lang="en-US" dirty="0" smtClean="0"/>
                  <a:t>.</a:t>
                </a:r>
              </a:p>
              <a:p>
                <a:r>
                  <a:rPr lang="en-US" dirty="0" smtClean="0"/>
                  <a:t>Bad clustering have purity values close to 0 whereas perfect clustering have purity value of 1. </a:t>
                </a:r>
              </a:p>
              <a:p>
                <a:r>
                  <a:rPr lang="en-US" dirty="0" smtClean="0"/>
                  <a:t>High purity is easy to achieve when the number of clusters is large – in particular, purity is 1 if each document gets its own cluster. </a:t>
                </a:r>
              </a:p>
              <a:p>
                <a:r>
                  <a:rPr lang="en-US" dirty="0" smtClean="0"/>
                  <a:t>Thus we cannot use purity to trade off the quality of the clustering against the number of clusters.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72" t="-2180" r="-204"/>
                </a:stretch>
              </a:blipFill>
            </p:spPr>
            <p:txBody>
              <a:bodyPr/>
              <a:lstStyle/>
              <a:p>
                <a:r>
                  <a:rPr lang="en-US">
                    <a:noFill/>
                  </a:rPr>
                  <a:t> </a:t>
                </a:r>
              </a:p>
            </p:txBody>
          </p:sp>
        </mc:Fallback>
      </mc:AlternateContent>
    </p:spTree>
    <p:extLst>
      <p:ext uri="{BB962C8B-B14F-4D97-AF65-F5344CB8AC3E}">
        <p14:creationId xmlns="" xmlns:p14="http://schemas.microsoft.com/office/powerpoint/2010/main" val="817575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a:t>
            </a:r>
            <a:endParaRPr lang="en-US" dirty="0"/>
          </a:p>
        </p:txBody>
      </p:sp>
      <p:sp>
        <p:nvSpPr>
          <p:cNvPr id="3" name="Content Placeholder 2"/>
          <p:cNvSpPr>
            <a:spLocks noGrp="1"/>
          </p:cNvSpPr>
          <p:nvPr>
            <p:ph idx="1"/>
          </p:nvPr>
        </p:nvSpPr>
        <p:spPr/>
        <p:txBody>
          <a:bodyPr/>
          <a:lstStyle/>
          <a:p>
            <a:r>
              <a:rPr lang="en-US" dirty="0" smtClean="0"/>
              <a:t>It is the most important flat clustering algorithm.</a:t>
            </a:r>
          </a:p>
          <a:p>
            <a:r>
              <a:rPr lang="en-US" dirty="0" smtClean="0"/>
              <a:t>Its objective is to minimize the distance of document from their cluster centroid.</a:t>
            </a:r>
          </a:p>
          <a:p>
            <a:r>
              <a:rPr lang="en-US" dirty="0" smtClean="0"/>
              <a:t>RSS(Residual Sum of Squares) is one of the distance function.</a:t>
            </a:r>
          </a:p>
          <a:p>
            <a:r>
              <a:rPr lang="en-US" dirty="0" smtClean="0"/>
              <a:t>K-means converges as RSS decreases in each iteration.</a:t>
            </a:r>
          </a:p>
          <a:p>
            <a:r>
              <a:rPr lang="en-US" dirty="0" smtClean="0"/>
              <a:t>The convergence of K-means does not guarantee that a global minimum has reached.</a:t>
            </a:r>
          </a:p>
          <a:p>
            <a:r>
              <a:rPr lang="en-US" dirty="0" smtClean="0"/>
              <a:t>Time complexity(O(IKNM))</a:t>
            </a:r>
          </a:p>
          <a:p>
            <a:endParaRPr lang="en-US" dirty="0"/>
          </a:p>
        </p:txBody>
      </p:sp>
    </p:spTree>
    <p:extLst>
      <p:ext uri="{BB962C8B-B14F-4D97-AF65-F5344CB8AC3E}">
        <p14:creationId xmlns="" xmlns:p14="http://schemas.microsoft.com/office/powerpoint/2010/main" val="277544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Clustering and Unsupervised Learning</a:t>
            </a:r>
            <a:endParaRPr lang="en-US" sz="4000" dirty="0"/>
          </a:p>
        </p:txBody>
      </p:sp>
      <p:sp>
        <p:nvSpPr>
          <p:cNvPr id="3" name="Content Placeholder 2"/>
          <p:cNvSpPr>
            <a:spLocks noGrp="1"/>
          </p:cNvSpPr>
          <p:nvPr>
            <p:ph idx="1"/>
          </p:nvPr>
        </p:nvSpPr>
        <p:spPr/>
        <p:txBody>
          <a:bodyPr/>
          <a:lstStyle/>
          <a:p>
            <a:r>
              <a:rPr lang="en-US" dirty="0" smtClean="0"/>
              <a:t>Clustering algorithms group a set of documents into clusters or subsets.</a:t>
            </a:r>
          </a:p>
          <a:p>
            <a:r>
              <a:rPr lang="en-US" dirty="0" smtClean="0"/>
              <a:t>Goal is to create clusters that are coherent internally but different from each other.</a:t>
            </a:r>
          </a:p>
          <a:p>
            <a:r>
              <a:rPr lang="en-US" dirty="0" smtClean="0"/>
              <a:t>Clustering is a form of unsupervised learning.</a:t>
            </a:r>
          </a:p>
          <a:p>
            <a:r>
              <a:rPr lang="en-US" dirty="0" smtClean="0"/>
              <a:t>Unsupervised means there is no human expert who assigns documents to classes.</a:t>
            </a:r>
          </a:p>
          <a:p>
            <a:r>
              <a:rPr lang="en-US" dirty="0" smtClean="0"/>
              <a:t>Clustering and Classification are two different things and the latter is a part of supervised learning.</a:t>
            </a:r>
            <a:endParaRPr lang="en-US" dirty="0"/>
          </a:p>
        </p:txBody>
      </p:sp>
    </p:spTree>
    <p:extLst>
      <p:ext uri="{BB962C8B-B14F-4D97-AF65-F5344CB8AC3E}">
        <p14:creationId xmlns="" xmlns:p14="http://schemas.microsoft.com/office/powerpoint/2010/main" val="1440802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Termination Condition	</a:t>
            </a:r>
            <a:endParaRPr lang="en-US" dirty="0"/>
          </a:p>
        </p:txBody>
      </p:sp>
      <p:sp>
        <p:nvSpPr>
          <p:cNvPr id="3" name="Content Placeholder 2"/>
          <p:cNvSpPr>
            <a:spLocks noGrp="1"/>
          </p:cNvSpPr>
          <p:nvPr>
            <p:ph idx="1"/>
          </p:nvPr>
        </p:nvSpPr>
        <p:spPr/>
        <p:txBody>
          <a:bodyPr/>
          <a:lstStyle/>
          <a:p>
            <a:r>
              <a:rPr lang="en-US" dirty="0" smtClean="0"/>
              <a:t>Number of Iteration I has been completed.</a:t>
            </a:r>
          </a:p>
          <a:p>
            <a:r>
              <a:rPr lang="en-US" dirty="0" smtClean="0"/>
              <a:t>Assignment of documents to clusters does not change between iterations.</a:t>
            </a:r>
          </a:p>
          <a:p>
            <a:r>
              <a:rPr lang="en-US" dirty="0" smtClean="0"/>
              <a:t>Centroids to not change between iterations.</a:t>
            </a:r>
          </a:p>
          <a:p>
            <a:r>
              <a:rPr lang="en-US" dirty="0" smtClean="0"/>
              <a:t>Terminate when RSS falls below a threshold.</a:t>
            </a:r>
            <a:endParaRPr lang="en-US" dirty="0"/>
          </a:p>
        </p:txBody>
      </p:sp>
    </p:spTree>
    <p:extLst>
      <p:ext uri="{BB962C8B-B14F-4D97-AF65-F5344CB8AC3E}">
        <p14:creationId xmlns="" xmlns:p14="http://schemas.microsoft.com/office/powerpoint/2010/main" val="3152666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a:t>
            </a:r>
            <a:endParaRPr lang="en-US" dirty="0"/>
          </a:p>
        </p:txBody>
      </p:sp>
      <p:sp>
        <p:nvSpPr>
          <p:cNvPr id="3" name="Content Placeholder 2"/>
          <p:cNvSpPr>
            <a:spLocks noGrp="1"/>
          </p:cNvSpPr>
          <p:nvPr>
            <p:ph idx="1"/>
          </p:nvPr>
        </p:nvSpPr>
        <p:spPr/>
        <p:txBody>
          <a:bodyPr/>
          <a:lstStyle/>
          <a:p>
            <a:r>
              <a:rPr lang="en-US" dirty="0" smtClean="0"/>
              <a:t>Outlier is chosen as an initial seed, then no other vector is assigned to it during subsequent iterations.(a cluster with only one document)</a:t>
            </a:r>
          </a:p>
          <a:p>
            <a:r>
              <a:rPr lang="en-US" dirty="0" smtClean="0"/>
              <a:t>This leads to clustering with higher RSS compared to clustering with lower RSS.</a:t>
            </a:r>
            <a:endParaRPr lang="en-US" dirty="0"/>
          </a:p>
        </p:txBody>
      </p:sp>
    </p:spTree>
    <p:extLst>
      <p:ext uri="{BB962C8B-B14F-4D97-AF65-F5344CB8AC3E}">
        <p14:creationId xmlns="" xmlns:p14="http://schemas.microsoft.com/office/powerpoint/2010/main" val="229723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Heuristics for seed selection	</a:t>
            </a:r>
            <a:endParaRPr lang="en-US" dirty="0"/>
          </a:p>
        </p:txBody>
      </p:sp>
      <p:sp>
        <p:nvSpPr>
          <p:cNvPr id="3" name="Content Placeholder 2"/>
          <p:cNvSpPr>
            <a:spLocks noGrp="1"/>
          </p:cNvSpPr>
          <p:nvPr>
            <p:ph idx="1"/>
          </p:nvPr>
        </p:nvSpPr>
        <p:spPr/>
        <p:txBody>
          <a:bodyPr/>
          <a:lstStyle/>
          <a:p>
            <a:r>
              <a:rPr lang="en-US" dirty="0" smtClean="0"/>
              <a:t>Excluding outliers from seed set.</a:t>
            </a:r>
          </a:p>
          <a:p>
            <a:r>
              <a:rPr lang="en-US" dirty="0" smtClean="0"/>
              <a:t>Trying out multiple starting points and choosing the cluster with lowest cost.</a:t>
            </a:r>
          </a:p>
          <a:p>
            <a:pPr marL="0" indent="0">
              <a:buNone/>
            </a:pPr>
            <a:endParaRPr lang="en-US" dirty="0"/>
          </a:p>
        </p:txBody>
      </p:sp>
    </p:spTree>
    <p:extLst>
      <p:ext uri="{BB962C8B-B14F-4D97-AF65-F5344CB8AC3E}">
        <p14:creationId xmlns="" xmlns:p14="http://schemas.microsoft.com/office/powerpoint/2010/main" val="3053459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cardinality of K-means</a:t>
            </a:r>
            <a:endParaRPr lang="en-US" dirty="0"/>
          </a:p>
        </p:txBody>
      </p:sp>
      <p:sp>
        <p:nvSpPr>
          <p:cNvPr id="3" name="Content Placeholder 2"/>
          <p:cNvSpPr>
            <a:spLocks noGrp="1"/>
          </p:cNvSpPr>
          <p:nvPr>
            <p:ph idx="1"/>
          </p:nvPr>
        </p:nvSpPr>
        <p:spPr/>
        <p:txBody>
          <a:bodyPr/>
          <a:lstStyle/>
          <a:p>
            <a:r>
              <a:rPr lang="en-US" dirty="0" smtClean="0"/>
              <a:t>Number of cluster, K is an input to most flat clustering algorithms. Estimate the value of k.</a:t>
            </a:r>
          </a:p>
          <a:p>
            <a:r>
              <a:rPr lang="en-US" dirty="0" smtClean="0"/>
              <a:t>A naïve approach is to select the optimal value of k according to an objective function that minimizes the value of RSS.</a:t>
            </a:r>
          </a:p>
          <a:p>
            <a:r>
              <a:rPr lang="en-US" dirty="0" err="1" smtClean="0"/>
              <a:t>RSS</a:t>
            </a:r>
            <a:r>
              <a:rPr lang="en-US" sz="1400" dirty="0" err="1" smtClean="0"/>
              <a:t>min</a:t>
            </a:r>
            <a:r>
              <a:rPr lang="en-US" dirty="0" smtClean="0"/>
              <a:t>(K) is 0 when K = N</a:t>
            </a:r>
          </a:p>
          <a:p>
            <a:pPr marL="742950" lvl="2" indent="-342900"/>
            <a:r>
              <a:rPr lang="en-US" dirty="0" smtClean="0"/>
              <a:t>N – number of documents</a:t>
            </a:r>
          </a:p>
          <a:p>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Estimated minimal residual sum of squares as a function of the number of clusters in </a:t>
            </a:r>
            <a:r>
              <a:rPr lang="en-US" i="1" dirty="0" smtClean="0"/>
              <a:t>K-means. In this clustering of 1203 Reuters-RCV1 documents, there </a:t>
            </a:r>
            <a:r>
              <a:rPr lang="en-US" dirty="0" smtClean="0"/>
              <a:t>are two points where the </a:t>
            </a:r>
            <a:r>
              <a:rPr lang="en-US" dirty="0" err="1" smtClean="0"/>
              <a:t>dRSSmin</a:t>
            </a:r>
            <a:r>
              <a:rPr lang="en-US" dirty="0" smtClean="0"/>
              <a:t> curve flattens: at 4 clusters and at 9 clusters. The documents were selected from the categories </a:t>
            </a:r>
            <a:r>
              <a:rPr lang="en-US" i="1" dirty="0" smtClean="0"/>
              <a:t>China, Germany, Russia and Sports, so </a:t>
            </a:r>
            <a:r>
              <a:rPr lang="en-US" dirty="0" smtClean="0"/>
              <a:t>the </a:t>
            </a:r>
            <a:r>
              <a:rPr lang="en-US" i="1" dirty="0" smtClean="0"/>
              <a:t>K = 4 clustering is closest to the Reuters classification.</a:t>
            </a:r>
            <a:endParaRPr lang="en-US" dirty="0"/>
          </a:p>
        </p:txBody>
      </p:sp>
      <p:pic>
        <p:nvPicPr>
          <p:cNvPr id="1028" name="Picture 4"/>
          <p:cNvPicPr>
            <a:picLocks noChangeAspect="1" noChangeArrowheads="1"/>
          </p:cNvPicPr>
          <p:nvPr/>
        </p:nvPicPr>
        <p:blipFill>
          <a:blip r:embed="rId2"/>
          <a:srcRect/>
          <a:stretch>
            <a:fillRect/>
          </a:stretch>
        </p:blipFill>
        <p:spPr bwMode="auto">
          <a:xfrm>
            <a:off x="2103120" y="1010739"/>
            <a:ext cx="6270171" cy="3300004"/>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Second type of cluster cardinality imposes a penalty for each cluster.</a:t>
            </a:r>
          </a:p>
          <a:p>
            <a:r>
              <a:rPr lang="en-US" dirty="0" smtClean="0"/>
              <a:t>We start with a single cluster containing all documents and then search for the optimal K, by successively incrementing 1.</a:t>
            </a:r>
          </a:p>
          <a:p>
            <a:r>
              <a:rPr lang="en-US" dirty="0" smtClean="0"/>
              <a:t>To determine, cluster cardinality, use two objective functions</a:t>
            </a:r>
          </a:p>
          <a:p>
            <a:pPr lvl="1"/>
            <a:r>
              <a:rPr lang="en-US" dirty="0" smtClean="0"/>
              <a:t>Distortion – measure of how much the documents deviate from the prototype of their clusters</a:t>
            </a:r>
          </a:p>
          <a:p>
            <a:pPr lvl="1"/>
            <a:r>
              <a:rPr lang="en-US" dirty="0" smtClean="0"/>
              <a:t>Model complexity</a:t>
            </a:r>
          </a:p>
          <a:p>
            <a:pPr lvl="1"/>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Selection criterion for K:</a:t>
            </a:r>
          </a:p>
          <a:p>
            <a:endParaRPr lang="en-US" dirty="0" smtClean="0"/>
          </a:p>
          <a:p>
            <a:endParaRPr lang="en-US" dirty="0" smtClean="0"/>
          </a:p>
          <a:p>
            <a:endParaRPr lang="en-US" dirty="0" smtClean="0"/>
          </a:p>
          <a:p>
            <a:pPr lvl="2"/>
            <a:r>
              <a:rPr lang="en-US" dirty="0" smtClean="0"/>
              <a:t>where </a:t>
            </a:r>
            <a:r>
              <a:rPr lang="en-US" i="1" dirty="0" smtClean="0"/>
              <a:t>λ is a weighting factor. A large value of λ favors solutions with few </a:t>
            </a:r>
            <a:r>
              <a:rPr lang="en-US" dirty="0" smtClean="0"/>
              <a:t>clusters. For </a:t>
            </a:r>
            <a:r>
              <a:rPr lang="en-US" i="1" dirty="0" smtClean="0"/>
              <a:t>λ = 0, there is no penalty for more clusters and K = N is the </a:t>
            </a:r>
            <a:r>
              <a:rPr lang="en-US" dirty="0" smtClean="0"/>
              <a:t>best solution</a:t>
            </a:r>
          </a:p>
          <a:p>
            <a:r>
              <a:rPr lang="en-US" dirty="0" smtClean="0"/>
              <a:t>Need to determine </a:t>
            </a:r>
            <a:r>
              <a:rPr lang="el-GR" dirty="0" smtClean="0"/>
              <a:t>λ</a:t>
            </a:r>
            <a:r>
              <a:rPr lang="en-US" dirty="0" smtClean="0"/>
              <a:t>.</a:t>
            </a:r>
          </a:p>
          <a:p>
            <a:r>
              <a:rPr lang="en-US" dirty="0" smtClean="0"/>
              <a:t>Hard to predict the value of </a:t>
            </a:r>
            <a:r>
              <a:rPr lang="el-GR" dirty="0" smtClean="0"/>
              <a:t>λ</a:t>
            </a:r>
            <a:r>
              <a:rPr lang="en-US" dirty="0" smtClean="0"/>
              <a:t>, we can choose values of </a:t>
            </a:r>
            <a:r>
              <a:rPr lang="el-GR" dirty="0" smtClean="0"/>
              <a:t>λ</a:t>
            </a:r>
            <a:r>
              <a:rPr lang="en-US" dirty="0" smtClean="0"/>
              <a:t>, that generated best values for k in the past.</a:t>
            </a:r>
            <a:endParaRPr lang="en-US" dirty="0"/>
          </a:p>
        </p:txBody>
      </p:sp>
      <p:pic>
        <p:nvPicPr>
          <p:cNvPr id="6" name="Picture 2"/>
          <p:cNvPicPr>
            <a:picLocks noGrp="1" noChangeAspect="1" noChangeArrowheads="1"/>
          </p:cNvPicPr>
          <p:nvPr>
            <p:ph idx="1"/>
          </p:nvPr>
        </p:nvPicPr>
        <p:blipFill>
          <a:blip r:embed="rId2"/>
          <a:srcRect/>
          <a:stretch>
            <a:fillRect/>
          </a:stretch>
        </p:blipFill>
        <p:spPr bwMode="auto">
          <a:xfrm>
            <a:off x="3735978" y="2652509"/>
            <a:ext cx="2549162" cy="913652"/>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103312" y="1321398"/>
            <a:ext cx="8946541" cy="4195481"/>
          </a:xfrm>
        </p:spPr>
        <p:txBody>
          <a:bodyPr>
            <a:normAutofit fontScale="85000" lnSpcReduction="10000"/>
          </a:bodyPr>
          <a:lstStyle/>
          <a:p>
            <a:r>
              <a:rPr lang="en-US" dirty="0" smtClean="0"/>
              <a:t>AIC( </a:t>
            </a:r>
            <a:r>
              <a:rPr lang="en-US" dirty="0" err="1" smtClean="0"/>
              <a:t>Akaike</a:t>
            </a:r>
            <a:r>
              <a:rPr lang="en-US" dirty="0" smtClean="0"/>
              <a:t> information </a:t>
            </a:r>
            <a:r>
              <a:rPr lang="en-US" dirty="0" err="1" smtClean="0"/>
              <a:t>Crtiterion</a:t>
            </a:r>
            <a:r>
              <a:rPr lang="en-US" dirty="0" smtClean="0"/>
              <a:t>), provides a theoretical justification for distortion and model complexity.</a:t>
            </a:r>
          </a:p>
          <a:p>
            <a:r>
              <a:rPr lang="en-US" dirty="0" smtClean="0"/>
              <a:t>General form of AIC</a:t>
            </a:r>
          </a:p>
          <a:p>
            <a:endParaRPr lang="en-US" dirty="0" smtClean="0"/>
          </a:p>
          <a:p>
            <a:endParaRPr lang="en-US" dirty="0" smtClean="0"/>
          </a:p>
          <a:p>
            <a:r>
              <a:rPr lang="en-US" dirty="0" smtClean="0"/>
              <a:t>Reasons for using AIC</a:t>
            </a:r>
          </a:p>
          <a:p>
            <a:pPr lvl="1"/>
            <a:r>
              <a:rPr lang="en-US" dirty="0" smtClean="0"/>
              <a:t>First property of good model of data, each data point is </a:t>
            </a:r>
            <a:r>
              <a:rPr lang="en-US" dirty="0" err="1" smtClean="0"/>
              <a:t>modelled</a:t>
            </a:r>
            <a:r>
              <a:rPr lang="en-US" dirty="0" smtClean="0"/>
              <a:t> well by the model, and the goal of low distortion.</a:t>
            </a:r>
          </a:p>
          <a:p>
            <a:pPr lvl="1"/>
            <a:r>
              <a:rPr lang="en-US" dirty="0" smtClean="0"/>
              <a:t>Model should be small, since a model that describes only the data is worthless.</a:t>
            </a:r>
          </a:p>
          <a:p>
            <a:r>
              <a:rPr lang="en-US" dirty="0" smtClean="0"/>
              <a:t>Derivation of AIC is based on a number of assumptions, that the data are independent and identically distributed.</a:t>
            </a:r>
          </a:p>
          <a:p>
            <a:r>
              <a:rPr lang="en-US" dirty="0" smtClean="0"/>
              <a:t>These assumptions are approximately true for data sets in information retrieval.</a:t>
            </a:r>
          </a:p>
          <a:p>
            <a:pPr lvl="1"/>
            <a:endParaRPr lang="en-US" dirty="0" smtClean="0"/>
          </a:p>
          <a:p>
            <a:pPr lvl="1"/>
            <a:endParaRPr lang="en-US" dirty="0"/>
          </a:p>
        </p:txBody>
      </p:sp>
      <p:pic>
        <p:nvPicPr>
          <p:cNvPr id="1026" name="Picture 2"/>
          <p:cNvPicPr>
            <a:picLocks noChangeAspect="1" noChangeArrowheads="1"/>
          </p:cNvPicPr>
          <p:nvPr/>
        </p:nvPicPr>
        <p:blipFill>
          <a:blip r:embed="rId2"/>
          <a:srcRect/>
          <a:stretch>
            <a:fillRect/>
          </a:stretch>
        </p:blipFill>
        <p:spPr bwMode="auto">
          <a:xfrm>
            <a:off x="2928883" y="2201634"/>
            <a:ext cx="4328487" cy="7897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based clustering</a:t>
            </a:r>
            <a:endParaRPr lang="en-US" dirty="0"/>
          </a:p>
        </p:txBody>
      </p:sp>
      <p:sp>
        <p:nvSpPr>
          <p:cNvPr id="3" name="Content Placeholder 2"/>
          <p:cNvSpPr>
            <a:spLocks noGrp="1"/>
          </p:cNvSpPr>
          <p:nvPr>
            <p:ph idx="1"/>
          </p:nvPr>
        </p:nvSpPr>
        <p:spPr/>
        <p:txBody>
          <a:bodyPr>
            <a:normAutofit lnSpcReduction="10000"/>
          </a:bodyPr>
          <a:lstStyle/>
          <a:p>
            <a:r>
              <a:rPr lang="en-US" dirty="0" smtClean="0"/>
              <a:t>It can be applied to a larger variety of document representations and distributions than K-means</a:t>
            </a:r>
          </a:p>
          <a:p>
            <a:r>
              <a:rPr lang="en-US" dirty="0" smtClean="0"/>
              <a:t>Generating a document in this model consists of first picking a </a:t>
            </a:r>
            <a:r>
              <a:rPr lang="en-US" dirty="0" err="1" smtClean="0"/>
              <a:t>centroid</a:t>
            </a:r>
            <a:r>
              <a:rPr lang="en-US" dirty="0" smtClean="0"/>
              <a:t> and then adding some noise.</a:t>
            </a:r>
          </a:p>
          <a:p>
            <a:r>
              <a:rPr lang="en-US" dirty="0" smtClean="0"/>
              <a:t>Model based clustering assumes that the data were generated by a model and tries to recover the data from the model.</a:t>
            </a:r>
          </a:p>
          <a:p>
            <a:r>
              <a:rPr lang="en-US" dirty="0" smtClean="0"/>
              <a:t>In K-means, the quantity exp(-RSS) is proportional to the likelihood that a model( set of </a:t>
            </a:r>
            <a:r>
              <a:rPr lang="en-US" dirty="0" err="1" smtClean="0"/>
              <a:t>centroids</a:t>
            </a:r>
            <a:r>
              <a:rPr lang="en-US" dirty="0" smtClean="0"/>
              <a:t>) generated the data</a:t>
            </a:r>
          </a:p>
          <a:p>
            <a:r>
              <a:rPr lang="en-US" dirty="0" smtClean="0"/>
              <a:t>Select the parameter, </a:t>
            </a:r>
            <a:r>
              <a:rPr lang="el-GR" dirty="0" smtClean="0"/>
              <a:t>θ</a:t>
            </a:r>
            <a:r>
              <a:rPr lang="en-US" dirty="0" smtClean="0"/>
              <a:t> that maximizes the likelihood of </a:t>
            </a:r>
            <a:r>
              <a:rPr lang="en-US" dirty="0" smtClean="0"/>
              <a:t>generating a particular doc </a:t>
            </a:r>
            <a:r>
              <a:rPr lang="en-US" dirty="0" smtClean="0"/>
              <a:t>given a set of documents. Once we can have </a:t>
            </a:r>
            <a:r>
              <a:rPr lang="el-GR" dirty="0" smtClean="0"/>
              <a:t>θ</a:t>
            </a:r>
            <a:r>
              <a:rPr lang="en-US" dirty="0" smtClean="0"/>
              <a:t>, we can compute the assignment probability P(</a:t>
            </a:r>
            <a:r>
              <a:rPr lang="en-US" dirty="0" err="1" smtClean="0"/>
              <a:t>d|w</a:t>
            </a:r>
            <a:r>
              <a:rPr lang="en-US" sz="1200" dirty="0" err="1" smtClean="0"/>
              <a:t>k</a:t>
            </a:r>
            <a:r>
              <a:rPr lang="en-US" sz="1200" dirty="0" smtClean="0"/>
              <a:t>; </a:t>
            </a:r>
            <a:r>
              <a:rPr lang="el-GR" dirty="0" smtClean="0"/>
              <a:t>θ</a:t>
            </a:r>
            <a:r>
              <a:rPr lang="en-US" dirty="0" smtClean="0"/>
              <a:t>) for each document-cluster pair. This assignment probabilities is soft clustering.</a:t>
            </a:r>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Model based clustering provides a framework for incorporating knowledge about a </a:t>
            </a:r>
            <a:r>
              <a:rPr lang="en-US" dirty="0" err="1" smtClean="0"/>
              <a:t>domian</a:t>
            </a:r>
            <a:r>
              <a:rPr lang="en-US" dirty="0" smtClean="0"/>
              <a:t>.</a:t>
            </a:r>
          </a:p>
          <a:p>
            <a:r>
              <a:rPr lang="en-US" dirty="0" smtClean="0"/>
              <a:t>Model based clustering offerings more flexibility</a:t>
            </a:r>
          </a:p>
          <a:p>
            <a:r>
              <a:rPr lang="en-US" dirty="0" smtClean="0"/>
              <a:t>A commonly used algorithm for model based algorithm is the Expectation Maximization algorithm.</a:t>
            </a:r>
          </a:p>
          <a:p>
            <a:r>
              <a:rPr lang="en-US" dirty="0" smtClean="0"/>
              <a:t>EM clustering is an iterative algorithm.</a:t>
            </a:r>
          </a:p>
          <a:p>
            <a:r>
              <a:rPr lang="en-US" dirty="0" smtClean="0"/>
              <a:t>To generate the model, we first pick a cluster k with probability </a:t>
            </a:r>
            <a:r>
              <a:rPr lang="en-US" sz="1200" dirty="0" smtClean="0"/>
              <a:t>k </a:t>
            </a:r>
            <a:r>
              <a:rPr lang="en-US" dirty="0" smtClean="0"/>
              <a:t>and then generating the terms of the document according to parameters </a:t>
            </a:r>
            <a:r>
              <a:rPr lang="en-US" dirty="0" err="1" smtClean="0"/>
              <a:t>q</a:t>
            </a:r>
            <a:r>
              <a:rPr lang="en-US" sz="1200" dirty="0" err="1" smtClean="0"/>
              <a:t>mk</a:t>
            </a:r>
            <a:r>
              <a:rPr lang="en-US" dirty="0"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Unsupervised Learning and Flat Clustering</a:t>
            </a:r>
            <a:endParaRPr lang="en-US" sz="3600" dirty="0"/>
          </a:p>
        </p:txBody>
      </p:sp>
      <p:sp>
        <p:nvSpPr>
          <p:cNvPr id="3" name="Content Placeholder 2"/>
          <p:cNvSpPr>
            <a:spLocks noGrp="1"/>
          </p:cNvSpPr>
          <p:nvPr>
            <p:ph idx="1"/>
          </p:nvPr>
        </p:nvSpPr>
        <p:spPr/>
        <p:txBody>
          <a:bodyPr/>
          <a:lstStyle/>
          <a:p>
            <a:r>
              <a:rPr lang="en-US" dirty="0" smtClean="0"/>
              <a:t>Input to a clustering algorithm is the distance measure. (For </a:t>
            </a:r>
            <a:r>
              <a:rPr lang="en-US" dirty="0" err="1" smtClean="0"/>
              <a:t>eg</a:t>
            </a:r>
            <a:r>
              <a:rPr lang="en-US" dirty="0" smtClean="0"/>
              <a:t>: Euclidean distance)</a:t>
            </a:r>
          </a:p>
          <a:p>
            <a:r>
              <a:rPr lang="en-US" dirty="0" smtClean="0"/>
              <a:t>Different distance measures give rise to different </a:t>
            </a:r>
            <a:r>
              <a:rPr lang="en-US" dirty="0" err="1" smtClean="0"/>
              <a:t>clusterings</a:t>
            </a:r>
            <a:r>
              <a:rPr lang="en-US" dirty="0" smtClean="0"/>
              <a:t>.</a:t>
            </a:r>
          </a:p>
          <a:p>
            <a:r>
              <a:rPr lang="en-US" dirty="0" smtClean="0"/>
              <a:t>It is an important measure on which clustering depends upon.</a:t>
            </a:r>
          </a:p>
          <a:p>
            <a:r>
              <a:rPr lang="en-US" dirty="0" smtClean="0"/>
              <a:t>Flat clustering creates a flat set of clusters without any explicit structure that relates clusters to each other.</a:t>
            </a:r>
          </a:p>
          <a:p>
            <a:r>
              <a:rPr lang="en-US" dirty="0" smtClean="0"/>
              <a:t>Example of a flat clustering algorithm is K-means.</a:t>
            </a:r>
          </a:p>
          <a:p>
            <a:endParaRPr lang="en-US" dirty="0" smtClean="0"/>
          </a:p>
          <a:p>
            <a:endParaRPr lang="en-US" dirty="0"/>
          </a:p>
        </p:txBody>
      </p:sp>
    </p:spTree>
    <p:extLst>
      <p:ext uri="{BB962C8B-B14F-4D97-AF65-F5344CB8AC3E}">
        <p14:creationId xmlns="" xmlns:p14="http://schemas.microsoft.com/office/powerpoint/2010/main" val="1154807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Similar to K-means, EM alternates between expectation step and maximization step. Maximization step </a:t>
            </a:r>
            <a:r>
              <a:rPr lang="en-US" dirty="0" err="1" smtClean="0"/>
              <a:t>recomputes</a:t>
            </a:r>
            <a:r>
              <a:rPr lang="en-US" dirty="0" smtClean="0"/>
              <a:t> the conditional parameters and maximization step, for </a:t>
            </a:r>
            <a:r>
              <a:rPr lang="en-US" dirty="0" err="1" smtClean="0"/>
              <a:t>recomputation</a:t>
            </a:r>
            <a:r>
              <a:rPr lang="en-US" dirty="0" smtClean="0"/>
              <a:t> of the parameters </a:t>
            </a:r>
            <a:r>
              <a:rPr lang="en-US" dirty="0" err="1" smtClean="0"/>
              <a:t>q</a:t>
            </a:r>
            <a:r>
              <a:rPr lang="en-US" sz="1400" dirty="0" err="1" smtClean="0"/>
              <a:t>mk</a:t>
            </a:r>
            <a:r>
              <a:rPr lang="en-US" sz="1400" dirty="0" smtClean="0"/>
              <a:t> </a:t>
            </a:r>
            <a:r>
              <a:rPr lang="en-US" dirty="0" smtClean="0"/>
              <a:t>and </a:t>
            </a:r>
            <a:r>
              <a:rPr lang="en-US" dirty="0" err="1" smtClean="0"/>
              <a:t>a</a:t>
            </a:r>
            <a:r>
              <a:rPr lang="en-US" sz="1200" dirty="0" err="1" smtClean="0"/>
              <a:t>k</a:t>
            </a:r>
            <a:r>
              <a:rPr lang="en-US" sz="1400" dirty="0" smtClean="0"/>
              <a:t>.</a:t>
            </a:r>
          </a:p>
          <a:p>
            <a:endParaRPr lang="en-US" sz="1400" dirty="0" smtClean="0"/>
          </a:p>
          <a:p>
            <a:r>
              <a:rPr lang="en-US" dirty="0" smtClean="0"/>
              <a:t>Limitations</a:t>
            </a:r>
          </a:p>
          <a:p>
            <a:pPr lvl="1"/>
            <a:r>
              <a:rPr lang="en-US" dirty="0" smtClean="0"/>
              <a:t>Finding good seeds is more critical for EM than for K-means</a:t>
            </a:r>
          </a:p>
          <a:p>
            <a:pPr lvl="1"/>
            <a:r>
              <a:rPr lang="en-US" dirty="0" smtClean="0"/>
              <a:t>EM is prone to get stuck in local optima if the seeds are not chosen well.</a:t>
            </a:r>
          </a:p>
          <a:p>
            <a:r>
              <a:rPr lang="en-US" dirty="0" smtClean="0"/>
              <a:t>An approach to this, the initial assignment of documents to clusters is often computed by different algorithm.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and Soft Clustering</a:t>
            </a:r>
            <a:endParaRPr lang="en-US" dirty="0"/>
          </a:p>
        </p:txBody>
      </p:sp>
      <p:sp>
        <p:nvSpPr>
          <p:cNvPr id="3" name="Content Placeholder 2"/>
          <p:cNvSpPr>
            <a:spLocks noGrp="1"/>
          </p:cNvSpPr>
          <p:nvPr>
            <p:ph idx="1"/>
          </p:nvPr>
        </p:nvSpPr>
        <p:spPr/>
        <p:txBody>
          <a:bodyPr/>
          <a:lstStyle/>
          <a:p>
            <a:r>
              <a:rPr lang="en-US" dirty="0" smtClean="0"/>
              <a:t>In hard clustering, each document is a member of exactly one cluster. Hence, it has a hard assignment.</a:t>
            </a:r>
          </a:p>
          <a:p>
            <a:r>
              <a:rPr lang="en-US" dirty="0" smtClean="0"/>
              <a:t>In soft clustering, assignment of a document is a distribution over all clusters and a document has fractional membership in several clusters. Hence, it has a soft assignment.</a:t>
            </a:r>
          </a:p>
          <a:p>
            <a:r>
              <a:rPr lang="en-US" dirty="0" smtClean="0"/>
              <a:t>Example of a soft clustering algorithm is Latent semantic indexing which is a form of dimensionality reduction, Expectation-Maximization algorithm.</a:t>
            </a:r>
          </a:p>
          <a:p>
            <a:r>
              <a:rPr lang="en-US" dirty="0" smtClean="0"/>
              <a:t>Example of a hard clustering algorithm is K-means.</a:t>
            </a:r>
          </a:p>
          <a:p>
            <a:endParaRPr lang="en-US" dirty="0"/>
          </a:p>
        </p:txBody>
      </p:sp>
    </p:spTree>
    <p:extLst>
      <p:ext uri="{BB962C8B-B14F-4D97-AF65-F5344CB8AC3E}">
        <p14:creationId xmlns="" xmlns:p14="http://schemas.microsoft.com/office/powerpoint/2010/main" val="2964660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Cluster Hypothesis</a:t>
            </a:r>
            <a:endParaRPr lang="en-US" sz="4400" dirty="0"/>
          </a:p>
        </p:txBody>
      </p:sp>
      <p:sp>
        <p:nvSpPr>
          <p:cNvPr id="3" name="Content Placeholder 2"/>
          <p:cNvSpPr>
            <a:spLocks noGrp="1"/>
          </p:cNvSpPr>
          <p:nvPr>
            <p:ph idx="1"/>
          </p:nvPr>
        </p:nvSpPr>
        <p:spPr/>
        <p:txBody>
          <a:bodyPr/>
          <a:lstStyle/>
          <a:p>
            <a:r>
              <a:rPr lang="en-US" dirty="0" smtClean="0"/>
              <a:t>Cluster Hypothesis states the fundamental assumption we make when using clustering algorithms.</a:t>
            </a:r>
          </a:p>
          <a:p>
            <a:r>
              <a:rPr lang="en-US" dirty="0" err="1" smtClean="0"/>
              <a:t>Eg</a:t>
            </a:r>
            <a:r>
              <a:rPr lang="en-US" dirty="0" smtClean="0"/>
              <a:t>:-With respect to relevance to information needs, documents in the same cluster behave in a similar fashion.</a:t>
            </a:r>
          </a:p>
          <a:p>
            <a:r>
              <a:rPr lang="en-US" dirty="0" smtClean="0"/>
              <a:t>The above hypothesis means that if a document in a cluster is relevant to a search request, then there is a possibility that the other documents from the same cluster are also relevant.</a:t>
            </a:r>
          </a:p>
          <a:p>
            <a:pPr marL="0" indent="0">
              <a:buNone/>
            </a:pPr>
            <a:endParaRPr lang="en-US" dirty="0" smtClean="0"/>
          </a:p>
          <a:p>
            <a:endParaRPr lang="en-US" dirty="0" smtClean="0"/>
          </a:p>
        </p:txBody>
      </p:sp>
    </p:spTree>
    <p:extLst>
      <p:ext uri="{BB962C8B-B14F-4D97-AF65-F5344CB8AC3E}">
        <p14:creationId xmlns="" xmlns:p14="http://schemas.microsoft.com/office/powerpoint/2010/main" val="722749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Clustering in IR</a:t>
            </a:r>
            <a:endParaRPr lang="en-US" dirty="0"/>
          </a:p>
        </p:txBody>
      </p:sp>
      <p:sp>
        <p:nvSpPr>
          <p:cNvPr id="3" name="Content Placeholder 2"/>
          <p:cNvSpPr>
            <a:spLocks noGrp="1"/>
          </p:cNvSpPr>
          <p:nvPr>
            <p:ph idx="1"/>
          </p:nvPr>
        </p:nvSpPr>
        <p:spPr/>
        <p:txBody>
          <a:bodyPr/>
          <a:lstStyle/>
          <a:p>
            <a:r>
              <a:rPr lang="en-US" dirty="0" smtClean="0"/>
              <a:t>Search Result Clustering</a:t>
            </a:r>
          </a:p>
          <a:p>
            <a:r>
              <a:rPr lang="en-US" dirty="0" smtClean="0"/>
              <a:t>Scatter-Gather</a:t>
            </a:r>
          </a:p>
          <a:p>
            <a:r>
              <a:rPr lang="en-US" dirty="0" smtClean="0"/>
              <a:t>Collection Clustering</a:t>
            </a:r>
          </a:p>
          <a:p>
            <a:r>
              <a:rPr lang="en-US" dirty="0" smtClean="0"/>
              <a:t>Language modelling</a:t>
            </a:r>
          </a:p>
          <a:p>
            <a:r>
              <a:rPr lang="en-US" dirty="0" smtClean="0"/>
              <a:t>Cluster based retrieval</a:t>
            </a:r>
            <a:endParaRPr lang="en-US" dirty="0"/>
          </a:p>
        </p:txBody>
      </p:sp>
    </p:spTree>
    <p:extLst>
      <p:ext uri="{BB962C8B-B14F-4D97-AF65-F5344CB8AC3E}">
        <p14:creationId xmlns="" xmlns:p14="http://schemas.microsoft.com/office/powerpoint/2010/main" val="640557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Result Clustering</a:t>
            </a:r>
            <a:endParaRPr lang="en-US" dirty="0"/>
          </a:p>
        </p:txBody>
      </p:sp>
      <p:sp>
        <p:nvSpPr>
          <p:cNvPr id="3" name="Content Placeholder 2"/>
          <p:cNvSpPr>
            <a:spLocks noGrp="1"/>
          </p:cNvSpPr>
          <p:nvPr>
            <p:ph idx="1"/>
          </p:nvPr>
        </p:nvSpPr>
        <p:spPr/>
        <p:txBody>
          <a:bodyPr/>
          <a:lstStyle/>
          <a:p>
            <a:r>
              <a:rPr lang="en-US" dirty="0" smtClean="0"/>
              <a:t>What is clustered? </a:t>
            </a:r>
          </a:p>
          <a:p>
            <a:r>
              <a:rPr lang="en-US" dirty="0" smtClean="0"/>
              <a:t>Search Results</a:t>
            </a:r>
          </a:p>
          <a:p>
            <a:r>
              <a:rPr lang="en-US" dirty="0"/>
              <a:t>Search results mean the documents that were returned in response to a query.</a:t>
            </a:r>
          </a:p>
          <a:p>
            <a:r>
              <a:rPr lang="en-US" dirty="0"/>
              <a:t>The default representation is a list</a:t>
            </a:r>
            <a:r>
              <a:rPr lang="en-US" dirty="0" smtClean="0"/>
              <a:t>.</a:t>
            </a:r>
          </a:p>
          <a:p>
            <a:r>
              <a:rPr lang="en-US" dirty="0" smtClean="0"/>
              <a:t>Benefit?</a:t>
            </a:r>
          </a:p>
          <a:p>
            <a:r>
              <a:rPr lang="en-US" dirty="0" smtClean="0"/>
              <a:t>More effective information presentation to user. </a:t>
            </a:r>
          </a:p>
          <a:p>
            <a:r>
              <a:rPr lang="en-US" dirty="0" smtClean="0"/>
              <a:t>User will not have to scan all documents of every cluster but only the documents which are in the same cluster.</a:t>
            </a:r>
          </a:p>
          <a:p>
            <a:r>
              <a:rPr lang="en-US" dirty="0" smtClean="0"/>
              <a:t>This is very useful if a search term has different word senses.</a:t>
            </a:r>
          </a:p>
          <a:p>
            <a:endParaRPr lang="en-US" dirty="0" smtClean="0"/>
          </a:p>
          <a:p>
            <a:endParaRPr lang="en-US" dirty="0"/>
          </a:p>
        </p:txBody>
      </p:sp>
    </p:spTree>
    <p:extLst>
      <p:ext uri="{BB962C8B-B14F-4D97-AF65-F5344CB8AC3E}">
        <p14:creationId xmlns="" xmlns:p14="http://schemas.microsoft.com/office/powerpoint/2010/main" val="808237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Scatter-Gather</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clustered?</a:t>
            </a:r>
          </a:p>
          <a:p>
            <a:r>
              <a:rPr lang="en-US" dirty="0" smtClean="0"/>
              <a:t>Subsets of collection</a:t>
            </a:r>
          </a:p>
          <a:p>
            <a:r>
              <a:rPr lang="en-US" dirty="0" smtClean="0"/>
              <a:t>Scatter-Gather clusters the whole collection to get groups of documents that the user can select or gather.</a:t>
            </a:r>
          </a:p>
          <a:p>
            <a:r>
              <a:rPr lang="en-US" dirty="0" smtClean="0"/>
              <a:t>Basically, the groups which are selected are merged and result set is again clustered.</a:t>
            </a:r>
          </a:p>
          <a:p>
            <a:r>
              <a:rPr lang="en-US" dirty="0" smtClean="0"/>
              <a:t>This entire process is repeated until the cluster of interest is found.</a:t>
            </a:r>
          </a:p>
          <a:p>
            <a:r>
              <a:rPr lang="en-US" dirty="0" smtClean="0"/>
              <a:t>Benefit?</a:t>
            </a:r>
          </a:p>
          <a:p>
            <a:r>
              <a:rPr lang="en-US" dirty="0" smtClean="0"/>
              <a:t>Beneficial in scenarios where users prefer browsing over searching because they are unsure about which search terms to use.</a:t>
            </a:r>
          </a:p>
          <a:p>
            <a:pPr marL="0" indent="0">
              <a:buNone/>
            </a:pPr>
            <a:r>
              <a:rPr lang="en-US" dirty="0" smtClean="0"/>
              <a:t> </a:t>
            </a:r>
            <a:endParaRPr lang="en-US" dirty="0"/>
          </a:p>
          <a:p>
            <a:endParaRPr lang="en-US" dirty="0"/>
          </a:p>
        </p:txBody>
      </p:sp>
    </p:spTree>
    <p:extLst>
      <p:ext uri="{BB962C8B-B14F-4D97-AF65-F5344CB8AC3E}">
        <p14:creationId xmlns="" xmlns:p14="http://schemas.microsoft.com/office/powerpoint/2010/main" val="26281825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Scatter-Gather (Cont’d)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169504" y="1703779"/>
            <a:ext cx="5236815" cy="4195762"/>
          </a:xfrm>
        </p:spPr>
      </p:pic>
    </p:spTree>
    <p:extLst>
      <p:ext uri="{BB962C8B-B14F-4D97-AF65-F5344CB8AC3E}">
        <p14:creationId xmlns="" xmlns:p14="http://schemas.microsoft.com/office/powerpoint/2010/main" val="2569202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1428</TotalTime>
  <Words>1755</Words>
  <Application>Microsoft Office PowerPoint</Application>
  <PresentationFormat>Custom</PresentationFormat>
  <Paragraphs>162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Ion</vt:lpstr>
      <vt:lpstr>Flat Clustering</vt:lpstr>
      <vt:lpstr>Clustering and Unsupervised Learning</vt:lpstr>
      <vt:lpstr>Unsupervised Learning and Flat Clustering</vt:lpstr>
      <vt:lpstr>Hard and Soft Clustering</vt:lpstr>
      <vt:lpstr>Cluster Hypothesis</vt:lpstr>
      <vt:lpstr>Applications of Clustering in IR</vt:lpstr>
      <vt:lpstr>Search Result Clustering</vt:lpstr>
      <vt:lpstr>Scatter-Gather</vt:lpstr>
      <vt:lpstr>Scatter-Gather (Cont’d)</vt:lpstr>
      <vt:lpstr>Scatter-Gather (Cont’d)</vt:lpstr>
      <vt:lpstr>Collection Clustering</vt:lpstr>
      <vt:lpstr>Language modelling</vt:lpstr>
      <vt:lpstr>Objective function</vt:lpstr>
      <vt:lpstr>Terminology</vt:lpstr>
      <vt:lpstr>Cardinality – the number of clusters</vt:lpstr>
      <vt:lpstr>Evaluation of clustering</vt:lpstr>
      <vt:lpstr>Evaluation (Cont’d)</vt:lpstr>
      <vt:lpstr>Purity</vt:lpstr>
      <vt:lpstr>K-means </vt:lpstr>
      <vt:lpstr>Termination Condition </vt:lpstr>
      <vt:lpstr>Outlier</vt:lpstr>
      <vt:lpstr>Heuristics for seed selection </vt:lpstr>
      <vt:lpstr>Cluster cardinality of K-means</vt:lpstr>
      <vt:lpstr>Slide 24</vt:lpstr>
      <vt:lpstr>Slide 25</vt:lpstr>
      <vt:lpstr>Slide 26</vt:lpstr>
      <vt:lpstr>Slide 27</vt:lpstr>
      <vt:lpstr>Model based clustering</vt:lpstr>
      <vt:lpstr>Slide 29</vt:lpstr>
      <vt:lpstr>Slide 30</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Flat Clustering</dc:title>
  <dc:creator>Sagar Thakur</dc:creator>
  <cp:lastModifiedBy>Admin</cp:lastModifiedBy>
  <cp:revision>95</cp:revision>
  <dcterms:created xsi:type="dcterms:W3CDTF">2014-12-08T21:58:01Z</dcterms:created>
  <dcterms:modified xsi:type="dcterms:W3CDTF">2014-12-10T20:32:35Z</dcterms:modified>
</cp:coreProperties>
</file>