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7" r:id="rId9"/>
    <p:sldId id="268" r:id="rId10"/>
    <p:sldId id="269" r:id="rId11"/>
    <p:sldId id="270" r:id="rId12"/>
    <p:sldId id="271" r:id="rId13"/>
    <p:sldId id="266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6238" y="406349"/>
            <a:ext cx="3811523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17-Sep-20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17-Sep-20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17-Sep-20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17-Sep-20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17-Sep-20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58200" y="0"/>
            <a:ext cx="685800" cy="6858000"/>
          </a:xfrm>
          <a:custGeom>
            <a:avLst/>
            <a:gdLst/>
            <a:ahLst/>
            <a:cxnLst/>
            <a:rect l="l" t="t" r="r" b="b"/>
            <a:pathLst>
              <a:path w="685800" h="6858000">
                <a:moveTo>
                  <a:pt x="685800" y="6172200"/>
                </a:moveTo>
                <a:lnTo>
                  <a:pt x="0" y="6172200"/>
                </a:lnTo>
                <a:lnTo>
                  <a:pt x="0" y="6858000"/>
                </a:lnTo>
                <a:lnTo>
                  <a:pt x="685800" y="6858000"/>
                </a:lnTo>
                <a:lnTo>
                  <a:pt x="685800" y="6172200"/>
                </a:lnTo>
                <a:close/>
              </a:path>
              <a:path w="685800" h="6858000">
                <a:moveTo>
                  <a:pt x="685800" y="0"/>
                </a:moveTo>
                <a:lnTo>
                  <a:pt x="0" y="0"/>
                </a:lnTo>
                <a:lnTo>
                  <a:pt x="0" y="5486400"/>
                </a:lnTo>
                <a:lnTo>
                  <a:pt x="685800" y="5486400"/>
                </a:lnTo>
                <a:lnTo>
                  <a:pt x="685800" y="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18739" y="1744802"/>
            <a:ext cx="3906520" cy="1245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1616710"/>
            <a:ext cx="7843519" cy="3378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17-Sep-20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38" y="1744802"/>
            <a:ext cx="4239261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0070">
              <a:lnSpc>
                <a:spcPct val="100000"/>
              </a:lnSpc>
              <a:spcBef>
                <a:spcPts val="105"/>
              </a:spcBef>
            </a:pPr>
            <a:r>
              <a:rPr spc="-100" smtClean="0"/>
              <a:t>C</a:t>
            </a:r>
            <a:r>
              <a:rPr spc="-95" smtClean="0"/>
              <a:t>h</a:t>
            </a:r>
            <a:r>
              <a:rPr spc="-90" smtClean="0"/>
              <a:t>a</a:t>
            </a:r>
            <a:r>
              <a:rPr spc="-155" smtClean="0"/>
              <a:t>t</a:t>
            </a:r>
            <a:r>
              <a:rPr spc="-95" smtClean="0"/>
              <a:t>b</a:t>
            </a:r>
            <a:r>
              <a:rPr lang="en-US" spc="-95" dirty="0" smtClean="0"/>
              <a:t>o</a:t>
            </a:r>
            <a:r>
              <a:rPr spc="5" smtClean="0"/>
              <a:t>t</a:t>
            </a:r>
            <a:endParaRPr spc="5" dirty="0"/>
          </a:p>
        </p:txBody>
      </p:sp>
      <p:sp>
        <p:nvSpPr>
          <p:cNvPr id="3" name="object 3"/>
          <p:cNvSpPr/>
          <p:nvPr/>
        </p:nvSpPr>
        <p:spPr>
          <a:xfrm>
            <a:off x="457200" y="3581400"/>
            <a:ext cx="3048000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304801"/>
            <a:ext cx="78486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dirty="0" smtClean="0"/>
              <a:t>   FRAMES  AND METHOD’S USED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503160" cy="5012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b="1" u="sng" spc="-10" dirty="0" smtClean="0">
                <a:solidFill>
                  <a:srgbClr val="2E2B1F"/>
                </a:solidFill>
                <a:latin typeface="Carlito"/>
                <a:cs typeface="Carlito"/>
              </a:rPr>
              <a:t>Java </a:t>
            </a:r>
            <a:r>
              <a:rPr lang="en-US" sz="2200" b="1" u="sng" spc="-10" dirty="0" err="1" smtClean="0">
                <a:solidFill>
                  <a:srgbClr val="2E2B1F"/>
                </a:solidFill>
                <a:latin typeface="Carlito"/>
                <a:cs typeface="Carlito"/>
              </a:rPr>
              <a:t>Jlabel</a:t>
            </a:r>
            <a:r>
              <a:rPr lang="en-US" sz="2200" b="1" u="sng" spc="-10" dirty="0" smtClean="0">
                <a:solidFill>
                  <a:srgbClr val="2E2B1F"/>
                </a:solidFill>
                <a:latin typeface="Carlito"/>
                <a:cs typeface="Carlito"/>
              </a:rPr>
              <a:t>- </a:t>
            </a:r>
            <a:r>
              <a:rPr lang="en-US" sz="2200" spc="-10" dirty="0" smtClean="0">
                <a:solidFill>
                  <a:srgbClr val="2E2B1F"/>
                </a:solidFill>
                <a:latin typeface="Carlito"/>
                <a:cs typeface="Carlito"/>
              </a:rPr>
              <a:t>The object of </a:t>
            </a:r>
            <a:r>
              <a:rPr lang="en-US" sz="2200" spc="-10" dirty="0" err="1" smtClean="0">
                <a:solidFill>
                  <a:srgbClr val="2E2B1F"/>
                </a:solidFill>
                <a:latin typeface="Carlito"/>
                <a:cs typeface="Carlito"/>
              </a:rPr>
              <a:t>JLabel</a:t>
            </a:r>
            <a:r>
              <a:rPr lang="en-US" sz="2200" spc="-10" dirty="0" smtClean="0">
                <a:solidFill>
                  <a:srgbClr val="2E2B1F"/>
                </a:solidFill>
                <a:latin typeface="Carlito"/>
                <a:cs typeface="Carlito"/>
              </a:rPr>
              <a:t> class is a component for placing text in a container. It is used to display a single line of read only text. The text can be changed by an application but a user cannot edit it directly. It inherits </a:t>
            </a:r>
            <a:r>
              <a:rPr lang="en-US" sz="2200" spc="-10" dirty="0" err="1" smtClean="0">
                <a:solidFill>
                  <a:srgbClr val="2E2B1F"/>
                </a:solidFill>
                <a:latin typeface="Carlito"/>
                <a:cs typeface="Carlito"/>
              </a:rPr>
              <a:t>JComponent</a:t>
            </a:r>
            <a:r>
              <a:rPr lang="en-US" sz="2200" spc="-10" dirty="0" smtClean="0">
                <a:solidFill>
                  <a:srgbClr val="2E2B1F"/>
                </a:solidFill>
                <a:latin typeface="Carlito"/>
                <a:cs typeface="Carlito"/>
              </a:rPr>
              <a:t> class.</a:t>
            </a:r>
            <a:endParaRPr lang="en-US" sz="2200" spc="-10" dirty="0" smtClean="0">
              <a:solidFill>
                <a:srgbClr val="2E2B1F"/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b="1" u="sng" spc="-10" dirty="0" smtClean="0">
                <a:solidFill>
                  <a:srgbClr val="2E2B1F"/>
                </a:solidFill>
                <a:latin typeface="Carlito"/>
                <a:cs typeface="Carlito"/>
              </a:rPr>
              <a:t>Java </a:t>
            </a:r>
            <a:r>
              <a:rPr lang="en-US" sz="2200" b="1" u="sng" spc="-10" dirty="0" err="1" smtClean="0">
                <a:solidFill>
                  <a:srgbClr val="2E2B1F"/>
                </a:solidFill>
                <a:latin typeface="Carlito"/>
                <a:cs typeface="Carlito"/>
              </a:rPr>
              <a:t>Jframe</a:t>
            </a:r>
            <a:r>
              <a:rPr lang="en-US" sz="2200" b="1" u="sng" spc="-10" dirty="0" smtClean="0">
                <a:solidFill>
                  <a:srgbClr val="2E2B1F"/>
                </a:solidFill>
                <a:latin typeface="Carlito"/>
                <a:cs typeface="Carlito"/>
              </a:rPr>
              <a:t>- </a:t>
            </a:r>
            <a:r>
              <a:rPr lang="en-US" sz="2200" spc="-10" dirty="0" err="1" smtClean="0">
                <a:solidFill>
                  <a:srgbClr val="2E2B1F"/>
                </a:solidFill>
                <a:latin typeface="Carlito"/>
                <a:cs typeface="Carlito"/>
              </a:rPr>
              <a:t>JFrame</a:t>
            </a:r>
            <a:r>
              <a:rPr lang="en-US" sz="2200" spc="-10" dirty="0" smtClean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lang="en-US" sz="2200" spc="-10" dirty="0" smtClean="0">
                <a:solidFill>
                  <a:srgbClr val="2E2B1F"/>
                </a:solidFill>
                <a:latin typeface="Carlito"/>
                <a:cs typeface="Carlito"/>
              </a:rPr>
              <a:t>works like the main window where components like labels, buttons, </a:t>
            </a:r>
            <a:r>
              <a:rPr lang="en-US" sz="2200" spc="-10" dirty="0" err="1" smtClean="0">
                <a:solidFill>
                  <a:srgbClr val="2E2B1F"/>
                </a:solidFill>
                <a:latin typeface="Carlito"/>
                <a:cs typeface="Carlito"/>
              </a:rPr>
              <a:t>textfields</a:t>
            </a:r>
            <a:r>
              <a:rPr lang="en-US" sz="2200" spc="-10" dirty="0" smtClean="0">
                <a:solidFill>
                  <a:srgbClr val="2E2B1F"/>
                </a:solidFill>
                <a:latin typeface="Carlito"/>
                <a:cs typeface="Carlito"/>
              </a:rPr>
              <a:t> are added to create a GUI..</a:t>
            </a: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b="1" u="sng" spc="-10" dirty="0" smtClean="0">
                <a:solidFill>
                  <a:srgbClr val="2E2B1F"/>
                </a:solidFill>
                <a:latin typeface="Carlito"/>
                <a:cs typeface="Carlito"/>
              </a:rPr>
              <a:t>Java </a:t>
            </a:r>
            <a:r>
              <a:rPr lang="en-US" sz="2200" b="1" u="sng" spc="-10" dirty="0" err="1" smtClean="0">
                <a:solidFill>
                  <a:srgbClr val="2E2B1F"/>
                </a:solidFill>
                <a:latin typeface="Carlito"/>
                <a:cs typeface="Carlito"/>
              </a:rPr>
              <a:t>JTextField</a:t>
            </a:r>
            <a:r>
              <a:rPr lang="en-US" sz="2200" b="1" u="sng" spc="-10" dirty="0" smtClean="0">
                <a:solidFill>
                  <a:srgbClr val="2E2B1F"/>
                </a:solidFill>
                <a:latin typeface="Carlito"/>
                <a:cs typeface="Carlito"/>
              </a:rPr>
              <a:t>-</a:t>
            </a:r>
            <a:r>
              <a:rPr lang="en-US" sz="2200" spc="-10" dirty="0" smtClean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lang="en-US" sz="2200" spc="-10" dirty="0" smtClean="0">
                <a:solidFill>
                  <a:srgbClr val="2E2B1F"/>
                </a:solidFill>
                <a:latin typeface="Carlito"/>
                <a:cs typeface="Carlito"/>
              </a:rPr>
              <a:t>object of a </a:t>
            </a:r>
            <a:r>
              <a:rPr lang="en-US" sz="2200" spc="-10" dirty="0" err="1" smtClean="0">
                <a:solidFill>
                  <a:srgbClr val="2E2B1F"/>
                </a:solidFill>
                <a:latin typeface="Carlito"/>
                <a:cs typeface="Carlito"/>
              </a:rPr>
              <a:t>JTextField</a:t>
            </a:r>
            <a:r>
              <a:rPr lang="en-US" sz="2200" spc="-10" dirty="0" smtClean="0">
                <a:solidFill>
                  <a:srgbClr val="2E2B1F"/>
                </a:solidFill>
                <a:latin typeface="Carlito"/>
                <a:cs typeface="Carlito"/>
              </a:rPr>
              <a:t> class is a text component that allows the editing of a single line text. It inherits </a:t>
            </a:r>
            <a:r>
              <a:rPr lang="en-US" sz="2200" spc="-10" dirty="0" err="1" smtClean="0">
                <a:solidFill>
                  <a:srgbClr val="2E2B1F"/>
                </a:solidFill>
                <a:latin typeface="Carlito"/>
                <a:cs typeface="Carlito"/>
              </a:rPr>
              <a:t>JTextComponent</a:t>
            </a:r>
            <a:r>
              <a:rPr lang="en-US" sz="2200" spc="-10" dirty="0" smtClean="0">
                <a:solidFill>
                  <a:srgbClr val="2E2B1F"/>
                </a:solidFill>
                <a:latin typeface="Carlito"/>
                <a:cs typeface="Carlito"/>
              </a:rPr>
              <a:t> class..</a:t>
            </a:r>
            <a:endParaRPr lang="en-US" sz="2200" spc="-10" dirty="0" smtClean="0">
              <a:solidFill>
                <a:srgbClr val="2E2B1F"/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b="1" u="sng" dirty="0" smtClean="0">
                <a:latin typeface="Carlito"/>
                <a:cs typeface="Carlito"/>
              </a:rPr>
              <a:t>Java </a:t>
            </a:r>
            <a:r>
              <a:rPr lang="en-US" sz="2200" b="1" u="sng" dirty="0" err="1" smtClean="0">
                <a:latin typeface="Carlito"/>
                <a:cs typeface="Carlito"/>
              </a:rPr>
              <a:t>JTextArea</a:t>
            </a:r>
            <a:r>
              <a:rPr lang="en-US" sz="2200" b="1" u="sng" dirty="0" smtClean="0">
                <a:latin typeface="Carlito"/>
                <a:cs typeface="Carlito"/>
              </a:rPr>
              <a:t>- </a:t>
            </a:r>
            <a:r>
              <a:rPr lang="en-US" sz="2200" dirty="0" smtClean="0">
                <a:latin typeface="Carlito"/>
                <a:cs typeface="Carlito"/>
              </a:rPr>
              <a:t>The object of a </a:t>
            </a:r>
            <a:r>
              <a:rPr lang="en-US" sz="2200" dirty="0" err="1" smtClean="0">
                <a:latin typeface="Carlito"/>
                <a:cs typeface="Carlito"/>
              </a:rPr>
              <a:t>JTextArea</a:t>
            </a:r>
            <a:r>
              <a:rPr lang="en-US" sz="2200" dirty="0" smtClean="0">
                <a:latin typeface="Carlito"/>
                <a:cs typeface="Carlito"/>
              </a:rPr>
              <a:t> class is a multi line region that displays text. It allows the editing of multiple line text. It inherits </a:t>
            </a:r>
            <a:r>
              <a:rPr lang="en-US" sz="2200" dirty="0" err="1" smtClean="0">
                <a:latin typeface="Carlito"/>
                <a:cs typeface="Carlito"/>
              </a:rPr>
              <a:t>JTextComponent</a:t>
            </a:r>
            <a:r>
              <a:rPr lang="en-US" sz="2200" dirty="0" smtClean="0">
                <a:latin typeface="Carlito"/>
                <a:cs typeface="Carlito"/>
              </a:rPr>
              <a:t> class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304801"/>
            <a:ext cx="80010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dirty="0" smtClean="0"/>
              <a:t>   FRAMES  AND METHOD’S USED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503160" cy="31874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2200" b="1" u="sng" spc="-10" dirty="0" smtClean="0">
                <a:solidFill>
                  <a:srgbClr val="2E2B1F"/>
                </a:solidFill>
                <a:latin typeface="Carlito"/>
                <a:cs typeface="Carlito"/>
              </a:rPr>
              <a:t>Java </a:t>
            </a:r>
            <a:r>
              <a:rPr lang="en-US" sz="2200" b="1" u="sng" spc="-10" dirty="0" err="1" smtClean="0">
                <a:solidFill>
                  <a:srgbClr val="2E2B1F"/>
                </a:solidFill>
                <a:latin typeface="Carlito"/>
                <a:cs typeface="Carlito"/>
              </a:rPr>
              <a:t>JColorChooser</a:t>
            </a:r>
            <a:r>
              <a:rPr lang="en-US" sz="2200" b="1" u="sng" spc="-10" dirty="0" smtClean="0">
                <a:solidFill>
                  <a:srgbClr val="2E2B1F"/>
                </a:solidFill>
                <a:latin typeface="Carlito"/>
                <a:cs typeface="Carlito"/>
              </a:rPr>
              <a:t>- </a:t>
            </a:r>
            <a:r>
              <a:rPr lang="en-US" sz="2200" spc="-10" dirty="0" smtClean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lang="en-US" sz="2200" spc="-10" dirty="0" err="1" smtClean="0">
                <a:solidFill>
                  <a:srgbClr val="2E2B1F"/>
                </a:solidFill>
                <a:latin typeface="Carlito"/>
                <a:cs typeface="Carlito"/>
              </a:rPr>
              <a:t>JColorChooser</a:t>
            </a:r>
            <a:r>
              <a:rPr lang="en-US" sz="2200" spc="-10" dirty="0" smtClean="0">
                <a:solidFill>
                  <a:srgbClr val="2E2B1F"/>
                </a:solidFill>
                <a:latin typeface="Carlito"/>
                <a:cs typeface="Carlito"/>
              </a:rPr>
              <a:t> class is used to create a color chooser dialog box so that user can select any color. It inherits </a:t>
            </a:r>
            <a:r>
              <a:rPr lang="en-US" sz="2200" spc="-10" dirty="0" err="1" smtClean="0">
                <a:solidFill>
                  <a:srgbClr val="2E2B1F"/>
                </a:solidFill>
                <a:latin typeface="Carlito"/>
                <a:cs typeface="Carlito"/>
              </a:rPr>
              <a:t>JComponent</a:t>
            </a:r>
            <a:r>
              <a:rPr lang="en-US" sz="2200" spc="-10" dirty="0" smtClean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lang="en-US" sz="2200" spc="-10" dirty="0" smtClean="0">
                <a:solidFill>
                  <a:srgbClr val="2E2B1F"/>
                </a:solidFill>
                <a:latin typeface="Carlito"/>
                <a:cs typeface="Carlito"/>
              </a:rPr>
              <a:t>class.</a:t>
            </a: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2200" b="1" u="sng" dirty="0" smtClean="0">
                <a:latin typeface="Carlito"/>
                <a:cs typeface="Carlito"/>
              </a:rPr>
              <a:t>Java </a:t>
            </a:r>
            <a:r>
              <a:rPr lang="en-US" sz="2200" b="1" u="sng" dirty="0" err="1" smtClean="0">
                <a:latin typeface="Carlito"/>
                <a:cs typeface="Carlito"/>
              </a:rPr>
              <a:t>Jdialog</a:t>
            </a:r>
            <a:r>
              <a:rPr lang="en-US" sz="2200" b="1" u="sng" dirty="0" smtClean="0">
                <a:latin typeface="Carlito"/>
                <a:cs typeface="Carlito"/>
              </a:rPr>
              <a:t>- </a:t>
            </a:r>
            <a:r>
              <a:rPr lang="en-US" sz="2200" dirty="0" smtClean="0">
                <a:latin typeface="Carlito"/>
                <a:cs typeface="Carlito"/>
              </a:rPr>
              <a:t>The </a:t>
            </a:r>
            <a:r>
              <a:rPr lang="en-US" sz="2200" dirty="0" err="1" smtClean="0">
                <a:latin typeface="Carlito"/>
                <a:cs typeface="Carlito"/>
              </a:rPr>
              <a:t>JDialog</a:t>
            </a:r>
            <a:r>
              <a:rPr lang="en-US" sz="2200" dirty="0" smtClean="0">
                <a:latin typeface="Carlito"/>
                <a:cs typeface="Carlito"/>
              </a:rPr>
              <a:t> control represents a top level window with a border and a title used to take some form of input from the user. It inherits the Dialog class</a:t>
            </a:r>
            <a:r>
              <a:rPr lang="en-US" sz="2200" dirty="0" smtClean="0">
                <a:latin typeface="Carlito"/>
                <a:cs typeface="Carlito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2200" b="1" u="sng" dirty="0" smtClean="0">
                <a:latin typeface="Carlito"/>
                <a:cs typeface="Carlito"/>
              </a:rPr>
              <a:t>Java </a:t>
            </a:r>
            <a:r>
              <a:rPr lang="en-US" sz="2200" b="1" u="sng" dirty="0" err="1" smtClean="0">
                <a:latin typeface="Carlito"/>
                <a:cs typeface="Carlito"/>
              </a:rPr>
              <a:t>Jpanel</a:t>
            </a:r>
            <a:r>
              <a:rPr lang="en-US" sz="2200" b="1" u="sng" dirty="0" smtClean="0">
                <a:latin typeface="Carlito"/>
                <a:cs typeface="Carlito"/>
              </a:rPr>
              <a:t>- </a:t>
            </a:r>
            <a:r>
              <a:rPr lang="en-US" sz="2200" dirty="0" smtClean="0">
                <a:latin typeface="Carlito"/>
                <a:cs typeface="Carlito"/>
              </a:rPr>
              <a:t>The </a:t>
            </a:r>
            <a:r>
              <a:rPr lang="en-US" sz="2200" dirty="0" err="1" smtClean="0">
                <a:latin typeface="Carlito"/>
                <a:cs typeface="Carlito"/>
              </a:rPr>
              <a:t>JPanel</a:t>
            </a:r>
            <a:r>
              <a:rPr lang="en-US" sz="2200" dirty="0" smtClean="0">
                <a:latin typeface="Carlito"/>
                <a:cs typeface="Carlito"/>
              </a:rPr>
              <a:t> is a simplest container class. It provides space in which an application can attach any other component. It inherits the </a:t>
            </a:r>
            <a:r>
              <a:rPr lang="en-US" sz="2200" dirty="0" err="1" smtClean="0">
                <a:latin typeface="Carlito"/>
                <a:cs typeface="Carlito"/>
              </a:rPr>
              <a:t>JComponents</a:t>
            </a:r>
            <a:r>
              <a:rPr lang="en-US" sz="2200" dirty="0" smtClean="0">
                <a:latin typeface="Carlito"/>
                <a:cs typeface="Carlito"/>
              </a:rPr>
              <a:t> class.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304801"/>
            <a:ext cx="80010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dirty="0" smtClean="0"/>
              <a:t>                   RESULTS </a:t>
            </a:r>
            <a:endParaRPr sz="3600"/>
          </a:p>
        </p:txBody>
      </p:sp>
      <p:pic>
        <p:nvPicPr>
          <p:cNvPr id="6" name="Picture 5" descr="Capture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524000"/>
            <a:ext cx="7848601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2438400"/>
            <a:ext cx="32766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00" b="1" u="sng" spc="-80" dirty="0"/>
              <a:t>Thank</a:t>
            </a:r>
            <a:r>
              <a:rPr sz="4800" b="1" u="sng" spc="-290" dirty="0"/>
              <a:t> </a:t>
            </a:r>
            <a:r>
              <a:rPr sz="4800" b="1" u="sng" spc="-150" dirty="0"/>
              <a:t>You</a:t>
            </a:r>
            <a:endParaRPr sz="4800" b="1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351229"/>
            <a:ext cx="723646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70" dirty="0">
                <a:solidFill>
                  <a:srgbClr val="675E46"/>
                </a:solidFill>
                <a:latin typeface="Caladea"/>
                <a:cs typeface="Caladea"/>
              </a:rPr>
              <a:t>What </a:t>
            </a:r>
            <a:r>
              <a:rPr sz="6600" spc="-55" dirty="0">
                <a:solidFill>
                  <a:srgbClr val="675E46"/>
                </a:solidFill>
                <a:latin typeface="Caladea"/>
                <a:cs typeface="Caladea"/>
              </a:rPr>
              <a:t>Is </a:t>
            </a:r>
            <a:r>
              <a:rPr sz="6600" dirty="0">
                <a:solidFill>
                  <a:srgbClr val="675E46"/>
                </a:solidFill>
                <a:latin typeface="Caladea"/>
                <a:cs typeface="Caladea"/>
              </a:rPr>
              <a:t>A </a:t>
            </a:r>
            <a:r>
              <a:rPr sz="6600" spc="-95" dirty="0">
                <a:solidFill>
                  <a:srgbClr val="675E46"/>
                </a:solidFill>
                <a:latin typeface="Caladea"/>
                <a:cs typeface="Caladea"/>
              </a:rPr>
              <a:t>Chatbot</a:t>
            </a:r>
            <a:r>
              <a:rPr sz="6600" spc="-780" dirty="0">
                <a:solidFill>
                  <a:srgbClr val="675E46"/>
                </a:solidFill>
                <a:latin typeface="Caladea"/>
                <a:cs typeface="Caladea"/>
              </a:rPr>
              <a:t> </a:t>
            </a:r>
            <a:r>
              <a:rPr sz="6600" dirty="0">
                <a:solidFill>
                  <a:srgbClr val="675E46"/>
                </a:solidFill>
                <a:latin typeface="Caladea"/>
                <a:cs typeface="Caladea"/>
              </a:rPr>
              <a:t>?</a:t>
            </a:r>
            <a:endParaRPr sz="6600">
              <a:latin typeface="Caladea"/>
              <a:cs typeface="Calad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3217291"/>
            <a:ext cx="757428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2E2B1F"/>
                </a:solidFill>
                <a:latin typeface="Carlito"/>
                <a:cs typeface="Carlito"/>
              </a:rPr>
              <a:t>chat </a:t>
            </a:r>
            <a:r>
              <a:rPr sz="2000" i="1" dirty="0">
                <a:solidFill>
                  <a:srgbClr val="2E2B1F"/>
                </a:solidFill>
                <a:latin typeface="Carlito"/>
                <a:cs typeface="Carlito"/>
              </a:rPr>
              <a:t>ro</a:t>
            </a:r>
            <a:r>
              <a:rPr sz="2000" b="1" i="1" dirty="0">
                <a:solidFill>
                  <a:srgbClr val="2E2B1F"/>
                </a:solidFill>
                <a:latin typeface="Carlito"/>
                <a:cs typeface="Carlito"/>
              </a:rPr>
              <a:t>bot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, a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computer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program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that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simulates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human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conversation,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or  chat, through artificial intelligence. </a:t>
            </a:r>
            <a:r>
              <a:rPr sz="2000" spc="-30" dirty="0">
                <a:solidFill>
                  <a:srgbClr val="2E2B1F"/>
                </a:solidFill>
                <a:latin typeface="Carlito"/>
                <a:cs typeface="Carlito"/>
              </a:rPr>
              <a:t>Typically,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chat bot will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communicate 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real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person.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0" y="4191000"/>
            <a:ext cx="5138928" cy="2392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38836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00" dirty="0"/>
              <a:t>Why </a:t>
            </a:r>
            <a:r>
              <a:rPr sz="4600" spc="-95" dirty="0"/>
              <a:t>Chatbot</a:t>
            </a:r>
            <a:r>
              <a:rPr sz="4600" spc="-375" dirty="0"/>
              <a:t> </a:t>
            </a:r>
            <a:r>
              <a:rPr sz="4600" dirty="0"/>
              <a:t>?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650240" y="1610309"/>
            <a:ext cx="7223125" cy="4378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2E2B1F"/>
                </a:solidFill>
                <a:latin typeface="Carlito"/>
                <a:cs typeface="Carlito"/>
              </a:rPr>
              <a:t>Bots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are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a lot easier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to install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than mobile</a:t>
            </a:r>
            <a:r>
              <a:rPr sz="2800" spc="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apps.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A9A47B"/>
              </a:buClr>
              <a:buFont typeface="Arial"/>
              <a:buChar char="•"/>
            </a:pPr>
            <a:endParaRPr sz="38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Bots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are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easily</a:t>
            </a:r>
            <a:r>
              <a:rPr sz="2800" spc="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distributed.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</a:pPr>
            <a:endParaRPr sz="3850">
              <a:latin typeface="Carlito"/>
              <a:cs typeface="Carlito"/>
            </a:endParaRPr>
          </a:p>
          <a:p>
            <a:pPr marL="241300" marR="75311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Quality mobile apps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are expensive to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build,  maintain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and</a:t>
            </a:r>
            <a:r>
              <a:rPr sz="2800" spc="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40" dirty="0">
                <a:solidFill>
                  <a:srgbClr val="2E2B1F"/>
                </a:solidFill>
                <a:latin typeface="Carlito"/>
                <a:cs typeface="Carlito"/>
              </a:rPr>
              <a:t>deploy.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</a:pPr>
            <a:endParaRPr sz="3850">
              <a:latin typeface="Carlito"/>
              <a:cs typeface="Carlito"/>
            </a:endParaRPr>
          </a:p>
          <a:p>
            <a:pPr marL="241300" marR="5080" indent="-228600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Moving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complexity to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the cloud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reduces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user’s 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cognitive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load.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" y="914400"/>
            <a:ext cx="8252459" cy="4829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722"/>
            <a:ext cx="61531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90" dirty="0">
                <a:latin typeface="Caladea"/>
                <a:cs typeface="Caladea"/>
              </a:rPr>
              <a:t>How</a:t>
            </a:r>
            <a:r>
              <a:rPr sz="3200" b="1" spc="-220" dirty="0">
                <a:latin typeface="Caladea"/>
                <a:cs typeface="Caladea"/>
              </a:rPr>
              <a:t> </a:t>
            </a:r>
            <a:r>
              <a:rPr sz="3200" b="1" spc="-70" dirty="0">
                <a:latin typeface="Caladea"/>
                <a:cs typeface="Caladea"/>
              </a:rPr>
              <a:t>to</a:t>
            </a:r>
            <a:r>
              <a:rPr sz="3200" b="1" spc="-220" dirty="0">
                <a:latin typeface="Caladea"/>
                <a:cs typeface="Caladea"/>
              </a:rPr>
              <a:t> </a:t>
            </a:r>
            <a:r>
              <a:rPr sz="3200" b="1" spc="-95" dirty="0">
                <a:latin typeface="Caladea"/>
                <a:cs typeface="Caladea"/>
              </a:rPr>
              <a:t>create</a:t>
            </a:r>
            <a:r>
              <a:rPr sz="3200" b="1" spc="-220" dirty="0">
                <a:latin typeface="Caladea"/>
                <a:cs typeface="Caladea"/>
              </a:rPr>
              <a:t> </a:t>
            </a:r>
            <a:r>
              <a:rPr sz="3200" b="1" spc="-65" dirty="0">
                <a:latin typeface="Caladea"/>
                <a:cs typeface="Caladea"/>
              </a:rPr>
              <a:t>the</a:t>
            </a:r>
            <a:r>
              <a:rPr sz="3200" b="1" spc="-215" dirty="0">
                <a:latin typeface="Caladea"/>
                <a:cs typeface="Caladea"/>
              </a:rPr>
              <a:t> </a:t>
            </a:r>
            <a:r>
              <a:rPr sz="3200" b="1" spc="-65" dirty="0">
                <a:latin typeface="Caladea"/>
                <a:cs typeface="Caladea"/>
              </a:rPr>
              <a:t>bot</a:t>
            </a:r>
            <a:r>
              <a:rPr sz="3200" b="1" spc="-225" dirty="0">
                <a:latin typeface="Caladea"/>
                <a:cs typeface="Caladea"/>
              </a:rPr>
              <a:t> </a:t>
            </a:r>
            <a:r>
              <a:rPr sz="3200" b="1" spc="-65" dirty="0">
                <a:latin typeface="Caladea"/>
                <a:cs typeface="Caladea"/>
              </a:rPr>
              <a:t>for</a:t>
            </a:r>
            <a:r>
              <a:rPr sz="3200" b="1" spc="-215" dirty="0">
                <a:latin typeface="Caladea"/>
                <a:cs typeface="Caladea"/>
              </a:rPr>
              <a:t> </a:t>
            </a:r>
            <a:r>
              <a:rPr sz="3200" b="1" spc="-100" dirty="0">
                <a:latin typeface="Caladea"/>
                <a:cs typeface="Caladea"/>
              </a:rPr>
              <a:t>telegram</a:t>
            </a:r>
            <a:r>
              <a:rPr sz="3200" b="1" spc="-240" dirty="0">
                <a:latin typeface="Caladea"/>
                <a:cs typeface="Caladea"/>
              </a:rPr>
              <a:t> </a:t>
            </a:r>
            <a:r>
              <a:rPr sz="3200" b="1" dirty="0">
                <a:latin typeface="Caladea"/>
                <a:cs typeface="Caladea"/>
              </a:rPr>
              <a:t>:</a:t>
            </a:r>
            <a:endParaRPr sz="3200">
              <a:latin typeface="Caladea"/>
              <a:cs typeface="Calad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1202181"/>
            <a:ext cx="7327900" cy="4853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First install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200" spc="-35" dirty="0">
                <a:solidFill>
                  <a:srgbClr val="2E2B1F"/>
                </a:solidFill>
                <a:latin typeface="Carlito"/>
                <a:cs typeface="Carlito"/>
              </a:rPr>
              <a:t>Telegram</a:t>
            </a:r>
            <a:r>
              <a:rPr sz="2200" spc="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App.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A9A47B"/>
              </a:buClr>
              <a:buFont typeface="Arial"/>
              <a:buChar char="•"/>
            </a:pPr>
            <a:endParaRPr sz="2550">
              <a:latin typeface="Carlito"/>
              <a:cs typeface="Carlito"/>
            </a:endParaRPr>
          </a:p>
          <a:p>
            <a:pPr marL="241300" indent="-228600">
              <a:lnSpc>
                <a:spcPts val="251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Then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start chat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with </a:t>
            </a:r>
            <a:r>
              <a:rPr sz="2200" b="1" spc="-15" dirty="0">
                <a:solidFill>
                  <a:srgbClr val="2E2B1F"/>
                </a:solidFill>
                <a:latin typeface="Carlito"/>
                <a:cs typeface="Carlito"/>
              </a:rPr>
              <a:t>BotFather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(it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is the one bot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rule</a:t>
            </a:r>
            <a:r>
              <a:rPr sz="2200" spc="1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them</a:t>
            </a:r>
            <a:endParaRPr sz="2200">
              <a:latin typeface="Carlito"/>
              <a:cs typeface="Carlito"/>
            </a:endParaRPr>
          </a:p>
          <a:p>
            <a:pPr marL="241300">
              <a:lnSpc>
                <a:spcPts val="2510"/>
              </a:lnSpc>
            </a:pP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all)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Carlito"/>
              <a:cs typeface="Carlito"/>
            </a:endParaRPr>
          </a:p>
          <a:p>
            <a:pPr marL="241300" indent="-228600">
              <a:lnSpc>
                <a:spcPts val="251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Then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follow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200" spc="-30" dirty="0">
                <a:solidFill>
                  <a:srgbClr val="2E2B1F"/>
                </a:solidFill>
                <a:latin typeface="Carlito"/>
                <a:cs typeface="Carlito"/>
              </a:rPr>
              <a:t>few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simple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steps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to create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bot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and</a:t>
            </a:r>
            <a:r>
              <a:rPr sz="2200" spc="2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receive</a:t>
            </a:r>
            <a:endParaRPr sz="2200">
              <a:latin typeface="Carlito"/>
              <a:cs typeface="Carlito"/>
            </a:endParaRPr>
          </a:p>
          <a:p>
            <a:pPr marL="241300">
              <a:lnSpc>
                <a:spcPts val="2510"/>
              </a:lnSpc>
            </a:pP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authorization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token,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we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will use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that </a:t>
            </a:r>
            <a:r>
              <a:rPr sz="2200" spc="-25" dirty="0">
                <a:solidFill>
                  <a:srgbClr val="2E2B1F"/>
                </a:solidFill>
                <a:latin typeface="Carlito"/>
                <a:cs typeface="Carlito"/>
              </a:rPr>
              <a:t>token</a:t>
            </a:r>
            <a:r>
              <a:rPr sz="2200" spc="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2E2B1F"/>
                </a:solidFill>
                <a:latin typeface="Carlito"/>
                <a:cs typeface="Carlito"/>
              </a:rPr>
              <a:t>later.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2E2B1F"/>
                </a:solidFill>
                <a:latin typeface="Carlito"/>
                <a:cs typeface="Carlito"/>
              </a:rPr>
              <a:t>For </a:t>
            </a:r>
            <a:r>
              <a:rPr sz="2200" b="1" spc="-5" dirty="0">
                <a:solidFill>
                  <a:srgbClr val="2E2B1F"/>
                </a:solidFill>
                <a:latin typeface="Carlito"/>
                <a:cs typeface="Carlito"/>
              </a:rPr>
              <a:t>AI</a:t>
            </a:r>
            <a:r>
              <a:rPr sz="2200" b="1" spc="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rlito"/>
                <a:cs typeface="Carlito"/>
              </a:rPr>
              <a:t>Agent:</a:t>
            </a:r>
            <a:endParaRPr sz="2200">
              <a:latin typeface="Carlito"/>
              <a:cs typeface="Carlito"/>
            </a:endParaRPr>
          </a:p>
          <a:p>
            <a:pPr marL="538480" lvl="1" indent="-229870">
              <a:lnSpc>
                <a:spcPct val="100000"/>
              </a:lnSpc>
              <a:spcBef>
                <a:spcPts val="25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b="1" dirty="0">
                <a:solidFill>
                  <a:srgbClr val="00AFEF"/>
                </a:solidFill>
                <a:latin typeface="Carlito"/>
                <a:cs typeface="Carlito"/>
              </a:rPr>
              <a:t>Api.ai</a:t>
            </a:r>
            <a:endParaRPr sz="2000">
              <a:latin typeface="Carlito"/>
              <a:cs typeface="Carlito"/>
            </a:endParaRPr>
          </a:p>
          <a:p>
            <a:pPr marL="538480" lvl="1" indent="-229870">
              <a:lnSpc>
                <a:spcPct val="100000"/>
              </a:lnSpc>
              <a:spcBef>
                <a:spcPts val="24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b="1" spc="-5" dirty="0">
                <a:solidFill>
                  <a:srgbClr val="00AFEF"/>
                </a:solidFill>
                <a:latin typeface="Carlito"/>
                <a:cs typeface="Carlito"/>
              </a:rPr>
              <a:t>FlowXo.com</a:t>
            </a:r>
            <a:endParaRPr sz="20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9CBDBC"/>
              </a:buClr>
              <a:buFont typeface="Arial"/>
              <a:buChar char="•"/>
            </a:pPr>
            <a:endParaRPr sz="2600">
              <a:latin typeface="Carlito"/>
              <a:cs typeface="Carlito"/>
            </a:endParaRPr>
          </a:p>
          <a:p>
            <a:pPr marL="241300" marR="5080" indent="-228600">
              <a:lnSpc>
                <a:spcPts val="238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45" dirty="0">
                <a:solidFill>
                  <a:srgbClr val="2E2B1F"/>
                </a:solidFill>
                <a:latin typeface="Carlito"/>
                <a:cs typeface="Carlito"/>
              </a:rPr>
              <a:t>We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have to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add our </a:t>
            </a:r>
            <a:r>
              <a:rPr sz="2200" spc="-25" dirty="0">
                <a:solidFill>
                  <a:srgbClr val="2E2B1F"/>
                </a:solidFill>
                <a:latin typeface="Carlito"/>
                <a:cs typeface="Carlito"/>
              </a:rPr>
              <a:t>token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these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websites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enabling </a:t>
            </a: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AI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to 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our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Bot.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4400" y="3886200"/>
            <a:ext cx="3124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76962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00" dirty="0"/>
              <a:t>Natural </a:t>
            </a:r>
            <a:r>
              <a:rPr sz="4600" spc="-90" dirty="0"/>
              <a:t>Language</a:t>
            </a:r>
            <a:r>
              <a:rPr sz="4600" spc="-370" dirty="0"/>
              <a:t> </a:t>
            </a:r>
            <a:r>
              <a:rPr sz="4600" spc="-100" dirty="0"/>
              <a:t>Processing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252334" cy="3378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Natural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language processing (NLP) is the ability of a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computer 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program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understand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human speech </a:t>
            </a: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as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it is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spoken.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NLP is a 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component </a:t>
            </a: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artificial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intelligence</a:t>
            </a:r>
            <a:r>
              <a:rPr sz="2200" spc="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.</a:t>
            </a:r>
            <a:endParaRPr sz="2200">
              <a:latin typeface="Carlito"/>
              <a:cs typeface="Carlito"/>
            </a:endParaRPr>
          </a:p>
          <a:p>
            <a:pPr marL="241300" marR="32639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It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makes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computer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perform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useful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with the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natural 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languages humans</a:t>
            </a:r>
            <a:r>
              <a:rPr sz="2200" spc="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use.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Current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approaches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NLP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are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based on machine</a:t>
            </a:r>
            <a:r>
              <a:rPr sz="2200" spc="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learning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input and output </a:t>
            </a:r>
            <a:r>
              <a:rPr sz="220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an NLP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system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can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be</a:t>
            </a:r>
            <a:r>
              <a:rPr sz="2200" spc="1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−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Speech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Written</a:t>
            </a:r>
            <a:r>
              <a:rPr sz="2200" spc="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2E2B1F"/>
                </a:solidFill>
                <a:latin typeface="Carlito"/>
                <a:cs typeface="Carlito"/>
              </a:rPr>
              <a:t>Text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38600" y="4724400"/>
            <a:ext cx="4343400" cy="20208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0" y="304800"/>
            <a:ext cx="426720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95" dirty="0">
                <a:solidFill>
                  <a:srgbClr val="675E46"/>
                </a:solidFill>
                <a:latin typeface="Caladea"/>
                <a:cs typeface="Caladea"/>
              </a:rPr>
              <a:t>Google</a:t>
            </a:r>
            <a:r>
              <a:rPr sz="4600" spc="-254" dirty="0">
                <a:solidFill>
                  <a:srgbClr val="675E46"/>
                </a:solidFill>
                <a:latin typeface="Caladea"/>
                <a:cs typeface="Caladea"/>
              </a:rPr>
              <a:t> </a:t>
            </a:r>
            <a:r>
              <a:rPr sz="4600" spc="-80" dirty="0">
                <a:solidFill>
                  <a:srgbClr val="675E46"/>
                </a:solidFill>
                <a:latin typeface="Caladea"/>
                <a:cs typeface="Caladea"/>
              </a:rPr>
              <a:t>Home</a:t>
            </a:r>
            <a:endParaRPr sz="4600">
              <a:latin typeface="Caladea"/>
              <a:cs typeface="Calad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1388110"/>
            <a:ext cx="725106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Google Home is a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voice-activated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home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product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that allows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you 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your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family </a:t>
            </a:r>
            <a:r>
              <a:rPr sz="2200" spc="-20" dirty="0">
                <a:solidFill>
                  <a:srgbClr val="2E2B1F"/>
                </a:solidFill>
                <a:latin typeface="Carlito"/>
                <a:cs typeface="Carlito"/>
              </a:rPr>
              <a:t>to get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answers from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Google,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stream </a:t>
            </a:r>
            <a:r>
              <a:rPr sz="2200" spc="-5" dirty="0">
                <a:solidFill>
                  <a:srgbClr val="2E2B1F"/>
                </a:solidFill>
                <a:latin typeface="Carlito"/>
                <a:cs typeface="Carlito"/>
              </a:rPr>
              <a:t>music, and 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manage </a:t>
            </a:r>
            <a:r>
              <a:rPr sz="2200" spc="-15" dirty="0">
                <a:solidFill>
                  <a:srgbClr val="2E2B1F"/>
                </a:solidFill>
                <a:latin typeface="Carlito"/>
                <a:cs typeface="Carlito"/>
              </a:rPr>
              <a:t>everyday</a:t>
            </a:r>
            <a:r>
              <a:rPr sz="2200" spc="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rlito"/>
                <a:cs typeface="Carlito"/>
              </a:rPr>
              <a:t>tasks.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0" y="2819400"/>
            <a:ext cx="3666744" cy="3486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792480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600" spc="-100" dirty="0" smtClean="0"/>
              <a:t>         JAVA SWING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252334" cy="27026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32639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5" dirty="0" smtClean="0">
                <a:solidFill>
                  <a:srgbClr val="2E2B1F"/>
                </a:solidFill>
                <a:latin typeface="Carlito"/>
                <a:cs typeface="Carlito"/>
              </a:rPr>
              <a:t>Java swing components are platform-independent.</a:t>
            </a:r>
            <a:endParaRPr lang="en-US" sz="2200" spc="-5" dirty="0" smtClean="0">
              <a:solidFill>
                <a:srgbClr val="2E2B1F"/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10" dirty="0" smtClean="0">
                <a:solidFill>
                  <a:srgbClr val="2E2B1F"/>
                </a:solidFill>
                <a:latin typeface="Carlito"/>
                <a:cs typeface="Carlito"/>
              </a:rPr>
              <a:t>Swing components are lightweight.</a:t>
            </a: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10" dirty="0" smtClean="0">
                <a:solidFill>
                  <a:srgbClr val="2E2B1F"/>
                </a:solidFill>
                <a:latin typeface="Carlito"/>
                <a:cs typeface="Carlito"/>
              </a:rPr>
              <a:t>Swing supports pluggable look and feel.</a:t>
            </a:r>
            <a:endParaRPr lang="en-US" sz="2200" spc="-10" dirty="0" smtClean="0">
              <a:solidFill>
                <a:srgbClr val="2E2B1F"/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20" dirty="0" smtClean="0">
                <a:solidFill>
                  <a:srgbClr val="2E2B1F"/>
                </a:solidFill>
                <a:latin typeface="Carlito"/>
                <a:cs typeface="Carlito"/>
              </a:rPr>
              <a:t>Swing provides more powerful components such as tables, lists, </a:t>
            </a:r>
            <a:r>
              <a:rPr lang="en-US" sz="2200" spc="-20" dirty="0" smtClean="0">
                <a:solidFill>
                  <a:srgbClr val="2E2B1F"/>
                </a:solidFill>
                <a:latin typeface="Carlito"/>
                <a:cs typeface="Carlito"/>
              </a:rPr>
              <a:t>scroll panes</a:t>
            </a:r>
            <a:r>
              <a:rPr lang="en-US" sz="2200" spc="-20" dirty="0" smtClean="0">
                <a:solidFill>
                  <a:srgbClr val="2E2B1F"/>
                </a:solidFill>
                <a:latin typeface="Carlito"/>
                <a:cs typeface="Carlito"/>
              </a:rPr>
              <a:t>, </a:t>
            </a:r>
            <a:r>
              <a:rPr lang="en-US" sz="2200" spc="-20" dirty="0" smtClean="0">
                <a:solidFill>
                  <a:srgbClr val="2E2B1F"/>
                </a:solidFill>
                <a:latin typeface="Carlito"/>
                <a:cs typeface="Carlito"/>
              </a:rPr>
              <a:t>color chooser</a:t>
            </a:r>
            <a:r>
              <a:rPr lang="en-US" sz="2200" spc="-20" dirty="0" smtClean="0">
                <a:solidFill>
                  <a:srgbClr val="2E2B1F"/>
                </a:solidFill>
                <a:latin typeface="Carlito"/>
                <a:cs typeface="Carlito"/>
              </a:rPr>
              <a:t>, </a:t>
            </a:r>
            <a:r>
              <a:rPr lang="en-US" sz="2200" spc="-20" dirty="0" smtClean="0">
                <a:solidFill>
                  <a:srgbClr val="2E2B1F"/>
                </a:solidFill>
                <a:latin typeface="Carlito"/>
                <a:cs typeface="Carlito"/>
              </a:rPr>
              <a:t>tabbed pane </a:t>
            </a:r>
            <a:r>
              <a:rPr lang="en-US" sz="2200" spc="-20" dirty="0" smtClean="0">
                <a:solidFill>
                  <a:srgbClr val="2E2B1F"/>
                </a:solidFill>
                <a:latin typeface="Carlito"/>
                <a:cs typeface="Carlito"/>
              </a:rPr>
              <a:t>etc.</a:t>
            </a: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dirty="0" smtClean="0">
                <a:latin typeface="Carlito"/>
                <a:cs typeface="Carlito"/>
              </a:rPr>
              <a:t>Swing follows MVC</a:t>
            </a:r>
            <a:r>
              <a:rPr lang="en-US" sz="2200" dirty="0" smtClean="0">
                <a:latin typeface="Carlito"/>
                <a:cs typeface="Carlito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792480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600" dirty="0" smtClean="0"/>
              <a:t>   ABOUT  PROJECT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252334" cy="19614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32639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5" dirty="0" smtClean="0">
                <a:solidFill>
                  <a:srgbClr val="2E2B1F"/>
                </a:solidFill>
                <a:latin typeface="Carlito"/>
                <a:cs typeface="Carlito"/>
              </a:rPr>
              <a:t>This is IPL CHAT BOT.</a:t>
            </a:r>
            <a:endParaRPr lang="en-US" sz="2200" spc="-5" dirty="0" smtClean="0">
              <a:solidFill>
                <a:srgbClr val="2E2B1F"/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10" dirty="0" smtClean="0">
                <a:solidFill>
                  <a:srgbClr val="2E2B1F"/>
                </a:solidFill>
                <a:latin typeface="Carlito"/>
                <a:cs typeface="Carlito"/>
              </a:rPr>
              <a:t>Here we can get details regarding IPL-2020</a:t>
            </a:r>
            <a:endParaRPr lang="en-US" sz="2200" spc="-10" dirty="0" smtClean="0">
              <a:solidFill>
                <a:srgbClr val="2E2B1F"/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10" dirty="0" smtClean="0">
                <a:solidFill>
                  <a:srgbClr val="2E2B1F"/>
                </a:solidFill>
                <a:latin typeface="Carlito"/>
                <a:cs typeface="Carlito"/>
              </a:rPr>
              <a:t>Such as number of </a:t>
            </a:r>
            <a:r>
              <a:rPr lang="en-US" sz="2200" spc="-10" dirty="0" err="1" smtClean="0">
                <a:solidFill>
                  <a:srgbClr val="2E2B1F"/>
                </a:solidFill>
                <a:latin typeface="Carlito"/>
                <a:cs typeface="Carlito"/>
              </a:rPr>
              <a:t>teams,team</a:t>
            </a:r>
            <a:r>
              <a:rPr lang="en-US" sz="2200" spc="-10" dirty="0" smtClean="0">
                <a:solidFill>
                  <a:srgbClr val="2E2B1F"/>
                </a:solidFill>
                <a:latin typeface="Carlito"/>
                <a:cs typeface="Carlito"/>
              </a:rPr>
              <a:t> names, venues</a:t>
            </a: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20" dirty="0" smtClean="0">
                <a:solidFill>
                  <a:srgbClr val="2E2B1F"/>
                </a:solidFill>
                <a:latin typeface="Carlito"/>
                <a:cs typeface="Carlito"/>
              </a:rPr>
              <a:t>History of each team.</a:t>
            </a:r>
            <a:endParaRPr lang="en-US" sz="2200" dirty="0" smtClean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2571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562</Words>
  <Application>Microsoft Office PowerPoint</Application>
  <PresentationFormat>On-screen Show (4:3)</PresentationFormat>
  <Paragraphs>56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Chatbot</vt:lpstr>
      <vt:lpstr>Slide 2</vt:lpstr>
      <vt:lpstr>Why Chatbot ?</vt:lpstr>
      <vt:lpstr>Slide 4</vt:lpstr>
      <vt:lpstr>How to create the bot for telegram :</vt:lpstr>
      <vt:lpstr>Natural Language Processing</vt:lpstr>
      <vt:lpstr>Slide 7</vt:lpstr>
      <vt:lpstr>         JAVA SWING</vt:lpstr>
      <vt:lpstr>   ABOUT  PROJECT</vt:lpstr>
      <vt:lpstr>   FRAMES  AND METHOD’S USED</vt:lpstr>
      <vt:lpstr>   FRAMES  AND METHOD’S USED</vt:lpstr>
      <vt:lpstr>                   RESULTS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</dc:title>
  <cp:lastModifiedBy>Kumar Satyam</cp:lastModifiedBy>
  <cp:revision>8</cp:revision>
  <dcterms:created xsi:type="dcterms:W3CDTF">2020-09-17T09:29:02Z</dcterms:created>
  <dcterms:modified xsi:type="dcterms:W3CDTF">2020-09-17T15:36:03Z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2020-09-17T00:00:00Z</vt:filetime>
  </property>
</Properties>
</file>