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958" r:id="rId2"/>
  </p:sldMasterIdLst>
  <p:notesMasterIdLst>
    <p:notesMasterId r:id="rId49"/>
  </p:notesMasterIdLst>
  <p:sldIdLst>
    <p:sldId id="256" r:id="rId3"/>
    <p:sldId id="294" r:id="rId4"/>
    <p:sldId id="370" r:id="rId5"/>
    <p:sldId id="380" r:id="rId6"/>
    <p:sldId id="379" r:id="rId7"/>
    <p:sldId id="371" r:id="rId8"/>
    <p:sldId id="381" r:id="rId9"/>
    <p:sldId id="414" r:id="rId10"/>
    <p:sldId id="373" r:id="rId11"/>
    <p:sldId id="374" r:id="rId12"/>
    <p:sldId id="375" r:id="rId13"/>
    <p:sldId id="376" r:id="rId14"/>
    <p:sldId id="377" r:id="rId15"/>
    <p:sldId id="383" r:id="rId16"/>
    <p:sldId id="384" r:id="rId17"/>
    <p:sldId id="378" r:id="rId18"/>
    <p:sldId id="359" r:id="rId19"/>
    <p:sldId id="369" r:id="rId20"/>
    <p:sldId id="368" r:id="rId21"/>
    <p:sldId id="360" r:id="rId22"/>
    <p:sldId id="385" r:id="rId23"/>
    <p:sldId id="361" r:id="rId24"/>
    <p:sldId id="362" r:id="rId25"/>
    <p:sldId id="363" r:id="rId26"/>
    <p:sldId id="364" r:id="rId27"/>
    <p:sldId id="365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4" r:id="rId44"/>
    <p:sldId id="430" r:id="rId45"/>
    <p:sldId id="431" r:id="rId46"/>
    <p:sldId id="432" r:id="rId47"/>
    <p:sldId id="337" r:id="rId4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72" d="100"/>
          <a:sy n="72" d="100"/>
        </p:scale>
        <p:origin x="-124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B771A-BDB5-4612-84B4-BA4F07D9EA1C}" type="datetimeFigureOut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D538FD-1621-4A37-B585-64ADA6614F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1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34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43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44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45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35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36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37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38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39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40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41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90A2FDFC-0BF4-43FB-81AE-64C5825D8525}" type="slidenum">
              <a:rPr lang="ru-RU" smtClean="0">
                <a:solidFill>
                  <a:srgbClr val="000000"/>
                </a:solidFill>
              </a:rPr>
              <a:pPr eaLnBrk="1" hangingPunct="1"/>
              <a:t>42</a:t>
            </a:fld>
            <a:endParaRPr lang="ru-RU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350 h 1906"/>
                <a:gd name="T4" fmla="*/ 6187 w 5740"/>
                <a:gd name="T5" fmla="*/ 350 h 1906"/>
                <a:gd name="T6" fmla="*/ 6187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14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145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2BE4-19AC-469E-A91D-5E5F74562C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0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CC2EF-00A1-4691-94E0-12E50A8E3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EE6ED-6E92-448E-A5D7-CD6AAF312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2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42D-A930-4F6A-8FAD-150009272DBC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EFE2-4558-4894-89C3-DF482305E3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1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F30EA7-786A-4D31-86FE-4DF5B29426EF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FE53DA-7455-4C8F-98B1-661F6683D6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9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Schoolbook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>
                <a:solidFill>
                  <a:srgbClr val="FFF39D"/>
                </a:solidFill>
              </a:defRPr>
            </a:lvl1pPr>
          </a:lstStyle>
          <a:p>
            <a:pPr>
              <a:defRPr/>
            </a:pPr>
            <a:fld id="{DB0D3325-97BE-409B-8CC2-F0C7AA7C6FBE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>
                <a:solidFill>
                  <a:srgbClr val="FFF39D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1F2EA-A8BB-4206-BD50-F3124491AF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7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86573-E668-4466-B757-88602BECF412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8E4F7-7642-4CF5-AC82-73BBA07615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84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8096-3FE1-458C-989B-7D1CEE07BB03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214F7-7407-4D19-A498-4150CD1501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9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EDA440-86F5-43FE-9CD9-5EFA688A000B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FA15FC-F910-46CC-86F6-366C277FDE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4F77C-519B-4800-B0B6-71BFF42CCEA4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C5557-12E4-4D4A-9616-A20D1B9DA7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99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7" name="Прямая соединительная линия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Прямая соединительная линия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ямая соединительная линия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D3C2FF-6E6F-403D-828B-18A67843B330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C01339E-1649-4BC7-8FC3-645B5FBBBF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1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B9B5C-99E6-4E79-B8FF-955A4C33EF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9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Прямая соединительная линия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рямая соединительная линия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11" name="Прямая соединительная линия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2E91607-7DDB-40FF-9C03-8470B3A330D1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E5EA70-CD17-46CD-AD0F-2889344D10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830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406D-03F1-4310-8A17-DE01625DC30F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22DD6-1449-4518-9602-BFEFD7AFC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77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0248E-EFB8-4E65-8AB8-A193198B4FC2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7B091-101E-424E-8CD4-686FF241F3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57F40-20C6-4BA4-BD59-3A722030F2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36EA-D455-407C-9DBA-8A1B628D8B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63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9C989-B789-4099-B3CB-70F8FF03B3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7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A6294-C84F-42CA-90E4-E16C36B63E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FB37A-D817-40F7-A658-C5A9F60E40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034DC-4EB2-4F24-A387-A882388063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C2A88-2763-45F9-9054-6F4EF2C0A0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8EC5F0-3A1D-41DF-8CCF-F4B0F9F9A9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042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6042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6042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42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042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350 h 1906"/>
                <a:gd name="T4" fmla="*/ 6187 w 5740"/>
                <a:gd name="T5" fmla="*/ 350 h 1906"/>
                <a:gd name="T6" fmla="*/ 6187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04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09" r:id="rId1"/>
    <p:sldLayoutId id="2147484424" r:id="rId2"/>
    <p:sldLayoutId id="2147484425" r:id="rId3"/>
    <p:sldLayoutId id="2147484426" r:id="rId4"/>
    <p:sldLayoutId id="2147484427" r:id="rId5"/>
    <p:sldLayoutId id="2147484428" r:id="rId6"/>
    <p:sldLayoutId id="2147484429" r:id="rId7"/>
    <p:sldLayoutId id="2147484430" r:id="rId8"/>
    <p:sldLayoutId id="2147484431" r:id="rId9"/>
    <p:sldLayoutId id="2147484432" r:id="rId10"/>
    <p:sldLayoutId id="214748443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2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575F6D"/>
                </a:solidFill>
                <a:latin typeface="+mn-lt"/>
              </a:defRPr>
            </a:lvl1pPr>
          </a:lstStyle>
          <a:p>
            <a:pPr>
              <a:defRPr/>
            </a:pPr>
            <a:fld id="{551623E2-312E-468E-AC7D-FBA43653EA66}" type="datetime1">
              <a:rPr lang="ru-RU"/>
              <a:pPr>
                <a:defRPr/>
              </a:pPr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575F6D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entury Schoolbook"/>
            </a:endParaRPr>
          </a:p>
        </p:txBody>
      </p:sp>
      <p:sp>
        <p:nvSpPr>
          <p:cNvPr id="2056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8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B2FAC26-4272-46E7-950B-B1C6C97956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434" r:id="rId4"/>
    <p:sldLayoutId id="2147484435" r:id="rId5"/>
    <p:sldLayoutId id="2147484513" r:id="rId6"/>
    <p:sldLayoutId id="2147484436" r:id="rId7"/>
    <p:sldLayoutId id="2147484514" r:id="rId8"/>
    <p:sldLayoutId id="2147484515" r:id="rId9"/>
    <p:sldLayoutId id="2147484437" r:id="rId10"/>
    <p:sldLayoutId id="214748443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2336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НАДЕЖНОСТЬ АППАРАТНОГО ОБЕСПЕЧЕНИЯ КОМПЬЮТЕРНЫХ </a:t>
            </a:r>
            <a:r>
              <a:rPr lang="ru-RU" sz="2800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СИСТЕМ. Начало </a:t>
            </a:r>
            <a:endParaRPr lang="ru-RU" sz="28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84538"/>
            <a:ext cx="6400800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Курс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«Надёжность </a:t>
            </a:r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программного обеспечения» 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для вечерников ИИТ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92275" y="5445125"/>
            <a:ext cx="6216650" cy="954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Георгий Владимирович Сечко, </a:t>
            </a:r>
            <a:r>
              <a:rPr lang="ru-RU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2016, </a:t>
            </a:r>
            <a:endParaRPr lang="ru-RU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georg.sechko@gmail.com</a:t>
            </a: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040312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Показатель MTTF (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fail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– время средней наработки на отказ) оказался бесполезным для персональных компьютеров. Он имеет смысл только при возможности дублировать критические узлы системы и перераспределять нагрузку, чего как раз лишён домашний пользователь. Анализ показал, что </a:t>
            </a:r>
            <a:r>
              <a:rPr lang="ru-RU" sz="40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после возникновения первого сбоя</a:t>
            </a:r>
            <a:r>
              <a:rPr lang="ru-RU" sz="40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значение MTTF падает на два порядка — </a:t>
            </a:r>
            <a:r>
              <a:rPr lang="ru-RU" sz="40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с 6,5 лет до 13,5 дней.</a:t>
            </a: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Почему? Ответят те, кто займётся курсом НПО более глубоко. За ответ полагается учёная степень не ниже доктора наук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9144000" cy="4537075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Повышением качества и надёжности ПО занято много специалистов, и с ростом сложности ПО число таких специалистов будет продолжать расти. В этих условиях актуальной становится задача повышения надёжности</a:t>
            </a:r>
            <a:r>
              <a:rPr lang="ru-RU" sz="2400" b="1" dirty="0" smtClean="0">
                <a:effectLst/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 ПО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, сокращения затрат на реализацию мероприятий по повышению надёжности. Эта задача и является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предметом и основным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содержанием </a:t>
            </a:r>
            <a:r>
              <a:rPr lang="ru-RU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курса.</a:t>
            </a:r>
            <a:endParaRPr lang="ru-RU" b="1" dirty="0" smtClean="0">
              <a:solidFill>
                <a:srgbClr val="FF0000"/>
              </a:solidFill>
              <a:effectLst/>
              <a:latin typeface="Courier New" pitchFamily="49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36" y="3789040"/>
            <a:ext cx="4005064" cy="306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2736"/>
            <a:ext cx="8928100" cy="5329015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При эксплуатации ПО большое внимание уделяется его высокой надежности функционирования, так как выполнение этого требования является не только одной из важных предпосылок обеспечения научно-технического прогресса, но и важнейшей экономической проблемой. Действительно, отказы и сбои ПО ведут к простоям техники, а это резко повышает себестоимость вычислительных услуг. </a:t>
            </a: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579296" cy="1052736"/>
          </a:xfrm>
        </p:spPr>
        <p:txBody>
          <a:bodyPr/>
          <a:lstStyle/>
          <a:p>
            <a:pPr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61048"/>
            <a:ext cx="4320480" cy="27363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61048"/>
            <a:ext cx="3960440" cy="2736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12875"/>
            <a:ext cx="8928100" cy="4968875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При превышении некоторого предельно допустимого значения показателей надёжности ПО становится неконкурентоспособным на рынке услуг, </a:t>
            </a: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48132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8280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928100" cy="4537075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производитель таких низкокачественных услуг в условиях рыночной экономики должен непременно разориться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i="1" dirty="0" smtClean="0">
                <a:effectLst/>
                <a:latin typeface="Times New Roman" pitchFamily="18" charset="0"/>
                <a:cs typeface="Times New Roman" pitchFamily="18" charset="0"/>
              </a:rPr>
              <a:t>(…Березовский разорился на судах, революциях и прислуге…)</a:t>
            </a: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49156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08275"/>
            <a:ext cx="403225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0769"/>
            <a:ext cx="8928100" cy="5040982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Поэтому </a:t>
            </a:r>
            <a:r>
              <a:rPr lang="ru-RU" b="1" i="1" dirty="0" smtClean="0">
                <a:effectLst/>
                <a:latin typeface="Times New Roman" pitchFamily="18" charset="0"/>
                <a:cs typeface="Times New Roman" pitchFamily="18" charset="0"/>
              </a:rPr>
              <a:t>целью курса</a:t>
            </a:r>
            <a:r>
              <a:rPr lang="ru-RU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освещение вопросов, связанных с обеспечением качества и надёжности ПО на всех стадиях его жизненного цикла.</a:t>
            </a:r>
            <a:endParaRPr lang="ru-RU" b="1" dirty="0" smtClean="0">
              <a:solidFill>
                <a:srgbClr val="FFC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96478"/>
            <a:ext cx="4762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4745"/>
            <a:ext cx="8928100" cy="5257006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/>
                <a:ea typeface="Times New Roman"/>
                <a:cs typeface="Courier New"/>
              </a:rPr>
              <a:t>	В этих условиях </a:t>
            </a:r>
            <a:r>
              <a:rPr lang="ru-RU" b="1" i="1" dirty="0" smtClean="0">
                <a:effectLst/>
                <a:latin typeface="Times New Roman"/>
                <a:ea typeface="Times New Roman"/>
                <a:cs typeface="Courier New"/>
              </a:rPr>
              <a:t>основная задача</a:t>
            </a:r>
            <a:r>
              <a:rPr lang="ru-RU" b="1" dirty="0" smtClean="0">
                <a:effectLst/>
                <a:latin typeface="Times New Roman"/>
                <a:ea typeface="Times New Roman"/>
                <a:cs typeface="Courier New"/>
              </a:rPr>
              <a:t> </a:t>
            </a:r>
            <a:r>
              <a:rPr lang="ru-RU" sz="2400" b="1" dirty="0" smtClean="0">
                <a:effectLst/>
                <a:latin typeface="Times New Roman"/>
                <a:ea typeface="Times New Roman"/>
                <a:cs typeface="Courier New"/>
              </a:rPr>
              <a:t>изучения дисциплины – это 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/>
                <a:ea typeface="Times New Roman"/>
                <a:cs typeface="Courier New"/>
              </a:rPr>
              <a:t>усвоение студентами теоретических основ  и методологии создания качественного и надёжного ПО и успешное применение полученных знаний в практике программирования.</a:t>
            </a:r>
            <a:endParaRPr lang="ru-RU" b="1" dirty="0" smtClean="0">
              <a:solidFill>
                <a:srgbClr val="FFC000"/>
              </a:solidFill>
              <a:effectLst/>
              <a:latin typeface="Courier New"/>
              <a:ea typeface="Times New Roman"/>
            </a:endParaRPr>
          </a:p>
          <a:p>
            <a:pPr marL="0" indent="0" algn="just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dirty="0" smtClean="0">
                <a:effectLst/>
                <a:latin typeface="Times New Roman"/>
                <a:ea typeface="Times New Roman"/>
                <a:cs typeface="Courier New"/>
              </a:rPr>
              <a:t> </a:t>
            </a:r>
            <a:endParaRPr lang="ru-RU" sz="1600" dirty="0" smtClean="0">
              <a:effectLst/>
              <a:latin typeface="Courier New"/>
              <a:ea typeface="Times New Roman"/>
            </a:endParaRPr>
          </a:p>
          <a:p>
            <a:pPr marL="0" indent="342900" algn="just"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4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850106"/>
          </a:xfrm>
        </p:spPr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4968974" cy="290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Все материальные объекты, которые окружают нас, будем именовать техническими объектами. Примеры технических объектов – СВТ, ЭВМ, программа для ЭВМ на каком-либо носителе информации, человек-оператор для ЭВМ, системы, составленные из перечисленных объектов в различных комбинациях. Примеры технических объектов: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30663"/>
            <a:ext cx="87122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dirty="0" smtClean="0"/>
              <a:t>Компьютерная программа</a:t>
            </a:r>
            <a:endParaRPr lang="en-US" dirty="0"/>
          </a:p>
        </p:txBody>
      </p:sp>
      <p:pic>
        <p:nvPicPr>
          <p:cNvPr id="53251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3913" y="1600200"/>
            <a:ext cx="6734175" cy="48736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человек-оператор</a:t>
            </a:r>
          </a:p>
        </p:txBody>
      </p:sp>
      <p:pic>
        <p:nvPicPr>
          <p:cNvPr id="54276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682"/>
            <a:ext cx="4392488" cy="338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7"/>
            <a:ext cx="4320480" cy="338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928100" cy="45370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400" b="1" smtClean="0">
                <a:effectLst/>
                <a:latin typeface="Times New Roman" pitchFamily="18" charset="0"/>
                <a:cs typeface="Times New Roman" pitchFamily="18" charset="0"/>
              </a:rPr>
              <a:t>	Ничто на Земле не вечно. Всё стареет, портится, ломается, отказывает. Программное обеспечение (ПО) – не исключение. Отказы и сбои ПО – это одна из проблем при его эксплуатации. </a:t>
            </a:r>
            <a:endParaRPr lang="ru-RU" b="1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213100"/>
            <a:ext cx="42719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effectLst/>
                <a:latin typeface="Times New Roman" pitchFamily="18" charset="0"/>
                <a:cs typeface="Times New Roman" pitchFamily="18" charset="0"/>
              </a:rPr>
              <a:t>Надёжность технического объекта</a:t>
            </a:r>
            <a:r>
              <a:rPr lang="ru-RU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по ГОСТ 27.002-89 «Надёжность в технике. Термины и определения» - 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свойство его сохранять во времени в установленных пределах значения всех параметров, характеризующих способность выполнять требуемые функции в заданных режимах и условиях применения, технического обслуживания, хранения и транспортирования.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ru-RU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696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Надежность является комплексным свойством, которое в зависимости от назначения объекта и условий его применения может включать </a:t>
            </a:r>
            <a:r>
              <a:rPr lang="ru-RU" b="1" i="1" dirty="0" smtClean="0">
                <a:effectLst/>
                <a:latin typeface="Times New Roman" pitchFamily="18" charset="0"/>
                <a:cs typeface="Times New Roman" pitchFamily="18" charset="0"/>
              </a:rPr>
              <a:t>безотказность, ремонтопригодность, </a:t>
            </a:r>
            <a:r>
              <a:rPr lang="ru-RU" b="1" i="1" dirty="0" err="1" smtClean="0">
                <a:effectLst/>
                <a:latin typeface="Times New Roman" pitchFamily="18" charset="0"/>
                <a:cs typeface="Times New Roman" pitchFamily="18" charset="0"/>
              </a:rPr>
              <a:t>сохраняемость</a:t>
            </a:r>
            <a:r>
              <a:rPr lang="ru-RU" b="1" i="1" dirty="0" smtClean="0">
                <a:effectLst/>
                <a:latin typeface="Times New Roman" pitchFamily="18" charset="0"/>
                <a:cs typeface="Times New Roman" pitchFamily="18" charset="0"/>
              </a:rPr>
              <a:t> и долговечность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или сочетание этих свойств.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2411413" y="5484813"/>
            <a:ext cx="2089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ремонто-</a:t>
            </a:r>
          </a:p>
          <a:p>
            <a:pPr algn="ctr"/>
            <a:r>
              <a:rPr lang="ru-RU" sz="2400"/>
              <a:t>пригодность</a:t>
            </a:r>
            <a:endParaRPr lang="en-US" sz="2400"/>
          </a:p>
        </p:txBody>
      </p:sp>
      <p:sp>
        <p:nvSpPr>
          <p:cNvPr id="57349" name="Rectangle 8"/>
          <p:cNvSpPr>
            <a:spLocks noChangeArrowheads="1"/>
          </p:cNvSpPr>
          <p:nvPr/>
        </p:nvSpPr>
        <p:spPr bwMode="auto">
          <a:xfrm>
            <a:off x="2771775" y="3933825"/>
            <a:ext cx="25923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>
                <a:latin typeface="Arial" charset="0"/>
              </a:rPr>
              <a:t>НАДЕЖНОСТЬ</a:t>
            </a:r>
            <a:endParaRPr lang="en-US" sz="2400">
              <a:latin typeface="Arial" charset="0"/>
            </a:endParaRPr>
          </a:p>
        </p:txBody>
      </p:sp>
      <p:sp>
        <p:nvSpPr>
          <p:cNvPr id="57350" name="Rectangle 9"/>
          <p:cNvSpPr>
            <a:spLocks noChangeArrowheads="1"/>
          </p:cNvSpPr>
          <p:nvPr/>
        </p:nvSpPr>
        <p:spPr bwMode="auto">
          <a:xfrm>
            <a:off x="250825" y="5484813"/>
            <a:ext cx="18732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безотказность</a:t>
            </a:r>
            <a:endParaRPr lang="en-US" sz="2400"/>
          </a:p>
        </p:txBody>
      </p:sp>
      <p:sp>
        <p:nvSpPr>
          <p:cNvPr id="57351" name="Rectangle 10"/>
          <p:cNvSpPr>
            <a:spLocks noChangeArrowheads="1"/>
          </p:cNvSpPr>
          <p:nvPr/>
        </p:nvSpPr>
        <p:spPr bwMode="auto">
          <a:xfrm>
            <a:off x="4730750" y="5484813"/>
            <a:ext cx="19446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сохраняемость</a:t>
            </a:r>
            <a:endParaRPr lang="en-US" sz="2400"/>
          </a:p>
        </p:txBody>
      </p:sp>
      <p:sp>
        <p:nvSpPr>
          <p:cNvPr id="57352" name="Rectangle 11"/>
          <p:cNvSpPr>
            <a:spLocks noChangeArrowheads="1"/>
          </p:cNvSpPr>
          <p:nvPr/>
        </p:nvSpPr>
        <p:spPr bwMode="auto">
          <a:xfrm>
            <a:off x="6883400" y="5503863"/>
            <a:ext cx="2089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долговечность</a:t>
            </a:r>
            <a:endParaRPr lang="en-US" sz="2400"/>
          </a:p>
        </p:txBody>
      </p:sp>
      <p:sp>
        <p:nvSpPr>
          <p:cNvPr id="57353" name="Line 12"/>
          <p:cNvSpPr>
            <a:spLocks noChangeShapeType="1"/>
          </p:cNvSpPr>
          <p:nvPr/>
        </p:nvSpPr>
        <p:spPr bwMode="auto">
          <a:xfrm>
            <a:off x="1187450" y="4941888"/>
            <a:ext cx="669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354" name="Line 13"/>
          <p:cNvSpPr>
            <a:spLocks noChangeShapeType="1"/>
          </p:cNvSpPr>
          <p:nvPr/>
        </p:nvSpPr>
        <p:spPr bwMode="auto">
          <a:xfrm>
            <a:off x="3924300" y="45815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355" name="Line 14"/>
          <p:cNvSpPr>
            <a:spLocks noChangeShapeType="1"/>
          </p:cNvSpPr>
          <p:nvPr/>
        </p:nvSpPr>
        <p:spPr bwMode="auto">
          <a:xfrm flipV="1">
            <a:off x="1187450" y="49418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356" name="Line 15"/>
          <p:cNvSpPr>
            <a:spLocks noChangeShapeType="1"/>
          </p:cNvSpPr>
          <p:nvPr/>
        </p:nvSpPr>
        <p:spPr bwMode="auto">
          <a:xfrm flipV="1">
            <a:off x="3348038" y="49418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357" name="Line 16"/>
          <p:cNvSpPr>
            <a:spLocks noChangeShapeType="1"/>
          </p:cNvSpPr>
          <p:nvPr/>
        </p:nvSpPr>
        <p:spPr bwMode="auto">
          <a:xfrm flipV="1">
            <a:off x="5651500" y="49418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358" name="Line 17"/>
          <p:cNvSpPr>
            <a:spLocks noChangeShapeType="1"/>
          </p:cNvSpPr>
          <p:nvPr/>
        </p:nvSpPr>
        <p:spPr bwMode="auto">
          <a:xfrm>
            <a:off x="7885113" y="494188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effectLst/>
                <a:latin typeface="Times New Roman" pitchFamily="18" charset="0"/>
                <a:cs typeface="Times New Roman" pitchFamily="18" charset="0"/>
              </a:rPr>
              <a:t>Безотказность</a:t>
            </a:r>
            <a:r>
              <a:rPr lang="ru-RU" b="1" dirty="0" smtClean="0"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свойство объекта непрерывно сохранять работоспособное состояние в течение некоторого времени или наработки.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(работоспособное состояние – см. далее)</a:t>
            </a: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Почему у нас падают ракеты?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ru-RU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7074"/>
            <a:ext cx="29495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dirty="0" smtClean="0">
                <a:effectLst/>
                <a:latin typeface="Times New Roman" pitchFamily="18" charset="0"/>
                <a:cs typeface="Times New Roman" pitchFamily="18" charset="0"/>
              </a:rPr>
              <a:t>Ремонтопригодность</a:t>
            </a:r>
            <a:r>
              <a:rPr lang="ru-RU" b="1" dirty="0" smtClean="0"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свойство объекта, заключающееся в приспособленности к </a:t>
            </a:r>
            <a:r>
              <a:rPr lang="ru-RU" b="1" dirty="0" err="1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подде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-ржанию и восстановлению работоспособного состояния путём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технического 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обслуживания и ремонта.</a:t>
            </a:r>
            <a:endParaRPr lang="ru-RU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00438"/>
            <a:ext cx="38576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smtClean="0">
                <a:effectLst/>
                <a:latin typeface="Times New Roman" pitchFamily="18" charset="0"/>
                <a:cs typeface="Times New Roman" pitchFamily="18" charset="0"/>
              </a:rPr>
              <a:t>Сохраняемость</a:t>
            </a:r>
            <a:r>
              <a:rPr lang="ru-RU" b="1" smtClean="0"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smtClean="0">
                <a:effectLst/>
                <a:latin typeface="Times New Roman" pitchFamily="18" charset="0"/>
                <a:cs typeface="Times New Roman" pitchFamily="18" charset="0"/>
              </a:rPr>
              <a:t>свойство сохранять в заданных пределах значения параметров, характеризующих способность объекта выполнять требуемые функции в течение и после хранения и (или) транспортирования.</a:t>
            </a:r>
            <a:endParaRPr lang="ru-RU" sz="2400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2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716338"/>
            <a:ext cx="26193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i="1" smtClean="0">
                <a:effectLst/>
                <a:latin typeface="Times New Roman" pitchFamily="18" charset="0"/>
                <a:cs typeface="Times New Roman" pitchFamily="18" charset="0"/>
              </a:rPr>
              <a:t>Долговечность</a:t>
            </a:r>
            <a:r>
              <a:rPr lang="ru-RU" b="1" smtClean="0"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smtClean="0">
                <a:effectLst/>
                <a:latin typeface="Times New Roman" pitchFamily="18" charset="0"/>
                <a:cs typeface="Times New Roman" pitchFamily="18" charset="0"/>
              </a:rPr>
              <a:t>свойство объекта сохранять работоспособное состояние  до наступления предельного состояния при установленной системе технического обслуживания и ремонта.</a:t>
            </a:r>
            <a:endParaRPr lang="ru-RU" sz="2400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284538"/>
            <a:ext cx="23209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Надежное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функционирование ПО и 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997450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В силу специфических особенностей ПО свойства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сохраняемости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и долговечности для него не рассматриваются, поэтому ПО характеризуется только оставшимися двумя свойствами – </a:t>
            </a:r>
            <a:r>
              <a:rPr lang="ru-RU" sz="24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безотказностью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ремонтопригодностью.</a:t>
            </a: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b="1" dirty="0" smtClean="0">
                <a:effectLst/>
                <a:latin typeface="Times New Roman" pitchFamily="18" charset="0"/>
                <a:cs typeface="Times New Roman" pitchFamily="18" charset="0"/>
              </a:rPr>
              <a:t>Основными факторами </a:t>
            </a:r>
            <a:r>
              <a:rPr lang="ru-RU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ненадёжности ПО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являются:</a:t>
            </a:r>
            <a:r>
              <a:rPr lang="ru-RU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1) отказы аппаратуры, влияющие на отказы и сбои ПО</a:t>
            </a: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2) ошибки, сбои и отказы программных средств, </a:t>
            </a: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3) ошибки оперативного персонала (операторов СВТ и ремонтников).</a:t>
            </a:r>
            <a:endParaRPr lang="ru-RU" sz="2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371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функционирование ПО </a:t>
            </a:r>
            <a:r>
              <a:rPr lang="ru-RU" sz="32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36050" cy="4997450"/>
          </a:xfrm>
        </p:spPr>
        <p:txBody>
          <a:bodyPr/>
          <a:lstStyle/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Рассмотрим подробнее п. 2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 «ошибки ПС».</a:t>
            </a:r>
          </a:p>
          <a:p>
            <a:pPr marL="0" indent="342900" algn="just"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Ошибка (в общем случае)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— несоответствие между объектом или явлением, принятым за эталон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объектом/явлением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, имеющемся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(происходящим) на самом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деле.</a:t>
            </a:r>
          </a:p>
          <a:p>
            <a:pPr marL="0" indent="342900" algn="just"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ошибкой ПО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будем</a:t>
            </a: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понимать нарушение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нормального 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функционирования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ПО.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Ошибки </a:t>
            </a: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будем делить на 1) ошибки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скрытые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в самой программе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искажение входной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информации.</a:t>
            </a: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385192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8929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функционирование ПО </a:t>
            </a:r>
            <a:r>
              <a:rPr lang="ru-RU" sz="32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36050" cy="4997450"/>
          </a:xfrm>
        </p:spPr>
        <p:txBody>
          <a:bodyPr/>
          <a:lstStyle/>
          <a:p>
            <a:pPr marL="0" indent="34290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1)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Ошибки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, скрытые в самой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программе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– те, которые не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всегда удается обнаружить и ликвидировать в процессе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отладки и тестирования. Их делят на:</a:t>
            </a:r>
          </a:p>
          <a:p>
            <a:pPr marL="0" indent="342900" algn="just"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Ошибки вычислений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Связаны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с некорректной записью или программированием математических выражений, а также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неверным преобразованием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типов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переменных, из-за чего  получаются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неправильные результаты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4290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342900" algn="just">
              <a:buNone/>
              <a:defRPr/>
            </a:pP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Надо:				        Записали: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01208"/>
            <a:ext cx="3810532" cy="11812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280653"/>
            <a:ext cx="3600400" cy="12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131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928100" cy="4537075"/>
          </a:xfrm>
        </p:spPr>
        <p:txBody>
          <a:bodyPr/>
          <a:lstStyle/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Считается, что ПО не стареет. Но, видимо,  проблемами старения ПО занимались меньше, чем его тестированием, поэтому и сложилось мнение, что ПО не стареет. </a:t>
            </a: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Будущий юзер или                         Он же через 70 лет</a:t>
            </a: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даже хакер</a:t>
            </a: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b="1" dirty="0" smtClean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38916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68638"/>
            <a:ext cx="15113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13100"/>
            <a:ext cx="15843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функционирование ПО </a:t>
            </a:r>
            <a:r>
              <a:rPr lang="ru-RU" sz="32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9036050" cy="5472906"/>
          </a:xfrm>
        </p:spPr>
        <p:txBody>
          <a:bodyPr/>
          <a:lstStyle/>
          <a:p>
            <a:pPr marL="0" indent="342900" algn="just"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1.2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Логические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ошибки –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ошибки из-за искажения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алгоритма решения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задачи (неверная передача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управления, неверное задание диапазона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изменения</a:t>
            </a: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параметра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цикла, неверное условие и 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другие ошибки).</a:t>
            </a:r>
          </a:p>
          <a:p>
            <a:pPr marL="0" indent="0" algn="just"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1.3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Ошибки ввода-вывода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ошибки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связаны с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					неправильным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управлением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вводом-				выводом, формированием  выход-</a:t>
            </a: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записей, определением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размера </a:t>
            </a:r>
          </a:p>
          <a:p>
            <a:pPr marL="0" indent="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			записей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и другими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неправильно 				совершенными действиями.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90" y="1916832"/>
            <a:ext cx="2647950" cy="1724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05064"/>
            <a:ext cx="266429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6085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функционирование ПО </a:t>
            </a:r>
            <a:r>
              <a:rPr lang="ru-RU" sz="32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36050" cy="499745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1.4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/>
                <a:ea typeface="Calibri"/>
                <a:cs typeface="Times New Roman"/>
              </a:rPr>
              <a:t>Ошибки манипулирования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/>
                <a:ea typeface="Calibri"/>
                <a:cs typeface="Times New Roman"/>
              </a:rPr>
              <a:t>данными</a:t>
            </a:r>
            <a:r>
              <a:rPr lang="ru-RU" sz="2400" b="1" dirty="0" smtClean="0">
                <a:effectLst/>
                <a:latin typeface="Times New Roman"/>
                <a:ea typeface="Calibri"/>
                <a:cs typeface="Times New Roman"/>
              </a:rPr>
              <a:t>: </a:t>
            </a:r>
            <a:r>
              <a:rPr lang="ru-RU" sz="2400" b="1" dirty="0">
                <a:effectLst/>
                <a:latin typeface="Times New Roman"/>
                <a:ea typeface="Calibri"/>
                <a:cs typeface="Times New Roman"/>
              </a:rPr>
              <a:t>неверное определение числа элементов данных; неверные начальные значения, присвоенные данным; неверное указание длины операнда или имени переменной и другие ошибки</a:t>
            </a:r>
            <a:r>
              <a:rPr lang="ru-RU" sz="2400" b="1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2400" b="1" dirty="0">
              <a:effectLst/>
              <a:latin typeface="Times New Roman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неверные </a:t>
            </a:r>
            <a:endParaRPr lang="ru-RU" sz="2400" b="1" dirty="0" smtClean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начальные 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значения</a:t>
            </a:r>
            <a:endParaRPr lang="ru-RU" sz="2400" b="1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385928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7338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и 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их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36050" cy="4997450"/>
          </a:xfrm>
        </p:spPr>
        <p:txBody>
          <a:bodyPr/>
          <a:lstStyle/>
          <a:p>
            <a:pPr marL="0" indent="34290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1.5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/>
                <a:ea typeface="Calibri"/>
              </a:rPr>
              <a:t>Ошибки совместимости</a:t>
            </a:r>
            <a:r>
              <a:rPr lang="ru-RU" sz="2400" b="1" dirty="0">
                <a:effectLst/>
                <a:latin typeface="Times New Roman"/>
                <a:ea typeface="Calibri"/>
              </a:rPr>
              <a:t> связаны с отсутствием совместимости разрабатываемого или применяемого ПО с операционной системой или другими прикладными </a:t>
            </a:r>
            <a:r>
              <a:rPr lang="ru-RU" sz="2400" b="1" dirty="0" smtClean="0">
                <a:effectLst/>
                <a:latin typeface="Times New Roman"/>
                <a:ea typeface="Calibri"/>
              </a:rPr>
              <a:t>программами.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52936"/>
            <a:ext cx="669674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879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Надежное функционирование ПО </a:t>
            </a:r>
            <a:r>
              <a:rPr lang="ru-RU" sz="32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факторы его ненадёжности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36050" cy="4997450"/>
          </a:xfrm>
        </p:spPr>
        <p:txBody>
          <a:bodyPr/>
          <a:lstStyle/>
          <a:p>
            <a:pPr marL="0" indent="342900" algn="just"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Искажение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входной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информации.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342900" algn="just"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None/>
              <a:defRPr/>
            </a:pP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Ошибки </a:t>
            </a:r>
            <a:r>
              <a:rPr lang="ru-RU" sz="28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программных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средств</a:t>
            </a:r>
          </a:p>
          <a:p>
            <a:pPr marL="0" indent="342900" algn="just">
              <a:buNone/>
              <a:defRPr/>
            </a:pP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– один </a:t>
            </a:r>
            <a:r>
              <a:rPr lang="ru-RU" sz="28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основных факторов </a:t>
            </a:r>
          </a:p>
          <a:p>
            <a:pPr marL="0" indent="342900" algn="just">
              <a:buNone/>
              <a:defRPr/>
            </a:pP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ненадёжности ПО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12776"/>
            <a:ext cx="2886447" cy="38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627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40067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Надёжность ПО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компьютерной системы и 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надёжность её аппаратной части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(комплекса технических средств, КТС) имеют как 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сходства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, так и 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различия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		СХОДСТВА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видны из определений:</a:t>
            </a:r>
          </a:p>
          <a:p>
            <a:pPr marL="0" lvl="0" indent="0" algn="just">
              <a:spcBef>
                <a:spcPts val="0"/>
              </a:spcBef>
              <a:buClr>
                <a:srgbClr val="FFCC00"/>
              </a:buClr>
              <a:buNone/>
              <a:defRPr/>
            </a:pP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Надёжность КТС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b="1" i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Безотказность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свойство объекта непрерывно сохранять работоспособное состояние в течение некоторого времени или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наработки) .</a:t>
            </a: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Clr>
                <a:srgbClr val="FFCC00"/>
              </a:buClr>
              <a:buNone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2564904"/>
            <a:ext cx="410445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299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eaLnBrk="1" hangingPunct="1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При этом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работоспособное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состояние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– это состояние объекта, при котором значения всех параметров, характеризующих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способность выполнять заданные функции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, соответствуют требованиям нормативно-технической и (или)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конструкторской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(проектной) документации (далее –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НТКПД, см далее).</a:t>
            </a: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1400"/>
            <a:ext cx="3143689" cy="6192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356991"/>
            <a:ext cx="4908865" cy="32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4305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Надёжность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ПО –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свойство его выполнять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заданные функции, сохраняя свои характеристики в установленных пределах при определенных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условиях эксплуатации,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см. 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reliability-theory.ru/reliabilityt3.html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Надежность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определяется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безотказностью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dirty="0" err="1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восстанавливае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err="1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мостью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Безотказность ПО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это 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свойство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сохранять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работоспособ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при использовании его для 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обработки информации.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132856"/>
            <a:ext cx="3528391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181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Надёжность ПС </a:t>
            </a:r>
            <a:r>
              <a:rPr lang="ru-RU" sz="2400" b="1" i="1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i="1" dirty="0">
                <a:effectLst/>
                <a:latin typeface="Times New Roman" pitchFamily="18" charset="0"/>
                <a:cs typeface="Times New Roman" pitchFamily="18" charset="0"/>
              </a:rPr>
              <a:t>по ГОСТ </a:t>
            </a:r>
            <a:r>
              <a:rPr lang="ru-RU" sz="2400" b="1" i="1" dirty="0" smtClean="0">
                <a:effectLst/>
                <a:latin typeface="Times New Roman" pitchFamily="18" charset="0"/>
                <a:cs typeface="Times New Roman" pitchFamily="18" charset="0"/>
              </a:rPr>
              <a:t>28806-90)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– совокупность свойств, характеризующих способность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ПС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сохранять заданный уровень пригодности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заданных условиях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в течение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заданного интервала времени.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Уровень пригодности  ПС </a:t>
            </a:r>
            <a:r>
              <a:rPr lang="ru-RU" sz="2400" b="1" i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(по ГОСТ 28806-90)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– степень удовлетворения потребностей, представленная посредством конкретного набора значений характеристик качества ПС.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49080"/>
            <a:ext cx="19145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376311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0703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Это –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сходство.  Различия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ГОСТ </a:t>
            </a: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28806-90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ПС не подвержено износу и старению (но: см. слайды 3-5).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Характеристики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функционирования ПО зависят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его качества,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определяемого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процессом разработки. Это означает, что безотказность ПО определяется его корректностью и зависит от наличия в нем ошибок, внесенных на этапе его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создания (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недотестированных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багов).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21088"/>
            <a:ext cx="849694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6644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Примечания:</a:t>
            </a:r>
          </a:p>
          <a:p>
            <a:pPr marL="0" lvl="0" indent="34290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ru-RU" sz="28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Ошибки программных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средств как </a:t>
            </a:r>
            <a:r>
              <a:rPr lang="ru-RU" sz="28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один из основных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факторов ненадёжности ПО </a:t>
            </a:r>
            <a:r>
              <a:rPr lang="ru-RU" sz="2800" b="1" dirty="0" smtClean="0">
                <a:effectLst/>
                <a:latin typeface="Times New Roman" pitchFamily="18" charset="0"/>
                <a:cs typeface="Times New Roman" pitchFamily="18" charset="0"/>
              </a:rPr>
              <a:t>(см.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ранее </a:t>
            </a:r>
            <a:r>
              <a:rPr lang="ru-RU" sz="2800" b="1" dirty="0" smtClean="0">
                <a:effectLst/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2 В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программировании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баг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(англ. </a:t>
            </a:r>
            <a:r>
              <a:rPr lang="ru-RU" sz="2400" b="1" dirty="0" err="1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bug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— первичные значения: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клоп, любое насекомое, вирус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) — жаргонное слово, обычно обозначающее ошибку в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программе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системе, из-за которой программа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выдает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неожиданное поведение и, как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следствие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, результат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		Бага </a:t>
            </a: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			поймали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933056"/>
            <a:ext cx="2638053" cy="2724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565897"/>
            <a:ext cx="1300162" cy="5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7782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39378"/>
            <a:ext cx="8579296" cy="12827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Введение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. Предмет и содержание курса</a:t>
            </a:r>
            <a:endParaRPr lang="ru-RU" i="1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228600" indent="0" algn="just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Стареет ли ПО?</a:t>
            </a:r>
          </a:p>
          <a:p>
            <a:pPr marL="228600" indent="0" algn="just">
              <a:buFont typeface="Wingdings" pitchFamily="2" charset="2"/>
              <a:buNone/>
              <a:defRPr/>
            </a:pPr>
            <a:endParaRPr lang="ru-RU" b="1" dirty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indent="0" algn="just">
              <a:buFont typeface="Wingdings" pitchFamily="2" charset="2"/>
              <a:buNone/>
              <a:defRPr/>
            </a:pPr>
            <a:endParaRPr lang="ru-RU" b="1" dirty="0" smtClean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indent="0" algn="just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28600" indent="0">
              <a:buFont typeface="Wingdings" pitchFamily="2" charset="2"/>
              <a:buNone/>
              <a:defRPr/>
            </a:pPr>
            <a:endParaRPr lang="ru-RU" b="1" dirty="0" smtClean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28600" indent="0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			</a:t>
            </a:r>
            <a:endParaRPr lang="de-DE" b="1" dirty="0" smtClean="0">
              <a:solidFill>
                <a:srgbClr val="FFFF00"/>
              </a:solidFill>
            </a:endParaRPr>
          </a:p>
          <a:p>
            <a:pPr marL="228600" indent="0" eaLnBrk="1" hangingPunct="1">
              <a:lnSpc>
                <a:spcPct val="80000"/>
              </a:lnSpc>
              <a:buFontTx/>
              <a:buNone/>
              <a:defRPr/>
            </a:pPr>
            <a:endParaRPr lang="ru-RU" b="1" dirty="0" smtClean="0">
              <a:solidFill>
                <a:srgbClr val="FFFF00"/>
              </a:solidFill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3157538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9"/>
            <a:ext cx="6264696" cy="4556372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Вернёмся к определению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из ГОСТ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28806-90: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Надёжность ПС </a:t>
            </a:r>
            <a:r>
              <a:rPr lang="ru-RU" sz="2400" b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совокупность свойств, характеризующих способность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ПС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сохранять заданный уровень пригодности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заданных условиях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в течение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заданного интервала времени;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и из ГОСТ 27.002-89: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Работоспособное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состояние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(работоспособность)</a:t>
            </a:r>
            <a:r>
              <a:rPr lang="ru-RU" sz="2400" b="1" i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это состояние объекта, при котором значения всех параметров, характеризующих способность выполнять заданные функции, соответствуют требованиям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НТКПД;</a:t>
            </a:r>
          </a:p>
          <a:p>
            <a:pPr marL="0" lvl="0" indent="0" algn="just">
              <a:buClr>
                <a:srgbClr val="FFCC00"/>
              </a:buClr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Clr>
                <a:srgbClr val="FFCC00"/>
              </a:buClr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7" y="5589240"/>
            <a:ext cx="31464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110792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Из сравнения следует соответствие:</a:t>
            </a:r>
          </a:p>
          <a:p>
            <a:pPr marL="0" lvl="0" indent="0" eaLnBrk="1" hangingPunct="1">
              <a:spcBef>
                <a:spcPts val="0"/>
              </a:spcBef>
              <a:buClr>
                <a:srgbClr val="FFCC00"/>
              </a:buClr>
              <a:buNone/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для аппаратуры при безотказном функционировании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рамках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требований НТКПД сохраняются значения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всех параметров, характеризующих способность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ts val="0"/>
              </a:spcBef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аппаратуры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выполнять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заданные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функции;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buClr>
                <a:srgbClr val="FFCC00"/>
              </a:buClr>
              <a:buNone/>
            </a:pP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при безотказном функционировании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– в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заданных условиях сохраняется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заданный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пригодности  ПС </a:t>
            </a:r>
            <a:r>
              <a:rPr lang="ru-RU" sz="2400" b="1" i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степень удовлетворения потребностей, представленная посредством конкретного набора значений характеристик качества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ПС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 smtClean="0">
              <a:solidFill>
                <a:srgbClr val="FFC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636" y="2420888"/>
            <a:ext cx="2011363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229200"/>
            <a:ext cx="698477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31505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marL="0" lvl="0" indent="0" eaLnBrk="1" hangingPunct="1">
              <a:buClr>
                <a:srgbClr val="FFCC00"/>
              </a:buClr>
              <a:buNone/>
            </a:pP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	Уровень </a:t>
            </a:r>
            <a:r>
              <a:rPr lang="ru-RU" sz="2400" b="1" i="1" dirty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пригодности  </a:t>
            </a:r>
            <a:r>
              <a:rPr lang="ru-RU" sz="2400" b="1" i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при этом оценивается качеством ПС как степенью выполнения 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требований к ПО</a:t>
            </a:r>
            <a:r>
              <a:rPr lang="ru-RU" sz="28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eaLnBrk="1" hangingPunct="1">
              <a:buClr>
                <a:srgbClr val="FFCC00"/>
              </a:buClr>
              <a:buNone/>
            </a:pPr>
            <a:r>
              <a:rPr lang="ru-RU" sz="2800" b="1" dirty="0">
                <a:solidFill>
                  <a:srgbClr val="FFC000"/>
                </a:solidFill>
                <a:effectLst/>
                <a:latin typeface="Times New Roman"/>
                <a:ea typeface="Times New Roman"/>
              </a:rPr>
              <a:t>Требование (</a:t>
            </a:r>
            <a:r>
              <a:rPr lang="ru-RU" sz="2800" b="1" dirty="0" err="1">
                <a:solidFill>
                  <a:srgbClr val="FFC000"/>
                </a:solidFill>
                <a:effectLst/>
                <a:latin typeface="Times New Roman"/>
                <a:ea typeface="Times New Roman"/>
              </a:rPr>
              <a:t>requirement</a:t>
            </a:r>
            <a:r>
              <a:rPr lang="ru-RU" sz="2800" b="1" dirty="0">
                <a:solidFill>
                  <a:srgbClr val="FFC000"/>
                </a:solidFill>
                <a:effectLst/>
                <a:latin typeface="Times New Roman"/>
                <a:ea typeface="Times New Roman"/>
              </a:rPr>
              <a:t>)</a:t>
            </a:r>
            <a:r>
              <a:rPr lang="ru-RU" sz="2800" dirty="0">
                <a:solidFill>
                  <a:srgbClr val="FFC000"/>
                </a:solidFill>
                <a:effectLst/>
                <a:latin typeface="Times New Roman"/>
                <a:ea typeface="Times New Roman"/>
              </a:rPr>
              <a:t>  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/>
                <a:ea typeface="Times New Roman"/>
              </a:rPr>
              <a:t>к ПО </a:t>
            </a:r>
            <a:r>
              <a:rPr lang="ru-RU" sz="2400" b="1" dirty="0">
                <a:effectLst/>
                <a:latin typeface="Times New Roman"/>
                <a:ea typeface="Times New Roman"/>
              </a:rPr>
              <a:t>– описание того, какие функции и с соблюдением каких условий должно выполнять приложение в процессе решения полезной для пользователя </a:t>
            </a:r>
            <a:r>
              <a:rPr lang="ru-RU" sz="2400" b="1" dirty="0" smtClean="0">
                <a:effectLst/>
                <a:latin typeface="Times New Roman"/>
                <a:ea typeface="Times New Roman"/>
              </a:rPr>
              <a:t>задачи.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 Примеры требований:</a:t>
            </a:r>
          </a:p>
          <a:p>
            <a:pPr marL="0" lvl="0" indent="0" eaLnBrk="1" hangingPunct="1"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C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81469"/>
              </p:ext>
            </p:extLst>
          </p:nvPr>
        </p:nvGraphicFramePr>
        <p:xfrm>
          <a:off x="179512" y="4196001"/>
          <a:ext cx="87129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968"/>
              </a:tblGrid>
              <a:tr h="46221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В режиме «Свободен» мобильное устройство использует максимальный уровень громкости виброзвонка и яркость цветового индикатора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Доступна возможность установки таймера на 1, 2, 3, 4, 5 часов, после чего активируется выбранный режим работы мобильного устройства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234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400675"/>
          </a:xfrm>
        </p:spPr>
        <p:txBody>
          <a:bodyPr/>
          <a:lstStyle/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Требование в программном обеспечении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i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Спецификация </a:t>
            </a:r>
            <a:r>
              <a:rPr lang="ru-RU" sz="2400" b="1" i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требований </a:t>
            </a:r>
            <a:r>
              <a:rPr lang="ru-RU" sz="2400" b="1" i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(англ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, SRS) — законченное описание поведения программы,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которую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требуется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разработать.</a:t>
            </a:r>
          </a:p>
          <a:p>
            <a:pPr marL="0" indent="0" algn="just">
              <a:buClr>
                <a:srgbClr val="FFCC00"/>
              </a:buClr>
              <a:buNone/>
            </a:pP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53" y="2708920"/>
            <a:ext cx="4824536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9321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0"/>
            <a:ext cx="8928100" cy="6742113"/>
          </a:xfrm>
        </p:spPr>
        <p:txBody>
          <a:bodyPr/>
          <a:lstStyle/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SRS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включает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ряд пользовательских сценариев (англ.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), которые описывают все варианты взаимодействия между пользователями и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ПО. Пользовательские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сценарии являются средством представления функциональных требований. В дополнение к пользовательским сценариям, </a:t>
            </a:r>
            <a:r>
              <a:rPr lang="en-US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SRS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также содержит нефункциональные требования, которые налагают ограничения на дизайн или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реализацию (такие,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как требования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производительности,</a:t>
            </a: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стандарты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качества,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проектные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ограничения). </a:t>
            </a: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Пример:</a:t>
            </a:r>
            <a:endParaRPr lang="ru-RU" sz="2400" b="1" dirty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91652"/>
            <a:ext cx="5419725" cy="40100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12985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291170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smtClean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3600" dirty="0">
                <a:solidFill>
                  <a:srgbClr val="E5E5FF"/>
                </a:solidFill>
                <a:effectLst/>
                <a:latin typeface="Times New Roman" pitchFamily="18" charset="0"/>
                <a:cs typeface="Times New Roman" pitchFamily="18" charset="0"/>
              </a:rPr>
              <a:t>понятия и определения в области НПО</a:t>
            </a:r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400675"/>
          </a:xfrm>
        </p:spPr>
        <p:txBody>
          <a:bodyPr/>
          <a:lstStyle/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В стандарте </a:t>
            </a:r>
            <a:r>
              <a:rPr lang="en-US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2400" b="1" dirty="0" err="1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830—1998 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Recommended Practice for Software Requirements </a:t>
            </a:r>
            <a:r>
              <a:rPr lang="en-US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Specifications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содержится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рекомендации к структуре и методам описания программных 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требований. О них также в </a:t>
            </a: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монографии</a:t>
            </a: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Брауде </a:t>
            </a:r>
            <a:r>
              <a:rPr lang="ru-RU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. Дж</a:t>
            </a:r>
            <a:r>
              <a:rPr lang="ru-RU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Технология</a:t>
            </a: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программного </a:t>
            </a:r>
            <a:endParaRPr lang="ru-RU" sz="2400" b="1" dirty="0" smtClean="0">
              <a:solidFill>
                <a:srgbClr val="FFC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FFCC00"/>
              </a:buClr>
              <a:buNone/>
            </a:pP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обеспечения</a:t>
            </a:r>
            <a:r>
              <a:rPr lang="ru-RU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smtClean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Питер </a:t>
            </a:r>
            <a:r>
              <a:rPr lang="ru-RU" sz="2400" b="1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— 2004, 656 с.</a:t>
            </a:r>
            <a:endParaRPr lang="ru-RU" sz="2400" b="1" dirty="0" smtClean="0">
              <a:solidFill>
                <a:srgbClr val="FFC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08920"/>
            <a:ext cx="2448272" cy="33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7799"/>
      </p:ext>
    </p:extLst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marL="228600" algn="l">
              <a:spcAft>
                <a:spcPts val="0"/>
              </a:spcAft>
              <a:defRPr/>
            </a:pPr>
            <a:r>
              <a:rPr lang="ru-RU" b="0" dirty="0" smtClean="0">
                <a:effectLst/>
                <a:latin typeface="Times New Roman"/>
                <a:ea typeface="Times New Roman"/>
              </a:rPr>
              <a:t/>
            </a:r>
            <a:br>
              <a:rPr lang="ru-RU" b="0" dirty="0" smtClean="0">
                <a:effectLst/>
                <a:latin typeface="Times New Roman"/>
                <a:ea typeface="Times New Roman"/>
              </a:rPr>
            </a:br>
            <a:r>
              <a:rPr lang="ru-RU" b="0" dirty="0" smtClean="0">
                <a:effectLst/>
                <a:latin typeface="Times New Roman"/>
                <a:ea typeface="Times New Roman"/>
              </a:rPr>
              <a:t/>
            </a:r>
            <a:br>
              <a:rPr lang="ru-RU" b="0" dirty="0" smtClean="0">
                <a:effectLst/>
                <a:latin typeface="Times New Roman"/>
                <a:ea typeface="Times New Roman"/>
              </a:rPr>
            </a:br>
            <a:endParaRPr lang="ru-RU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 smtClean="0"/>
              <a:t>	</a:t>
            </a:r>
            <a:endParaRPr lang="ru-RU" sz="2400" i="1" dirty="0" smtClean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040312"/>
          </a:xfrm>
        </p:spPr>
        <p:txBody>
          <a:bodyPr/>
          <a:lstStyle/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По крайней мере, операционная система компьютера не только стареет морально, но и со временем, в зависимости от вариантов своего использования, а также засорения реестра, теряет работоспособность и нуждается в переустановке.</a:t>
            </a: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b="1" dirty="0" smtClean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40964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77041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040312"/>
          </a:xfrm>
        </p:spPr>
        <p:txBody>
          <a:bodyPr/>
          <a:lstStyle/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По данным журнала «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Компьютерра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исследовательс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-кий центр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собрал при помощи утилиты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Reporting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отчёты об ошибках с 1-го миллиона устройств. </a:t>
            </a: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4198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90813"/>
            <a:ext cx="6697663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040312"/>
          </a:xfrm>
        </p:spPr>
        <p:txBody>
          <a:bodyPr/>
          <a:lstStyle/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Рассматривались сбои в дисковой подсистеме, ошибки ЦП и ОЗУ. В эту выборку попали ноутбуки и компьютеры разных производителей и годов выпуска, работающие на штатных, повышенных и пониженных частотах. Вся 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совокуп-ность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отчётов учитывает только случаи критических сбоев.</a:t>
            </a:r>
          </a:p>
          <a:p>
            <a:pPr marL="0" indent="0" algn="just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922114"/>
          </a:xfrm>
        </p:spPr>
        <p:txBody>
          <a:bodyPr/>
          <a:lstStyle/>
          <a:p>
            <a:pPr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56992"/>
            <a:ext cx="4392488" cy="3034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040312"/>
          </a:xfrm>
        </p:spPr>
        <p:txBody>
          <a:bodyPr/>
          <a:lstStyle/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показал, что большинство сбоев было повторяющимися и взаимосвязанными. Частота ошибок ЦП напрямую коррелирует с числом выполненных им циклов. При общем времени работы 120 часов средняя вероятность сбоя ЦП составляет 1:330, а по мере увеличения до 720 часов возрастает до 1:190. Устройства, работающие на пониженных частотах, предсказуемо оказались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более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надёжны, чем работающие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повышенных или даже </a:t>
            </a:r>
            <a:endParaRPr lang="ru-RU" sz="2400" b="1" dirty="0" smtClean="0"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штатных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b="1" dirty="0">
              <a:solidFill>
                <a:srgbClr val="FFFFFF"/>
              </a:solidFill>
            </a:endParaRPr>
          </a:p>
          <a:p>
            <a:pPr marL="0" indent="0" eaLnBrk="1" hangingPunct="1">
              <a:buClr>
                <a:srgbClr val="FFCC00"/>
              </a:buClr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/>
          <a:lstStyle/>
          <a:p>
            <a:pPr algn="just"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73016"/>
            <a:ext cx="374441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928100" cy="5341937"/>
          </a:xfrm>
        </p:spPr>
        <p:txBody>
          <a:bodyPr/>
          <a:lstStyle/>
          <a:p>
            <a:pPr marL="0" indent="0" algn="just">
              <a:buClr>
                <a:srgbClr val="FFCC00"/>
              </a:buClr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>
                <a:solidFill>
                  <a:srgbClr val="FFFFFF"/>
                </a:solidFill>
                <a:effectLst/>
                <a:latin typeface="Times New Roman" pitchFamily="18" charset="0"/>
                <a:cs typeface="Times New Roman" pitchFamily="18" charset="0"/>
              </a:rPr>
              <a:t>При разнице в частотах более 5 процентов вероятность сбоев ЦП и ОЗУ отличается на 25–45 процентов.</a:t>
            </a: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Ноутбуки в целом продемонстрировали более высокую надёжность, чем настольные компьютеры: случаи аппарат-</a:t>
            </a:r>
            <a:r>
              <a:rPr lang="ru-RU" sz="2400" b="1" dirty="0" err="1" smtClean="0">
                <a:effectLst/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 проблем во всех подсистемах у них регистрировались в 1,5-2 раза реже.</a:t>
            </a: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342900" algn="just">
              <a:buFont typeface="Wingdings" pitchFamily="2" charset="2"/>
              <a:buNone/>
              <a:defRPr/>
            </a:pP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Отказы </a:t>
            </a: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ru-RU" sz="2400" b="1" dirty="0" smtClean="0">
                <a:effectLst/>
                <a:latin typeface="Times New Roman" pitchFamily="18" charset="0"/>
                <a:cs typeface="Times New Roman" pitchFamily="18" charset="0"/>
              </a:rPr>
              <a:t>:               </a:t>
            </a:r>
          </a:p>
          <a:p>
            <a:pPr marL="0" indent="342900" algn="just">
              <a:buFont typeface="Wingdings" pitchFamily="2" charset="2"/>
              <a:buNone/>
              <a:defRPr/>
            </a:pPr>
            <a:endParaRPr lang="ru-RU" sz="2400" b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>
                <a:effectLst/>
                <a:latin typeface="Times New Roman" pitchFamily="18" charset="0"/>
                <a:cs typeface="Times New Roman" pitchFamily="18" charset="0"/>
              </a:rPr>
              <a:t>Введение. Предмет и содержание курса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pic>
        <p:nvPicPr>
          <p:cNvPr id="44036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57563"/>
            <a:ext cx="20161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357563"/>
            <a:ext cx="20891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 flipH="1">
            <a:off x="4362450" y="5580063"/>
            <a:ext cx="574675" cy="82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4724400"/>
            <a:ext cx="5969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чение">
  <a:themeElements>
    <a:clrScheme name="Течение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Течение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6032</TotalTime>
  <Words>796</Words>
  <Application>Microsoft Office PowerPoint</Application>
  <PresentationFormat>Экран (4:3)</PresentationFormat>
  <Paragraphs>241</Paragraphs>
  <Slides>46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46</vt:i4>
      </vt:variant>
    </vt:vector>
  </HeadingPairs>
  <TitlesOfParts>
    <vt:vector size="48" baseType="lpstr">
      <vt:lpstr>Течение</vt:lpstr>
      <vt:lpstr>Эркер</vt:lpstr>
      <vt:lpstr>НАДЕЖНОСТЬ АППАРАТНОГО ОБЕСПЕЧЕНИЯ КОМПЬЮТЕРНЫХ СИСТЕМ. Начало 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Введение. Предмет и содержание курса</vt:lpstr>
      <vt:lpstr>Надежное функционирование ПО и основные факторы его ненадёжности</vt:lpstr>
      <vt:lpstr>Компьютерная программа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1.2 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1.2 Надежное функционирование ПО и основные факторы его ненадёжности</vt:lpstr>
      <vt:lpstr>1.2 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его ненадёжности</vt:lpstr>
      <vt:lpstr>Надежное функционирование ПО и основные факторы их ненадёжности</vt:lpstr>
      <vt:lpstr>1.2 Надежное функционирование ПО и основные факторы его ненадёжности</vt:lpstr>
      <vt:lpstr>1.3 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Основные понятия и определения в области НПО</vt:lpstr>
      <vt:lpstr>Презентация PowerPoint</vt:lpstr>
      <vt:lpstr>Основные понятия и определения в области НПО</vt:lpstr>
      <vt:lpstr>  </vt:lpstr>
    </vt:vector>
  </TitlesOfParts>
  <Company>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Семантика и синтаксис</dc:title>
  <dc:creator>ewger</dc:creator>
  <cp:lastModifiedBy>user</cp:lastModifiedBy>
  <cp:revision>175</cp:revision>
  <dcterms:created xsi:type="dcterms:W3CDTF">2008-02-19T21:01:38Z</dcterms:created>
  <dcterms:modified xsi:type="dcterms:W3CDTF">2016-03-08T18:18:39Z</dcterms:modified>
</cp:coreProperties>
</file>