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5" r:id="rId1"/>
    <p:sldMasterId id="2147484717" r:id="rId2"/>
  </p:sldMasterIdLst>
  <p:notesMasterIdLst>
    <p:notesMasterId r:id="rId16"/>
  </p:notesMasterIdLst>
  <p:sldIdLst>
    <p:sldId id="419" r:id="rId3"/>
    <p:sldId id="454" r:id="rId4"/>
    <p:sldId id="447" r:id="rId5"/>
    <p:sldId id="459" r:id="rId6"/>
    <p:sldId id="458" r:id="rId7"/>
    <p:sldId id="460" r:id="rId8"/>
    <p:sldId id="456" r:id="rId9"/>
    <p:sldId id="455" r:id="rId10"/>
    <p:sldId id="462" r:id="rId11"/>
    <p:sldId id="461" r:id="rId12"/>
    <p:sldId id="464" r:id="rId13"/>
    <p:sldId id="463" r:id="rId14"/>
    <p:sldId id="446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6337A2-B30B-417F-8ABD-08AD4BEF9729}" type="datetimeFigureOut">
              <a:rPr lang="ru-RU"/>
              <a:pPr>
                <a:defRPr/>
              </a:pPr>
              <a:t>26.02.2016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F6EE58-C636-46E2-B934-0DF9908E9B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92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350 h 1906"/>
                <a:gd name="T4" fmla="*/ 6187 w 5740"/>
                <a:gd name="T5" fmla="*/ 350 h 1906"/>
                <a:gd name="T6" fmla="*/ 6187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solidFill>
                  <a:srgbClr val="FFFFFF"/>
                </a:solidFill>
              </a:endParaRPr>
            </a:p>
          </p:txBody>
        </p:sp>
      </p:grpSp>
      <p:sp>
        <p:nvSpPr>
          <p:cNvPr id="6145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6145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2BE4-19AC-469E-A91D-5E5F74562C55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6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CC2EF-00A1-4691-94E0-12E50A8E30D4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EE6ED-6E92-448E-A5D7-CD6AAF31268E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5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83 h 1906"/>
                <a:gd name="T4" fmla="*/ 6245 w 5740"/>
                <a:gd name="T5" fmla="*/ 283 h 1906"/>
                <a:gd name="T6" fmla="*/ 6245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6145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6145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C54BA9D4-05B5-4B2C-ADAF-C7119F8050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66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A10613D8-EAAD-45E6-84C1-5E32C3AB32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70DAA64A-7AC4-4827-80D0-7E7A684EB9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02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4BE263BE-E594-485D-84F7-A5BA4C26BA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52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B1570E5C-B160-468E-8B77-3B7C7342AD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56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8A38433E-2AD9-4A55-89A4-EE64C80203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443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079890DC-12CB-4970-8F3A-AE255950E3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464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EE3C09B0-0EA2-4071-BA5E-7BFF9FD73F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6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B9B5C-99E6-4E79-B8FF-955A4C33EF1C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99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CDDD9E52-D13B-42A7-A0AF-1B5D3C860B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041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61562959-9A7B-4DD8-9B1F-39603F7AB4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169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1502DEB3-8C72-43BF-993A-1E77E8123F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72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57F40-20C6-4BA4-BD59-3A722030F2DB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D36EA-D455-407C-9DBA-8A1B628D8B45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9C989-B789-4099-B3CB-70F8FF03B38A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A6294-C84F-42CA-90E4-E16C36B63E3F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6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FB37A-D817-40F7-A658-C5A9F60E40C3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4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034DC-4EB2-4F24-A387-A8823880638E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5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C2A88-2763-45F9-9054-6F4EF2C0A047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8EC5F0-3A1D-41DF-8CCF-F4B0F9F9A952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042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  <p:sp>
            <p:nvSpPr>
              <p:cNvPr id="6042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  <p:sp>
            <p:nvSpPr>
              <p:cNvPr id="6042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>
                  <a:solidFill>
                    <a:srgbClr val="FFFFFF"/>
                  </a:solidFill>
                </a:endParaRPr>
              </a:p>
            </p:txBody>
          </p:sp>
          <p:sp>
            <p:nvSpPr>
              <p:cNvPr id="6042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042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350 h 1906"/>
                <a:gd name="T4" fmla="*/ 6187 w 5740"/>
                <a:gd name="T5" fmla="*/ 350 h 1906"/>
                <a:gd name="T6" fmla="*/ 6187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solidFill>
                  <a:srgbClr val="FFFFFF"/>
                </a:solidFill>
              </a:endParaRPr>
            </a:p>
          </p:txBody>
        </p:sp>
      </p:grpSp>
      <p:sp>
        <p:nvSpPr>
          <p:cNvPr id="604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04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04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731835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4BA1B61-73E9-4902-9859-64E4885F57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042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042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042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6042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>
                  <a:solidFill>
                    <a:srgbClr val="FFFFFF"/>
                  </a:solidFill>
                  <a:cs typeface="Arial" charset="0"/>
                </a:endParaRPr>
              </a:p>
            </p:txBody>
          </p:sp>
        </p:grpSp>
        <p:sp>
          <p:nvSpPr>
            <p:cNvPr id="6042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83 h 1906"/>
                <a:gd name="T4" fmla="*/ 6245 w 5740"/>
                <a:gd name="T5" fmla="*/ 283 h 1906"/>
                <a:gd name="T6" fmla="*/ 6245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604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04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14549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718" r:id="rId1"/>
    <p:sldLayoutId id="2147484719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25" r:id="rId8"/>
    <p:sldLayoutId id="2147484726" r:id="rId9"/>
    <p:sldLayoutId id="2147484727" r:id="rId10"/>
    <p:sldLayoutId id="214748472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2336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НАДЕЖНОСТЬ </a:t>
            </a:r>
            <a:r>
              <a:rPr lang="ru-RU" sz="2800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ПРОГРАММНОГО </a:t>
            </a:r>
            <a:r>
              <a:rPr lang="ru-RU" sz="28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ОБЕСПЕЧЕНИЯ КОМПЬЮТЕРНЫХ </a:t>
            </a:r>
            <a:r>
              <a:rPr lang="ru-RU" sz="2800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СИСТЕМ. Продолжение</a:t>
            </a:r>
            <a:r>
              <a:rPr lang="ru-RU" sz="28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. Сбор данных о надёжности ПО и </a:t>
            </a:r>
            <a:r>
              <a:rPr lang="ru-RU" sz="2800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аппаратуры. </a:t>
            </a:r>
            <a:r>
              <a:rPr lang="ru-RU" sz="2800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Часть 3</a:t>
            </a:r>
            <a:endParaRPr lang="ru-RU" sz="28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84538"/>
            <a:ext cx="6400800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Курс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«Надёжность </a:t>
            </a: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программного обеспечения» 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для вечерников ИИТ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92275" y="5445125"/>
            <a:ext cx="6216650" cy="954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Георгий Владимирович Сечко,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2016, 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georg.sechko@gmail.com</a:t>
            </a:r>
          </a:p>
        </p:txBody>
      </p:sp>
    </p:spTree>
    <p:extLst>
      <p:ext uri="{BB962C8B-B14F-4D97-AF65-F5344CB8AC3E}">
        <p14:creationId xmlns:p14="http://schemas.microsoft.com/office/powerpoint/2010/main" val="1366827923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– анализ отказов, ошибок и других неполадок, выявленных в период наблюдений. Такой анализ выполняется разработчиками с целью устранения причин возникновения конструкционных отказов, изготовителями с целью устранения производственных отказов, эксплуатационниками с целью устранения эксплуатационных отказов,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51149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12471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– 	- составление заявки в отдел снабжения на приобретение расходных материалов на техобслуживание оборудования на последующий за наблюдением период (например, месяц или квартал).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1" y="2276872"/>
            <a:ext cx="885825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269899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marL="36195" marR="36195" lvl="0" algn="just">
              <a:spcAft>
                <a:spcPts val="0"/>
              </a:spcAft>
              <a:buClr>
                <a:srgbClr val="FFCC00"/>
              </a:buClr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/>
                <a:ea typeface="Times New Roman"/>
              </a:rPr>
              <a:t>Результаты анализа оформляются в виде утверждаемого документа «Анализ фактической надёжности». Главным в АФН является не расчёт фактической безотказности и ремонтопригодности СВТ и ПО, а анализ отказов и ошибок. По результатам анализа может составляться и утверждаться ПОН – программа обеспечения надёжности на различных этапах ЖЦИ, а также предложения в заявку в отдел снабжения на приобретение расходных материалов на техобслуживание оборудования. Составление ПОН и заявки выполняется студентами в лабораторной работе.  </a:t>
            </a:r>
          </a:p>
          <a:p>
            <a:pPr marL="36195" marR="36195" lvl="0" algn="just">
              <a:spcAft>
                <a:spcPts val="0"/>
              </a:spcAft>
              <a:buClr>
                <a:srgbClr val="FFCC00"/>
              </a:buClr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/>
                <a:ea typeface="Times New Roman"/>
              </a:rPr>
              <a:t>                    </a:t>
            </a:r>
            <a:r>
              <a:rPr lang="ru-RU" sz="44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Образец ПОН – </a:t>
            </a:r>
            <a:r>
              <a:rPr lang="ru-RU" sz="44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презентация лк2 тема 2 ч 1 слайд 12</a:t>
            </a:r>
            <a:endParaRPr lang="ru-RU" sz="4400" b="1" dirty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2326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Все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вышеперечисленные работы подробно рассмотрены в методическом пособии по лабораторным работам и выполняются студентами в лабораторной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работе.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59753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1883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lvl="0" algn="just">
              <a:spcAft>
                <a:spcPts val="0"/>
              </a:spcAft>
              <a:buClr>
                <a:srgbClr val="FFCC00"/>
              </a:buClr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Для устранения вышеуказанных недостатков </a:t>
            </a:r>
            <a:r>
              <a:rPr lang="ru-RU" sz="2400" b="1" dirty="0" err="1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использу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dirty="0" err="1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ется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/>
                <a:ea typeface="Times New Roman"/>
              </a:rPr>
              <a:t>аппаратный журнал, предложенный в работе на слайде 17 и представляющий собой книгу </a:t>
            </a:r>
            <a:r>
              <a:rPr lang="en-US" sz="2400" b="1" dirty="0">
                <a:solidFill>
                  <a:srgbClr val="FFFFFF"/>
                </a:solidFill>
                <a:effectLst/>
                <a:latin typeface="Times New Roman"/>
                <a:ea typeface="Times New Roman"/>
              </a:rPr>
              <a:t>Excel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/>
                <a:ea typeface="Times New Roman"/>
              </a:rPr>
              <a:t>, которая состоит из 5 листов:</a:t>
            </a:r>
          </a:p>
          <a:p>
            <a:pPr lvl="0" indent="342900" algn="just">
              <a:spcAft>
                <a:spcPts val="0"/>
              </a:spcAft>
              <a:buClr>
                <a:srgbClr val="FFCC00"/>
              </a:buClr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/>
                <a:ea typeface="Times New Roman"/>
              </a:rPr>
              <a:t>– лист 1 (титульный лист аппаратного журнала, куда заносятся сведения о наблюдаемом устройстве),</a:t>
            </a:r>
          </a:p>
          <a:p>
            <a:pPr lvl="0" indent="457200" algn="l">
              <a:buClr>
                <a:srgbClr val="FFCC00"/>
              </a:buClr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3284984"/>
            <a:ext cx="8967787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83180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– лист 2 (журнал-1, журнал учёта наработок и простоев),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ЖУРНАЛ УЧЁТА НАРАБОТОК И ПРОСТОЕВ (ЖУРНАЛ-1)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31" y="1916831"/>
            <a:ext cx="9144000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697666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– лист 2 (продолжение),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ЖУРНАЛ УЧЁТА НАРАБОТОК И ПРОСТОЕВ (ЖУРНАЛ-1)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663700"/>
            <a:ext cx="8669337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93686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– лист 3 (журнал-2, журнал учёта отказов, ошибок, сбоев и восстановлений),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ЖУРНАЛ УЧЁТА ОТКАЗОВ, ОШИБОК, СБОЕВ И ВОССТАНОВЛЕНИЙ  (ЖУРНАЛ-2)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8" y="2564904"/>
            <a:ext cx="9034463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34357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720080"/>
          </a:xfrm>
          <a:solidFill>
            <a:srgbClr val="92D050"/>
          </a:solidFill>
        </p:spPr>
        <p:txBody>
          <a:bodyPr/>
          <a:lstStyle/>
          <a:p>
            <a:pPr algn="l">
              <a:defRPr/>
            </a:pPr>
            <a:r>
              <a:rPr lang="ru-RU" sz="3200" dirty="0" smtClean="0">
                <a:solidFill>
                  <a:srgbClr val="E5E5FF"/>
                </a:solidFill>
                <a:effectLst/>
                <a:latin typeface="Times New Roman"/>
                <a:ea typeface="Times New Roman"/>
              </a:rPr>
              <a:t/>
            </a:r>
            <a:br>
              <a:rPr lang="ru-RU" sz="3200" dirty="0" smtClean="0">
                <a:solidFill>
                  <a:srgbClr val="E5E5FF"/>
                </a:solidFill>
                <a:effectLst/>
                <a:latin typeface="Times New Roman"/>
                <a:ea typeface="Times New Roman"/>
              </a:rPr>
            </a:br>
            <a:r>
              <a:rPr lang="ru-RU" sz="3200" dirty="0" smtClean="0">
                <a:solidFill>
                  <a:srgbClr val="E5E5FF"/>
                </a:solidFill>
                <a:effectLst/>
                <a:latin typeface="Times New Roman"/>
                <a:ea typeface="Times New Roman"/>
              </a:rPr>
              <a:t/>
            </a:r>
            <a:br>
              <a:rPr lang="ru-RU" sz="3200" dirty="0" smtClean="0">
                <a:solidFill>
                  <a:srgbClr val="E5E5FF"/>
                </a:solidFill>
                <a:effectLst/>
                <a:latin typeface="Times New Roman"/>
                <a:ea typeface="Times New Roman"/>
              </a:rPr>
            </a:br>
            <a:r>
              <a:rPr lang="ru-RU" sz="3200" dirty="0" smtClean="0">
                <a:solidFill>
                  <a:schemeClr val="bg2"/>
                </a:solidFill>
                <a:effectLst/>
                <a:latin typeface="Times New Roman"/>
                <a:ea typeface="Times New Roman"/>
              </a:rPr>
              <a:t>Сбор </a:t>
            </a:r>
            <a:r>
              <a:rPr lang="ru-RU" sz="3200" dirty="0">
                <a:solidFill>
                  <a:schemeClr val="bg2"/>
                </a:solidFill>
                <a:effectLst/>
                <a:latin typeface="Times New Roman"/>
                <a:ea typeface="Times New Roman"/>
              </a:rPr>
              <a:t>данных о надёжности ПО и аппаратуры</a:t>
            </a:r>
            <a:r>
              <a:rPr lang="ru-RU" dirty="0">
                <a:solidFill>
                  <a:srgbClr val="E5E5FF"/>
                </a:solidFill>
                <a:effectLst/>
              </a:rPr>
              <a:t/>
            </a:r>
            <a:br>
              <a:rPr lang="ru-RU" dirty="0">
                <a:solidFill>
                  <a:srgbClr val="E5E5FF"/>
                </a:solidFill>
                <a:effectLst/>
              </a:rPr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400600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ru-RU" sz="2400" b="1" dirty="0" smtClean="0">
                <a:effectLst/>
                <a:latin typeface="Times New Roman"/>
                <a:ea typeface="Times New Roman"/>
              </a:rPr>
              <a:t>– </a:t>
            </a:r>
            <a:r>
              <a:rPr lang="ru-RU" sz="2400" b="1" dirty="0">
                <a:effectLst/>
                <a:latin typeface="Times New Roman"/>
                <a:ea typeface="Times New Roman"/>
              </a:rPr>
              <a:t>лист 4 (дополнение к журналу–2, первичный анализ отказов</a:t>
            </a:r>
            <a:r>
              <a:rPr lang="ru-RU" sz="2400" b="1" dirty="0" smtClean="0">
                <a:effectLst/>
                <a:latin typeface="Times New Roman"/>
                <a:ea typeface="Times New Roman"/>
              </a:rPr>
              <a:t>)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sz="2400" b="1" dirty="0">
                <a:effectLst/>
                <a:latin typeface="Times New Roman"/>
                <a:ea typeface="Times New Roman"/>
              </a:rPr>
              <a:t>ДОПОЛНЕНИЕ К ЖУРНАЛУ-2 (ПЕРВИЧНЫЙ АНАЛИЗ ОТКАЗОВ</a:t>
            </a:r>
            <a:r>
              <a:rPr lang="ru-RU" sz="2400" b="1" dirty="0" smtClean="0">
                <a:effectLst/>
                <a:latin typeface="Times New Roman"/>
                <a:ea typeface="Times New Roman"/>
              </a:rPr>
              <a:t>)</a:t>
            </a:r>
          </a:p>
          <a:p>
            <a:pPr marL="0" indent="0" algn="just">
              <a:spcAft>
                <a:spcPts val="0"/>
              </a:spcAft>
              <a:buNone/>
            </a:pPr>
            <a:endParaRPr lang="ru-RU" sz="2400" b="1" dirty="0">
              <a:effectLst/>
              <a:latin typeface="Times New Roman"/>
              <a:ea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ru-RU" sz="2400" b="1" dirty="0">
              <a:effectLst/>
              <a:latin typeface="Times New Roman"/>
              <a:ea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0774"/>
            <a:ext cx="9036496" cy="334248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548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marL="685800" lvl="0" indent="-342900" algn="just">
              <a:spcAft>
                <a:spcPts val="0"/>
              </a:spcAft>
              <a:buClr>
                <a:srgbClr val="FFCC00"/>
              </a:buClr>
              <a:buFontTx/>
              <a:buChar char="-"/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/>
                <a:ea typeface="Times New Roman"/>
              </a:rPr>
              <a:t>лист 5 (журнал-3, журнал учёта техобслуживания).</a:t>
            </a:r>
          </a:p>
          <a:p>
            <a:pPr marL="685800" lvl="0" indent="-342900" algn="just">
              <a:spcAft>
                <a:spcPts val="0"/>
              </a:spcAft>
              <a:buClr>
                <a:srgbClr val="FFCC00"/>
              </a:buClr>
              <a:buFontTx/>
              <a:buChar char="-"/>
            </a:pPr>
            <a:endParaRPr lang="ru-RU" sz="2400" b="1" dirty="0">
              <a:solidFill>
                <a:srgbClr val="FFFFFF"/>
              </a:solidFill>
              <a:effectLst/>
              <a:latin typeface="Times New Roman"/>
              <a:ea typeface="Times New Roman"/>
            </a:endParaRPr>
          </a:p>
          <a:p>
            <a:pPr marL="685800" lvl="0" indent="-342900" algn="just">
              <a:spcAft>
                <a:spcPts val="0"/>
              </a:spcAft>
              <a:buClr>
                <a:srgbClr val="FFCC00"/>
              </a:buClr>
              <a:buFontTx/>
              <a:buChar char="-"/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/>
                <a:ea typeface="Times New Roman"/>
              </a:rPr>
              <a:t>ЖУРНАЛ УЧЁТА ТЕХОБСЛУЖИВАНИЯ  (ЖУРНАЛ-3)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1" y="2420888"/>
            <a:ext cx="8791575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878391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Оценка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фактической безотказности и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ремонто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-пригодности КС ведётся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 помощью «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Экселя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», листы журналов для этого приспособлены (в них вставлены формулы, например:</a:t>
            </a:r>
          </a:p>
          <a:p>
            <a:pPr lvl="0" algn="l">
              <a:buClr>
                <a:srgbClr val="FFCC00"/>
              </a:buClr>
            </a:pPr>
            <a:endParaRPr lang="ru-RU" sz="2400" b="1" dirty="0">
              <a:solidFill>
                <a:srgbClr val="FFFFFF"/>
              </a:solidFill>
              <a:effectLst/>
              <a:latin typeface="Times New Roman"/>
              <a:ea typeface="Times New Roman"/>
            </a:endParaRPr>
          </a:p>
          <a:p>
            <a:pPr lvl="0" algn="l">
              <a:buClr>
                <a:srgbClr val="FFCC00"/>
              </a:buClr>
            </a:pPr>
            <a:r>
              <a:rPr lang="pt-BR" sz="40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=($D13-$B13)*60+$E13-$C13</a:t>
            </a:r>
            <a:r>
              <a:rPr lang="ru-RU" sz="4000" b="1" dirty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)</a:t>
            </a:r>
            <a:endParaRPr lang="pt-BR" sz="4000" b="1" dirty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  <a:p>
            <a:pPr lvl="0" algn="l">
              <a:buClr>
                <a:srgbClr val="FFCC00"/>
              </a:buClr>
            </a:pPr>
            <a:endParaRPr lang="ru-RU" sz="2400" b="1" dirty="0">
              <a:solidFill>
                <a:srgbClr val="FFFFFF"/>
              </a:solidFill>
              <a:effectLst/>
              <a:latin typeface="Times New Roman"/>
              <a:ea typeface="Times New Roman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только в конце каждого листа надо сделать строку «Итого». Данные строки «Итого» будут представлять собой аргументы формулы (подробнее – в лабораторной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работе).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42651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548679"/>
          </a:xfrm>
          <a:solidFill>
            <a:srgbClr val="92D050"/>
          </a:solidFill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bg2"/>
                </a:solidFill>
              </a:rPr>
              <a:t>Сбор </a:t>
            </a:r>
            <a:r>
              <a:rPr lang="ru-RU" sz="2800" dirty="0">
                <a:solidFill>
                  <a:schemeClr val="bg2"/>
                </a:solidFill>
              </a:rPr>
              <a:t>данных о надёжности ПО и </a:t>
            </a:r>
            <a:r>
              <a:rPr lang="ru-RU" sz="2800" dirty="0" smtClean="0">
                <a:solidFill>
                  <a:schemeClr val="bg2"/>
                </a:solidFill>
              </a:rPr>
              <a:t>аппаратуры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Обработка результатов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наблюдений.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Запол-ненные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журналы передаются для анализа. Этот анализ включает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– работы по оценке показателей фактической безотказности и ремонтопригодности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КС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(заметьте, что при аналитическом расчёте надёжности рассчитывалась только безотказность, о ремонтопригодности даже не упоминалось),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5114925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700791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чение">
  <a:themeElements>
    <a:clrScheme name="Течение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Течение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Течение">
  <a:themeElements>
    <a:clrScheme name="Течение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Течение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6661</TotalTime>
  <Words>339</Words>
  <Application>Microsoft Office PowerPoint</Application>
  <PresentationFormat>Экран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1_Течение</vt:lpstr>
      <vt:lpstr>2_Течение</vt:lpstr>
      <vt:lpstr>НАДЕЖНОСТЬ ПРОГРАММНОГО ОБЕСПЕЧЕНИЯ КОМПЬЮТЕРНЫХ СИСТЕМ. Продолжение. Сбор данных о надёжности ПО и аппаратуры. Часть 3</vt:lpstr>
      <vt:lpstr>Сбор данных о надёжности ПО и аппаратуры</vt:lpstr>
      <vt:lpstr>Сбор данных о надёжности ПО и аппаратуры</vt:lpstr>
      <vt:lpstr>Сбор данных о надёжности ПО и аппаратуры</vt:lpstr>
      <vt:lpstr>Сбор данных о надёжности ПО и аппаратуры</vt:lpstr>
      <vt:lpstr>  Сбор данных о надёжности ПО и аппаратуры  </vt:lpstr>
      <vt:lpstr>Сбор данных о надёжности ПО и аппаратуры</vt:lpstr>
      <vt:lpstr>Сбор данных о надёжности ПО и аппаратуры</vt:lpstr>
      <vt:lpstr>Сбор данных о надёжности ПО и аппаратуры</vt:lpstr>
      <vt:lpstr>Сбор данных о надёжности ПО и аппаратуры</vt:lpstr>
      <vt:lpstr>Сбор данных о надёжности ПО и аппаратуры</vt:lpstr>
      <vt:lpstr>Сбор данных о надёжности ПО и аппаратуры</vt:lpstr>
      <vt:lpstr>Сбор данных о надёжности ПО и аппаратуры</vt:lpstr>
    </vt:vector>
  </TitlesOfParts>
  <Company>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Семантика и синтаксис</dc:title>
  <dc:creator>ewger</dc:creator>
  <cp:lastModifiedBy>user</cp:lastModifiedBy>
  <cp:revision>228</cp:revision>
  <dcterms:created xsi:type="dcterms:W3CDTF">2008-02-19T21:01:38Z</dcterms:created>
  <dcterms:modified xsi:type="dcterms:W3CDTF">2016-02-26T18:03:52Z</dcterms:modified>
</cp:coreProperties>
</file>