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7" r:id="rId6"/>
    <p:sldId id="269" r:id="rId7"/>
    <p:sldId id="263" r:id="rId8"/>
    <p:sldId id="266" r:id="rId9"/>
    <p:sldId id="261" r:id="rId10"/>
    <p:sldId id="265" r:id="rId11"/>
    <p:sldId id="268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11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B3D0F-6A10-4668-A979-BDB88361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36F809-0C64-4E87-A2BB-133350CFD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22D54-95B1-4B74-9BCD-88929F2C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1FE90-04D6-4F5C-9FB2-4E96D538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6C096-3D79-4E7E-9874-B39AA312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6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DD98-79F7-4D93-9494-5455136D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A709C-8667-4737-8E31-89DB547D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DCC8E-CBD0-4566-A677-29BE587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F59F2-026B-42FF-86FC-3BF479E1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ACA62-0FB8-4CE3-944C-1B39EC5C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0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C5DFB1-EF2D-45A6-BE55-923C6E2F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37611C-76B9-4244-8785-FDA68DFB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DF6CC-16DE-4972-81DC-1512C7E3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2E25B-3D78-4EE7-9872-AE5633E9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84E9C-4CD9-4ED6-A636-06E35C1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1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CB729-4DFC-43E4-AB03-7C00E560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BC17-0BF8-4B20-97FE-E0FB4315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A7340-4D77-4924-9573-0F06B00B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2AE12-0151-4542-9438-ADB6B435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04BFC-CD7F-42B0-836B-71281766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F6169-7AC0-4031-9BDC-814A7C41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C9E9A-9CA8-4460-8125-D0F67130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04D68-F18A-45A2-9643-2D293A9D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08085-BE88-4C4A-A08C-BFFE532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78F9-0D62-468E-B0C8-8676F57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9C93-A230-4223-9967-EB839ECB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F4B76-0688-40F3-B4DC-4A6EF2A75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619E4-AEB8-4BA3-A486-47E32206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B2F359-7039-402C-9AD8-A944ADD7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41546-A551-494F-9563-C4673A1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CF5799-C40C-4DA6-8420-2D09EF2B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8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32F8-AA5A-4B28-944F-10F7F65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9F4755-7404-4D75-99D3-17126C8C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108393-494D-439D-B54E-B001A49F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555BAD-0606-49A3-BBF7-F14D3F7F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CAC82A-BFE8-4281-81D7-7DC33F7B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F6B6A0-5A06-4FE0-BC23-D3A9C0F3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326ED-D8BA-4558-A383-7C3BED79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48CFA4-AEE0-41DD-9065-899C32F7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3384C-3968-443D-B6CA-01613E41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AA2FF6-E8CF-4171-B21E-4BE0A159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FA5297-C82F-4C64-AD14-66FD21DE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53770-EA27-4C22-9940-CE69E6B0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2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0F6F15-AA4B-46B5-99C9-9F401455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7595CA-BA29-48D6-9354-B833E441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819B2-9C36-4066-AA1D-DE34AC0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2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A1BA2-D8C8-414E-8F1F-2219841D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3BA13-CD97-472A-8F11-B9367C8D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B48347-ECCB-424E-A4B5-AA90BD48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5B564-9FC4-4D94-8C64-7364F4B8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CEC6E9-A5F4-4CC9-90BF-1CA69362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3EF518-C6EC-45BB-9112-0B656FC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5AD4B-8FD6-4BFB-8256-14B94EB7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B31CC0-4C32-4231-BD2F-D082F8200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11DDAD-3142-4A07-915E-7FC7D11E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52054-402D-42A5-9C80-BEAC6299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E6526-E7AA-4C81-87E1-D53FF15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44A38-FF01-455E-9421-41FD57F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80855F-4AF7-4755-BE3C-07C8B353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B5DBD-F4D6-4AB7-AFC4-FE24249E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6EE3B-C9F1-4463-9BCB-BB66C96DD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73F1-0811-490D-81C7-379DCFE438D2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BECE8-2F6C-4617-AA6D-AC9B1839A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A1B59-D453-47E2-A72A-87E4A342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4AB4-B922-4F36-9D0C-138A75D54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0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A0FD37-0964-4E83-8C8A-E07C86DFCF6F}"/>
              </a:ext>
            </a:extLst>
          </p:cNvPr>
          <p:cNvSpPr txBox="1"/>
          <p:nvPr/>
        </p:nvSpPr>
        <p:spPr>
          <a:xfrm>
            <a:off x="583233" y="1138371"/>
            <a:ext cx="7963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Projeto</a:t>
            </a:r>
            <a:r>
              <a:rPr lang="en-US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 de</a:t>
            </a:r>
          </a:p>
          <a:p>
            <a:r>
              <a:rPr lang="pt-BR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41866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877BD5-CBDE-4366-BF42-98C0A0E65140}"/>
              </a:ext>
            </a:extLst>
          </p:cNvPr>
          <p:cNvSpPr txBox="1"/>
          <p:nvPr/>
        </p:nvSpPr>
        <p:spPr>
          <a:xfrm>
            <a:off x="1243629" y="2705725"/>
            <a:ext cx="647071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Bebas Neue" panose="020B0606020202050201" pitchFamily="34" charset="0"/>
              </a:rPr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768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C42E30-0A85-4768-9FC0-AF37621E1A1D}"/>
              </a:ext>
            </a:extLst>
          </p:cNvPr>
          <p:cNvSpPr txBox="1"/>
          <p:nvPr/>
        </p:nvSpPr>
        <p:spPr>
          <a:xfrm>
            <a:off x="400647" y="5643027"/>
            <a:ext cx="111202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sbmac.org.br/cnmacs/2003/cd_cnmac/files_pdf/1268a.pdf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B0865D-46A2-4C96-A464-0CFB42993EB7}"/>
              </a:ext>
            </a:extLst>
          </p:cNvPr>
          <p:cNvSpPr txBox="1"/>
          <p:nvPr/>
        </p:nvSpPr>
        <p:spPr>
          <a:xfrm>
            <a:off x="400646" y="4719697"/>
            <a:ext cx="526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Métodos Híbridos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0DBDC6-92D7-4F7B-B434-B609B4C4E6BA}"/>
              </a:ext>
            </a:extLst>
          </p:cNvPr>
          <p:cNvSpPr txBox="1"/>
          <p:nvPr/>
        </p:nvSpPr>
        <p:spPr>
          <a:xfrm>
            <a:off x="400647" y="649547"/>
            <a:ext cx="526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Sobre 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DC7799-1583-473F-9730-F248F534A3DC}"/>
              </a:ext>
            </a:extLst>
          </p:cNvPr>
          <p:cNvSpPr txBox="1"/>
          <p:nvPr/>
        </p:nvSpPr>
        <p:spPr>
          <a:xfrm>
            <a:off x="400647" y="1606214"/>
            <a:ext cx="111202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thalesgoncalves.com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5B84DB-B144-49F1-A27C-AC503B33899A}"/>
              </a:ext>
            </a:extLst>
          </p:cNvPr>
          <p:cNvSpPr txBox="1"/>
          <p:nvPr/>
        </p:nvSpPr>
        <p:spPr>
          <a:xfrm>
            <a:off x="400647" y="2673281"/>
            <a:ext cx="526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03E791-A470-445F-8674-3605996A2332}"/>
              </a:ext>
            </a:extLst>
          </p:cNvPr>
          <p:cNvSpPr txBox="1"/>
          <p:nvPr/>
        </p:nvSpPr>
        <p:spPr>
          <a:xfrm>
            <a:off x="400647" y="3629948"/>
            <a:ext cx="111202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github.com/</a:t>
            </a:r>
            <a:r>
              <a:rPr lang="pt-BR" sz="3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thales-goncalves</a:t>
            </a:r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/Artificial-</a:t>
            </a:r>
            <a:r>
              <a:rPr lang="pt-BR" sz="3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Intelligence</a:t>
            </a:r>
            <a:endParaRPr lang="pt-BR" sz="3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DCDCA5-2205-4A4A-AF9D-724A84E56876}"/>
              </a:ext>
            </a:extLst>
          </p:cNvPr>
          <p:cNvSpPr txBox="1"/>
          <p:nvPr/>
        </p:nvSpPr>
        <p:spPr>
          <a:xfrm>
            <a:off x="1408275" y="2705725"/>
            <a:ext cx="647071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Bebas Neue" panose="020B0606020202050201" pitchFamily="34" charset="0"/>
              </a:rPr>
              <a:t>Obrigado! </a:t>
            </a:r>
          </a:p>
        </p:txBody>
      </p:sp>
    </p:spTree>
    <p:extLst>
      <p:ext uri="{BB962C8B-B14F-4D97-AF65-F5344CB8AC3E}">
        <p14:creationId xmlns:p14="http://schemas.microsoft.com/office/powerpoint/2010/main" val="13542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1AA2F1-438F-4FE0-99AC-5B214ACB370D}"/>
              </a:ext>
            </a:extLst>
          </p:cNvPr>
          <p:cNvSpPr txBox="1"/>
          <p:nvPr/>
        </p:nvSpPr>
        <p:spPr>
          <a:xfrm>
            <a:off x="3907003" y="1213110"/>
            <a:ext cx="325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Daniele</a:t>
            </a:r>
            <a:endParaRPr lang="pt-BR" sz="7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D893C7-93A0-45BE-BA1C-2F7C9FC6155F}"/>
              </a:ext>
            </a:extLst>
          </p:cNvPr>
          <p:cNvSpPr txBox="1"/>
          <p:nvPr/>
        </p:nvSpPr>
        <p:spPr>
          <a:xfrm>
            <a:off x="494009" y="4343307"/>
            <a:ext cx="261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Thales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238AF3-E23C-4C55-949B-9A3071C9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72" y="3549194"/>
            <a:ext cx="2788557" cy="27885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1035BC-0266-4441-9F37-1D7D18002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9" y="327570"/>
            <a:ext cx="2786744" cy="27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C5E880A-F2BB-4E8E-AAAC-1DD4F5244A59}"/>
              </a:ext>
            </a:extLst>
          </p:cNvPr>
          <p:cNvSpPr txBox="1"/>
          <p:nvPr/>
        </p:nvSpPr>
        <p:spPr>
          <a:xfrm>
            <a:off x="757402" y="682476"/>
            <a:ext cx="964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Otimização de função utilizando </a:t>
            </a:r>
          </a:p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Algoritmo Genético - GA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26A531-11C1-4CAB-ADC2-18CE66819FCE}"/>
              </a:ext>
            </a:extLst>
          </p:cNvPr>
          <p:cNvSpPr txBox="1"/>
          <p:nvPr/>
        </p:nvSpPr>
        <p:spPr>
          <a:xfrm>
            <a:off x="757402" y="3159685"/>
            <a:ext cx="8546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Motivo : Eficiência para determinar o mínimo global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979475-F0A8-4738-8762-0E70EAEA1D59}"/>
              </a:ext>
            </a:extLst>
          </p:cNvPr>
          <p:cNvSpPr txBox="1"/>
          <p:nvPr/>
        </p:nvSpPr>
        <p:spPr>
          <a:xfrm>
            <a:off x="1991114" y="3710507"/>
            <a:ext cx="8546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+ Suporta uma população inicial maior</a:t>
            </a:r>
          </a:p>
        </p:txBody>
      </p:sp>
    </p:spTree>
    <p:extLst>
      <p:ext uri="{BB962C8B-B14F-4D97-AF65-F5344CB8AC3E}">
        <p14:creationId xmlns:p14="http://schemas.microsoft.com/office/powerpoint/2010/main" val="25310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3AD38A-B033-4D30-B28A-03C8CBC9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08" y="2585520"/>
            <a:ext cx="5332020" cy="39990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767136-CADC-483E-9448-36D1AE9B6720}"/>
              </a:ext>
            </a:extLst>
          </p:cNvPr>
          <p:cNvSpPr txBox="1"/>
          <p:nvPr/>
        </p:nvSpPr>
        <p:spPr>
          <a:xfrm>
            <a:off x="424893" y="433094"/>
            <a:ext cx="823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Função Goldstein-</a:t>
            </a:r>
            <a:r>
              <a:rPr lang="pt-BR" sz="5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price</a:t>
            </a:r>
            <a:endParaRPr lang="pt-BR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bas Neue" panose="020B0606020202050201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6BE5151-D8F2-453B-ADF2-DCA3E2A4A202}"/>
                  </a:ext>
                </a:extLst>
              </p:cNvPr>
              <p:cNvSpPr txBox="1"/>
              <p:nvPr/>
            </p:nvSpPr>
            <p:spPr>
              <a:xfrm>
                <a:off x="519226" y="1526038"/>
                <a:ext cx="10831218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= 1+(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2+1)2(19−14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1+3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21−14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2+6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2+3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22) 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6BE5151-D8F2-453B-ADF2-DCA3E2A4A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26" y="1526038"/>
                <a:ext cx="10831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34A6B1-6A9A-401B-8E81-F4D755A98649}"/>
                  </a:ext>
                </a:extLst>
              </p:cNvPr>
              <p:cNvSpPr txBox="1"/>
              <p:nvPr/>
            </p:nvSpPr>
            <p:spPr>
              <a:xfrm>
                <a:off x="519226" y="2046573"/>
                <a:ext cx="11153548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= 30+(2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1−3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2)2(18−32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1+12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21+48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2−36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2+27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34A6B1-6A9A-401B-8E81-F4D755A9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26" y="2046573"/>
                <a:ext cx="111535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81C158E-0A2C-4A6E-9402-0B3BC73BE9D4}"/>
                  </a:ext>
                </a:extLst>
              </p:cNvPr>
              <p:cNvSpPr txBox="1"/>
              <p:nvPr/>
            </p:nvSpPr>
            <p:spPr>
              <a:xfrm>
                <a:off x="1700160" y="2863649"/>
                <a:ext cx="3278239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81C158E-0A2C-4A6E-9402-0B3BC73B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0" y="2863649"/>
                <a:ext cx="3278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91026-F7CC-4ABF-B4A8-A09328820B8B}"/>
                  </a:ext>
                </a:extLst>
              </p:cNvPr>
              <p:cNvSpPr txBox="1"/>
              <p:nvPr/>
            </p:nvSpPr>
            <p:spPr>
              <a:xfrm>
                <a:off x="2177997" y="4362329"/>
                <a:ext cx="23225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2&lt;2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91026-F7CC-4ABF-B4A8-A0932882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97" y="4362329"/>
                <a:ext cx="23225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F15ACF-8B78-4466-9EE5-C5F18FF77EC2}"/>
                  </a:ext>
                </a:extLst>
              </p:cNvPr>
              <p:cNvSpPr txBox="1"/>
              <p:nvPr/>
            </p:nvSpPr>
            <p:spPr>
              <a:xfrm>
                <a:off x="2406459" y="5676343"/>
                <a:ext cx="1970138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F15ACF-8B78-4466-9EE5-C5F18FF7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59" y="5676343"/>
                <a:ext cx="19701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BC87C-B4CD-4D56-A112-C9460DC3CAC9}"/>
              </a:ext>
            </a:extLst>
          </p:cNvPr>
          <p:cNvSpPr txBox="1"/>
          <p:nvPr/>
        </p:nvSpPr>
        <p:spPr>
          <a:xfrm>
            <a:off x="2478311" y="3715484"/>
            <a:ext cx="17219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Intervalo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C1E01C-0809-40E1-A9E0-443BD6997B63}"/>
              </a:ext>
            </a:extLst>
          </p:cNvPr>
          <p:cNvSpPr txBox="1"/>
          <p:nvPr/>
        </p:nvSpPr>
        <p:spPr>
          <a:xfrm>
            <a:off x="2177997" y="5037559"/>
            <a:ext cx="24270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Mínimo Global</a:t>
            </a:r>
          </a:p>
        </p:txBody>
      </p:sp>
    </p:spTree>
    <p:extLst>
      <p:ext uri="{BB962C8B-B14F-4D97-AF65-F5344CB8AC3E}">
        <p14:creationId xmlns:p14="http://schemas.microsoft.com/office/powerpoint/2010/main" val="23946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89CB2F1-D163-473E-8925-13C2AE8E4012}"/>
              </a:ext>
            </a:extLst>
          </p:cNvPr>
          <p:cNvSpPr txBox="1"/>
          <p:nvPr/>
        </p:nvSpPr>
        <p:spPr>
          <a:xfrm>
            <a:off x="415368" y="802555"/>
            <a:ext cx="823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População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F4A0D8-D928-473C-AFB1-AF811DDE025B}"/>
              </a:ext>
            </a:extLst>
          </p:cNvPr>
          <p:cNvSpPr txBox="1"/>
          <p:nvPr/>
        </p:nvSpPr>
        <p:spPr>
          <a:xfrm>
            <a:off x="605002" y="2290227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Cobre uma área maior do problema, melhorando o desempenho do algoritmo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FE9AA0-3C98-4316-9167-3A698C7F7A2E}"/>
              </a:ext>
            </a:extLst>
          </p:cNvPr>
          <p:cNvSpPr txBox="1"/>
          <p:nvPr/>
        </p:nvSpPr>
        <p:spPr>
          <a:xfrm>
            <a:off x="605002" y="3741464"/>
            <a:ext cx="8546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Previne convergências prematuras para soluções locais</a:t>
            </a:r>
          </a:p>
        </p:txBody>
      </p:sp>
    </p:spTree>
    <p:extLst>
      <p:ext uri="{BB962C8B-B14F-4D97-AF65-F5344CB8AC3E}">
        <p14:creationId xmlns:p14="http://schemas.microsoft.com/office/powerpoint/2010/main" val="24292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B46124-0FF9-4C4C-91AA-5538FFCE566D}"/>
              </a:ext>
            </a:extLst>
          </p:cNvPr>
          <p:cNvSpPr txBox="1"/>
          <p:nvPr/>
        </p:nvSpPr>
        <p:spPr>
          <a:xfrm>
            <a:off x="415368" y="802555"/>
            <a:ext cx="823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Taxa de Cruzamento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69AFBF-20B3-469B-BFD8-2CEB2B2B5977}"/>
              </a:ext>
            </a:extLst>
          </p:cNvPr>
          <p:cNvSpPr txBox="1"/>
          <p:nvPr/>
        </p:nvSpPr>
        <p:spPr>
          <a:xfrm>
            <a:off x="605002" y="2290227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Influencia na velocidade em que novas estruturas são inseridas na população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AAD936-DB2B-4893-9111-48C9912D5868}"/>
              </a:ext>
            </a:extLst>
          </p:cNvPr>
          <p:cNvSpPr txBox="1"/>
          <p:nvPr/>
        </p:nvSpPr>
        <p:spPr>
          <a:xfrm>
            <a:off x="605002" y="3741464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Taxa muito alta irá descartar grande parte da população </a:t>
            </a:r>
          </a:p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Podendo descartar indivíduos com alta aptidão </a:t>
            </a:r>
          </a:p>
        </p:txBody>
      </p:sp>
    </p:spTree>
    <p:extLst>
      <p:ext uri="{BB962C8B-B14F-4D97-AF65-F5344CB8AC3E}">
        <p14:creationId xmlns:p14="http://schemas.microsoft.com/office/powerpoint/2010/main" val="630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1BD5552-E433-44EB-A2E0-C983FFD5DF0F}"/>
              </a:ext>
            </a:extLst>
          </p:cNvPr>
          <p:cNvSpPr txBox="1"/>
          <p:nvPr/>
        </p:nvSpPr>
        <p:spPr>
          <a:xfrm>
            <a:off x="415368" y="802555"/>
            <a:ext cx="823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C2CB28-00B0-4648-B154-524E654B5CA3}"/>
              </a:ext>
            </a:extLst>
          </p:cNvPr>
          <p:cNvSpPr txBox="1"/>
          <p:nvPr/>
        </p:nvSpPr>
        <p:spPr>
          <a:xfrm>
            <a:off x="605002" y="2290227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Contribui com novas informações para que não ocorra</a:t>
            </a:r>
          </a:p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Uma convergência prematura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CD70BB-EC6E-4D3B-B53C-3F16D4277D29}"/>
              </a:ext>
            </a:extLst>
          </p:cNvPr>
          <p:cNvSpPr txBox="1"/>
          <p:nvPr/>
        </p:nvSpPr>
        <p:spPr>
          <a:xfrm>
            <a:off x="605002" y="3741464"/>
            <a:ext cx="8546256" cy="125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Uma Alta Taxa torna a busca aleatória e pode destruir uma boa solução </a:t>
            </a:r>
          </a:p>
        </p:txBody>
      </p:sp>
    </p:spTree>
    <p:extLst>
      <p:ext uri="{BB962C8B-B14F-4D97-AF65-F5344CB8AC3E}">
        <p14:creationId xmlns:p14="http://schemas.microsoft.com/office/powerpoint/2010/main" val="26425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13F312-B82B-475A-93FF-259BAA1218C4}"/>
              </a:ext>
            </a:extLst>
          </p:cNvPr>
          <p:cNvSpPr txBox="1"/>
          <p:nvPr/>
        </p:nvSpPr>
        <p:spPr>
          <a:xfrm>
            <a:off x="434419" y="771840"/>
            <a:ext cx="219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Elitismo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89EC68-E807-4462-B608-3434230AA5B0}"/>
              </a:ext>
            </a:extLst>
          </p:cNvPr>
          <p:cNvSpPr txBox="1"/>
          <p:nvPr/>
        </p:nvSpPr>
        <p:spPr>
          <a:xfrm>
            <a:off x="614527" y="2290227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É um mecanismo que permite que indivíduos bons </a:t>
            </a:r>
          </a:p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Continuem nas gerações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C4CB1B-845D-4DA6-B70E-C91F3CF116F7}"/>
              </a:ext>
            </a:extLst>
          </p:cNvPr>
          <p:cNvSpPr txBox="1"/>
          <p:nvPr/>
        </p:nvSpPr>
        <p:spPr>
          <a:xfrm>
            <a:off x="614527" y="3695784"/>
            <a:ext cx="8546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Os indivíduos são mantidos sem que sofram alteração nos</a:t>
            </a:r>
          </a:p>
          <a:p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Operadores genéticos </a:t>
            </a:r>
          </a:p>
        </p:txBody>
      </p:sp>
    </p:spTree>
    <p:extLst>
      <p:ext uri="{BB962C8B-B14F-4D97-AF65-F5344CB8AC3E}">
        <p14:creationId xmlns:p14="http://schemas.microsoft.com/office/powerpoint/2010/main" val="11472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BF8328E-8C21-4383-828B-6DB5C55A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815"/>
              </p:ext>
            </p:extLst>
          </p:nvPr>
        </p:nvGraphicFramePr>
        <p:xfrm>
          <a:off x="1496401" y="2920408"/>
          <a:ext cx="8844538" cy="32809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9749">
                  <a:extLst>
                    <a:ext uri="{9D8B030D-6E8A-4147-A177-3AD203B41FA5}">
                      <a16:colId xmlns:a16="http://schemas.microsoft.com/office/drawing/2014/main" val="842459526"/>
                    </a:ext>
                  </a:extLst>
                </a:gridCol>
                <a:gridCol w="1763903">
                  <a:extLst>
                    <a:ext uri="{9D8B030D-6E8A-4147-A177-3AD203B41FA5}">
                      <a16:colId xmlns:a16="http://schemas.microsoft.com/office/drawing/2014/main" val="3330732412"/>
                    </a:ext>
                  </a:extLst>
                </a:gridCol>
                <a:gridCol w="1696962">
                  <a:extLst>
                    <a:ext uri="{9D8B030D-6E8A-4147-A177-3AD203B41FA5}">
                      <a16:colId xmlns:a16="http://schemas.microsoft.com/office/drawing/2014/main" val="2694838617"/>
                    </a:ext>
                  </a:extLst>
                </a:gridCol>
                <a:gridCol w="1696962">
                  <a:extLst>
                    <a:ext uri="{9D8B030D-6E8A-4147-A177-3AD203B41FA5}">
                      <a16:colId xmlns:a16="http://schemas.microsoft.com/office/drawing/2014/main" val="1802909194"/>
                    </a:ext>
                  </a:extLst>
                </a:gridCol>
                <a:gridCol w="1696962">
                  <a:extLst>
                    <a:ext uri="{9D8B030D-6E8A-4147-A177-3AD203B41FA5}">
                      <a16:colId xmlns:a16="http://schemas.microsoft.com/office/drawing/2014/main" val="1723571167"/>
                    </a:ext>
                  </a:extLst>
                </a:gridCol>
              </a:tblGrid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População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80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76328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Tamanho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 individual</a:t>
                      </a:r>
                      <a:endParaRPr lang="pt-BR" sz="2000" noProof="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16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16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28053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Mutação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0.02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0.02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0.02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0. 02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879023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Max - </a:t>
                      </a:r>
                      <a:r>
                        <a:rPr lang="pt-BR" sz="2000" noProof="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gerações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100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1.000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1.000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1.000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55257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x1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-0.054902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0.00784314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-3.0518e-05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-3.0518e-05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56945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x2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-0.996078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-0.980392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-0.998032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-0.999985</a:t>
                      </a:r>
                      <a:endParaRPr lang="pt-BR" sz="2000" dirty="0">
                        <a:solidFill>
                          <a:schemeClr val="bg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89674"/>
                  </a:ext>
                </a:extLst>
              </a:tr>
              <a:tr h="46870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F (x1,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7.44708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3.22018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3.00168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968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396C04-8882-4AA7-BF43-844914C56785}"/>
                  </a:ext>
                </a:extLst>
              </p:cNvPr>
              <p:cNvSpPr txBox="1"/>
              <p:nvPr/>
            </p:nvSpPr>
            <p:spPr>
              <a:xfrm>
                <a:off x="1187398" y="1428273"/>
                <a:ext cx="23225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2&lt;2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396C04-8882-4AA7-BF43-844914C5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1428273"/>
                <a:ext cx="23225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CE1821-A6D4-45AC-9C52-769C80CECDE4}"/>
                  </a:ext>
                </a:extLst>
              </p:cNvPr>
              <p:cNvSpPr txBox="1"/>
              <p:nvPr/>
            </p:nvSpPr>
            <p:spPr>
              <a:xfrm>
                <a:off x="4554487" y="1423113"/>
                <a:ext cx="1970138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CE1821-A6D4-45AC-9C52-769C80CEC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87" y="1423113"/>
                <a:ext cx="1970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0B78706E-EE2B-4161-9A16-D0A21F0089AE}"/>
              </a:ext>
            </a:extLst>
          </p:cNvPr>
          <p:cNvSpPr txBox="1"/>
          <p:nvPr/>
        </p:nvSpPr>
        <p:spPr>
          <a:xfrm>
            <a:off x="1487711" y="840878"/>
            <a:ext cx="17219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Intervalo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AB57D6-5587-4546-8AAE-443D349A68CA}"/>
              </a:ext>
            </a:extLst>
          </p:cNvPr>
          <p:cNvSpPr txBox="1"/>
          <p:nvPr/>
        </p:nvSpPr>
        <p:spPr>
          <a:xfrm>
            <a:off x="4326025" y="840878"/>
            <a:ext cx="24270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bas Neue" panose="020B0606020202050201" pitchFamily="34" charset="0"/>
              </a:rPr>
              <a:t>Mínimo Global</a:t>
            </a:r>
          </a:p>
        </p:txBody>
      </p:sp>
    </p:spTree>
    <p:extLst>
      <p:ext uri="{BB962C8B-B14F-4D97-AF65-F5344CB8AC3E}">
        <p14:creationId xmlns:p14="http://schemas.microsoft.com/office/powerpoint/2010/main" val="12571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 Gomes Gonçalves</dc:creator>
  <cp:lastModifiedBy>Thales Gomes Gonçalves</cp:lastModifiedBy>
  <cp:revision>11</cp:revision>
  <dcterms:created xsi:type="dcterms:W3CDTF">2017-11-16T19:59:18Z</dcterms:created>
  <dcterms:modified xsi:type="dcterms:W3CDTF">2017-11-16T21:47:19Z</dcterms:modified>
</cp:coreProperties>
</file>