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Libre Franklin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Franklin Gothic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EB734D-1B12-455B-82E0-8C804F5D79DD}">
  <a:tblStyle styleId="{E9EB734D-1B12-455B-82E0-8C804F5D7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Franklin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ibreFranklin-regular.fntdata"/><Relationship Id="rId14" Type="http://schemas.openxmlformats.org/officeDocument/2006/relationships/slide" Target="slides/slide9.xml"/><Relationship Id="rId17" Type="http://schemas.openxmlformats.org/officeDocument/2006/relationships/font" Target="fonts/LibreFranklin-italic.fntdata"/><Relationship Id="rId16" Type="http://schemas.openxmlformats.org/officeDocument/2006/relationships/font" Target="fonts/LibreFranklin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LibreFrankl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d227919c2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6d227919c2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6d227919c2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1">
  <p:cSld name="Título 1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" name="Google Shape;16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7" name="Google Shape;17;p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20" name="Google Shape;20;p2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0ACB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e imagem do título">
  <p:cSld name="Conteúdo e imagem do título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594360" y="3279579"/>
            <a:ext cx="5044440" cy="2994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5" name="Google Shape;95;p11"/>
          <p:cNvCxnSpPr/>
          <p:nvPr/>
        </p:nvCxnSpPr>
        <p:spPr>
          <a:xfrm>
            <a:off x="594360" y="299745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0ACB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1"/>
          <p:cNvSpPr/>
          <p:nvPr>
            <p:ph idx="2" type="pic"/>
          </p:nvPr>
        </p:nvSpPr>
        <p:spPr>
          <a:xfrm>
            <a:off x="6096000" y="0"/>
            <a:ext cx="61182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" name="Google Shape;98;p11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e tabela do título">
  <p:cSld name="Conteúdo e tabela do título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01" name="Google Shape;101;p1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4" name="Google Shape;104;p12"/>
          <p:cNvSpPr txBox="1"/>
          <p:nvPr>
            <p:ph type="title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5" name="Google Shape;105;p12"/>
          <p:cNvCxnSpPr/>
          <p:nvPr/>
        </p:nvCxnSpPr>
        <p:spPr>
          <a:xfrm>
            <a:off x="3670935" y="631317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0ACB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2"/>
          <p:cNvSpPr txBox="1"/>
          <p:nvPr>
            <p:ph idx="1" type="body"/>
          </p:nvPr>
        </p:nvSpPr>
        <p:spPr>
          <a:xfrm>
            <a:off x="603885" y="584005"/>
            <a:ext cx="2825115" cy="3999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2743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3670934" y="584005"/>
            <a:ext cx="7926705" cy="3999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9" name="Google Shape;109;p12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ois Conteúdos">
  <p:cSld name="Título e Dois Conteúdos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3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12" name="Google Shape;112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0ACB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595523" y="2676525"/>
            <a:ext cx="5746750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2" type="body"/>
          </p:nvPr>
        </p:nvSpPr>
        <p:spPr>
          <a:xfrm>
            <a:off x="7620000" y="2676525"/>
            <a:ext cx="3947160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a 2">
  <p:cSld name="Tabela 2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0ACB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Agenda 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3" name="Google Shape;23;p3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594359" y="2281918"/>
            <a:ext cx="6787747" cy="3708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381000" lvl="0" marL="45720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A0ACB2"/>
              </a:buClr>
              <a:buSzPts val="2400"/>
              <a:buFont typeface="Arial"/>
              <a:buChar char="•"/>
              <a:defRPr b="1" i="0" sz="2400">
                <a:solidFill>
                  <a:srgbClr val="A0ACB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" name="Google Shape;32;p3"/>
          <p:cNvCxnSpPr/>
          <p:nvPr/>
        </p:nvCxnSpPr>
        <p:spPr>
          <a:xfrm>
            <a:off x="594360" y="2148840"/>
            <a:ext cx="2130552" cy="0"/>
          </a:xfrm>
          <a:prstGeom prst="straightConnector1">
            <a:avLst/>
          </a:prstGeom>
          <a:noFill/>
          <a:ln cap="flat" cmpd="sng" w="101600">
            <a:solidFill>
              <a:srgbClr val="A0ACB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o 2">
  <p:cSld name="Resumo 2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0ACB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5" name="Google Shape;35;p4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36" name="Google Shape;36;p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9" name="Google Shape;39;p4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3657600" y="2282008"/>
            <a:ext cx="7810500" cy="3699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ois Conteúdos 2">
  <p:cSld name="Título e Dois Conteúdos 2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5" name="Google Shape;45;p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8" name="Google Shape;48;p5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594360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body"/>
          </p:nvPr>
        </p:nvSpPr>
        <p:spPr>
          <a:xfrm>
            <a:off x="5881898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3" name="Google Shape;53;p5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0ACB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3">
  <p:cSld name="Título 3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6" name="Google Shape;56;p6"/>
          <p:cNvGrpSpPr/>
          <p:nvPr/>
        </p:nvGrpSpPr>
        <p:grpSpPr>
          <a:xfrm rot="10800000">
            <a:off x="6092752" y="0"/>
            <a:ext cx="6099248" cy="6099248"/>
            <a:chOff x="0" y="12289"/>
            <a:chExt cx="3550" cy="3551"/>
          </a:xfrm>
        </p:grpSpPr>
        <p:sp>
          <p:nvSpPr>
            <p:cNvPr id="57" name="Google Shape;57;p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0ACB2"/>
              </a:buClr>
              <a:buSzPts val="2400"/>
              <a:buNone/>
              <a:defRPr b="1" i="0" sz="2400">
                <a:solidFill>
                  <a:srgbClr val="A0ACB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1" name="Google Shape;61;p6"/>
          <p:cNvCxnSpPr/>
          <p:nvPr/>
        </p:nvCxnSpPr>
        <p:spPr>
          <a:xfrm>
            <a:off x="594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0ACB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seção">
  <p:cSld name="Título da seção">
    <p:bg>
      <p:bgPr>
        <a:solidFill>
          <a:schemeClr val="accent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>
            <p:ph idx="2" type="pic"/>
          </p:nvPr>
        </p:nvSpPr>
        <p:spPr>
          <a:xfrm>
            <a:off x="0" y="0"/>
            <a:ext cx="12192000" cy="688054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ranklin Gothic"/>
              <a:buNone/>
              <a:defRPr b="1" i="0" sz="60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2">
  <p:cSld name="Título 2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ctrTitle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/>
          <p:nvPr>
            <p:ph idx="2" type="pic"/>
          </p:nvPr>
        </p:nvSpPr>
        <p:spPr>
          <a:xfrm>
            <a:off x="0" y="-11113"/>
            <a:ext cx="5791200" cy="6880226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6299835" y="456860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0ACB2"/>
              </a:buClr>
              <a:buSzPts val="2400"/>
              <a:buNone/>
              <a:defRPr b="1" i="0" sz="2400">
                <a:solidFill>
                  <a:srgbClr val="A0ACB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0" name="Google Shape;70;p8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0ACB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Título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3" name="Google Shape;73;p9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74" name="Google Shape;74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77" name="Google Shape;77;p9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0ACB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6309905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0ACB2"/>
              </a:buClr>
              <a:buSzPts val="2400"/>
              <a:buNone/>
              <a:defRPr b="1" i="0" sz="2400">
                <a:solidFill>
                  <a:srgbClr val="A0ACB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">
  <p:cSld name="Título e Conteúdo 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81" name="Google Shape;81;p1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6" name="Google Shape;86;p10"/>
          <p:cNvSpPr txBox="1"/>
          <p:nvPr>
            <p:ph type="title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7" name="Google Shape;87;p10"/>
          <p:cNvCxnSpPr/>
          <p:nvPr/>
        </p:nvCxnSpPr>
        <p:spPr>
          <a:xfrm>
            <a:off x="6347460" y="631317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0ACB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603885" y="457201"/>
            <a:ext cx="5198269" cy="230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2743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lphaLcPeriod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arenR"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594360" y="2810595"/>
            <a:ext cx="5198269" cy="331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lle_10@hotmail.com" TargetMode="External"/><Relationship Id="rId4" Type="http://schemas.openxmlformats.org/officeDocument/2006/relationships/hyperlink" Target="mailto:karlos.lemes@hotmail.com" TargetMode="External"/><Relationship Id="rId5" Type="http://schemas.openxmlformats.org/officeDocument/2006/relationships/hyperlink" Target="mailto:kathleen_bezerra@gmail.com" TargetMode="External"/><Relationship Id="rId6" Type="http://schemas.openxmlformats.org/officeDocument/2006/relationships/hyperlink" Target="mailto:larissagambary.25@gmail.com" TargetMode="External"/><Relationship Id="rId7" Type="http://schemas.openxmlformats.org/officeDocument/2006/relationships/hyperlink" Target="mailto:rafaelberti2017@gmail.com" TargetMode="External"/><Relationship Id="rId8" Type="http://schemas.openxmlformats.org/officeDocument/2006/relationships/hyperlink" Target="mailto:thales.souz@outlook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7983" y="0"/>
            <a:ext cx="1329611" cy="1258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>
            <p:ph type="ctrTitle"/>
          </p:nvPr>
        </p:nvSpPr>
        <p:spPr>
          <a:xfrm>
            <a:off x="4938304" y="238759"/>
            <a:ext cx="4693376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Agricultura e plantação inteligente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Integrantes do G</a:t>
            </a:r>
            <a:r>
              <a:rPr b="1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rupo</a:t>
            </a:r>
            <a:endParaRPr/>
          </a:p>
        </p:txBody>
      </p:sp>
      <p:graphicFrame>
        <p:nvGraphicFramePr>
          <p:cNvPr id="139" name="Google Shape;139;p16"/>
          <p:cNvGraphicFramePr/>
          <p:nvPr/>
        </p:nvGraphicFramePr>
        <p:xfrm>
          <a:off x="241450" y="227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{E9EB734D-1B12-455B-82E0-8C804F5D79DD}</a:tableStyleId>
              </a:tblPr>
              <a:tblGrid>
                <a:gridCol w="1138800"/>
                <a:gridCol w="2836525"/>
                <a:gridCol w="3165350"/>
              </a:tblGrid>
              <a:tr h="45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E-mail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248538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Alexandre Silva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sng">
                          <a:solidFill>
                            <a:schemeClr val="hlink"/>
                          </a:solidFill>
                          <a:hlinkClick r:id="rId3"/>
                        </a:rPr>
                        <a:t>alle_10@hotmail.com</a:t>
                      </a:r>
                      <a:r>
                        <a:rPr lang="pt-BR"/>
                        <a:t>  248538@facens.br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248462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Carlos Teixeira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sng">
                          <a:solidFill>
                            <a:schemeClr val="hlink"/>
                          </a:solidFill>
                          <a:hlinkClick r:id="rId4"/>
                        </a:rPr>
                        <a:t>karlos.lemes@hotmail.com</a:t>
                      </a:r>
                      <a:r>
                        <a:rPr lang="pt-BR"/>
                        <a:t> 248462@facens.br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236852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Kathleen Bezerra da Silva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sng">
                          <a:solidFill>
                            <a:schemeClr val="hlink"/>
                          </a:solidFill>
                          <a:hlinkClick r:id="rId5"/>
                        </a:rPr>
                        <a:t>kathleen_bezerra@gmail.com</a:t>
                      </a:r>
                      <a:r>
                        <a:rPr lang="pt-BR"/>
                        <a:t> 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236852@facens.br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247573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Larissa Costa Gambary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sng">
                          <a:solidFill>
                            <a:schemeClr val="hlink"/>
                          </a:solidFill>
                          <a:hlinkClick r:id="rId6"/>
                        </a:rPr>
                        <a:t>larissagambary.25@gmail.com</a:t>
                      </a:r>
                      <a:r>
                        <a:rPr lang="pt-BR"/>
                        <a:t> </a:t>
                      </a:r>
                      <a:r>
                        <a:rPr lang="pt-BR"/>
                        <a:t>247573@facens.br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248647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Rafael Berti Rodrigues Furtado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sng">
                          <a:solidFill>
                            <a:schemeClr val="hlink"/>
                          </a:solidFill>
                          <a:hlinkClick r:id="rId7"/>
                        </a:rPr>
                        <a:t>rafaelberti2017@gmail.com</a:t>
                      </a:r>
                      <a:r>
                        <a:rPr lang="pt-BR"/>
                        <a:t> 248647@facens.br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236866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Thales Souza Chagas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sng">
                          <a:solidFill>
                            <a:schemeClr val="hlink"/>
                          </a:solidFill>
                          <a:hlinkClick r:id="rId8"/>
                        </a:rPr>
                        <a:t>thales.souz@outlook.com</a:t>
                      </a:r>
                      <a:r>
                        <a:rPr lang="pt-BR"/>
                        <a:t> 236866@facens.br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584200" y="1029828"/>
            <a:ext cx="10873740" cy="817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Objetivo principal</a:t>
            </a: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Alcançar a gestão sustentável e o uso eficiente dos recursos naturais.</a:t>
            </a:r>
            <a:endParaRPr/>
          </a:p>
        </p:txBody>
      </p:sp>
      <p:grpSp>
        <p:nvGrpSpPr>
          <p:cNvPr id="146" name="Google Shape;146;p17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47" name="Google Shape;147;p1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descr="Uma imagem contendo Logotipo&#10;&#10;Descrição gerada automaticamente" id="150" name="Google Shape;15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3876" y="2286001"/>
            <a:ext cx="7993500" cy="41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oblemática</a:t>
            </a:r>
            <a:r>
              <a:rPr b="1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descr="Fumaça saindo de dentro de um lago&#10;&#10;Descrição gerada automaticamente com confiança média" id="157" name="Google Shape;15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" y="2596337"/>
            <a:ext cx="5267192" cy="316438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2" type="body"/>
          </p:nvPr>
        </p:nvSpPr>
        <p:spPr>
          <a:xfrm>
            <a:off x="6330450" y="2596337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 lnSpcReduction="20000"/>
          </a:bodyPr>
          <a:lstStyle/>
          <a:p>
            <a:pPr indent="4572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Agricultura consome cerca de 70% do consumo de água gasta no mundo.</a:t>
            </a:r>
            <a:endParaRPr/>
          </a:p>
          <a:p>
            <a:pPr indent="457200" lvl="0" marL="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imagem ao lado mostra a principal forma de irrigação usada no mundo, conhecida como irrigação por superfície ou aérea.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Essa técnica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ocasiona que a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água não seja totalmente aproveitada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, pois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pt-BR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uando realizada com esses sistemas ela é facilmente absorvida pela terra ou evapora.</a:t>
            </a:r>
            <a:endParaRPr sz="1800">
              <a:highlight>
                <a:schemeClr val="lt1"/>
              </a:highlight>
            </a:endParaRPr>
          </a:p>
          <a:p>
            <a:pPr indent="457200" lvl="0" marL="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dados são alarmantes sendo que existem sistemas mais eficazes para ajudar no consumo de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água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sustentável, ajudando a preservar esse recurso natural.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Solução:</a:t>
            </a:r>
            <a:endParaRPr/>
          </a:p>
        </p:txBody>
      </p:sp>
      <p:pic>
        <p:nvPicPr>
          <p:cNvPr descr="Jardim com plantas&#10;&#10;Descrição gerada automaticamente" id="165" name="Google Shape;16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114" y="2676525"/>
            <a:ext cx="3902260" cy="359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>
            <p:ph idx="2" type="body"/>
          </p:nvPr>
        </p:nvSpPr>
        <p:spPr>
          <a:xfrm>
            <a:off x="5881900" y="2676525"/>
            <a:ext cx="50115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/>
          <a:p>
            <a:pPr indent="4572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Estudos mostram que utilizar técnicas de irrigação por gotejamento pode aproveitar 90% da água que será utilizada, por meios de canos ou mangueiras colocados perto da raiz.</a:t>
            </a:r>
            <a:endParaRPr/>
          </a:p>
          <a:p>
            <a:pPr indent="457200" lvl="0" marL="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estudo des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te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grupo pretende ajudar essa técnica com conceitos de programação e a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utomação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 tempo real para garantir que o solo utilize apenas o necessário no momento certo para aumentar a eficiência e diminuir o consumo de água.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Solução</a:t>
            </a:r>
            <a:r>
              <a:rPr b="1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73" name="Google Shape;173;p20"/>
          <p:cNvSpPr txBox="1"/>
          <p:nvPr>
            <p:ph idx="2" type="body"/>
          </p:nvPr>
        </p:nvSpPr>
        <p:spPr>
          <a:xfrm>
            <a:off x="5774600" y="1630200"/>
            <a:ext cx="57090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45720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nosso objetivo com esse projeto é fazer com que o sistema de irrigação por gotejamento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atual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possa ter uma eficácia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ainda maior que os atuais 90%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utilizando então de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sistema automático de sensores e atuadores, com as ferramentas mostradas na imagem ao lado.</a:t>
            </a:r>
            <a:endParaRPr sz="1800"/>
          </a:p>
          <a:p>
            <a:pPr indent="-342900" lvl="0" marL="4572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Higrômetro LM393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Sensor de umidade do solo;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Mini Bomba de Água 12V RS385)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Representada na imagem pelo LED;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Microcontrolador Arduino Uno R3;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Protoboard.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/>
              <a:t>Display LCD</a:t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Interface gráfica do usuário&#10;&#10;Descrição gerada automaticamente" id="174" name="Google Shape;17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" y="2676525"/>
            <a:ext cx="4831715" cy="291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Projeto:</a:t>
            </a:r>
            <a:endParaRPr/>
          </a:p>
        </p:txBody>
      </p:sp>
      <p:sp>
        <p:nvSpPr>
          <p:cNvPr id="181" name="Google Shape;181;p21"/>
          <p:cNvSpPr txBox="1"/>
          <p:nvPr>
            <p:ph idx="2" type="body"/>
          </p:nvPr>
        </p:nvSpPr>
        <p:spPr>
          <a:xfrm>
            <a:off x="5299226" y="2450075"/>
            <a:ext cx="60288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 fontScale="92500" lnSpcReduction="20000"/>
          </a:bodyPr>
          <a:lstStyle/>
          <a:p>
            <a:pPr indent="4572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 nosso sistema de irrigação inteligente monitora a umidade do solo e fornece água apenas quando necessário.</a:t>
            </a:r>
            <a:endParaRPr sz="1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t-BR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Como funciona:</a:t>
            </a:r>
            <a:endParaRPr b="1" sz="1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Sensores detectam a necessidade de irrigação do solo.</a:t>
            </a:r>
            <a:endParaRPr sz="1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 Arduino processa a informação e aciona as bombas.</a:t>
            </a:r>
            <a:endParaRPr sz="1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LEDs indicam o funcionamento das bombas.</a:t>
            </a:r>
            <a:endParaRPr sz="1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Irrigação precisa e eficiente, sem desperdício.</a:t>
            </a:r>
            <a:endParaRPr sz="1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t-BR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Benefícios:</a:t>
            </a:r>
            <a:endParaRPr b="1" sz="1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Economia de água e tempo.</a:t>
            </a:r>
            <a:endParaRPr sz="1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Sistema 100% automático.</a:t>
            </a:r>
            <a:endParaRPr sz="1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Tranquilidade e praticidade para o usuário.</a:t>
            </a:r>
            <a:endParaRPr sz="1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&#10;&#10;Descrição gerada automaticamente" id="182" name="Google Shape;182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035" y="2580641"/>
            <a:ext cx="4831800" cy="30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594360" y="278129"/>
            <a:ext cx="97785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Conclusão</a:t>
            </a:r>
            <a:r>
              <a:rPr b="1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89" name="Google Shape;189;p22"/>
          <p:cNvSpPr txBox="1"/>
          <p:nvPr>
            <p:ph idx="2" type="body"/>
          </p:nvPr>
        </p:nvSpPr>
        <p:spPr>
          <a:xfrm>
            <a:off x="1591850" y="2370800"/>
            <a:ext cx="9325800" cy="4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 fontScale="85000" lnSpcReduction="10000"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 projeto de irrigação inteligente provou ser uma solução inovadora e eficaz para os desafios da agricultura moderna. Através da tecnologia e da automação, o sistema promove a sustentabilidade, a produtividade e o bem-estar social.</a:t>
            </a:r>
            <a:endParaRPr sz="23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742" lvl="0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3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 sistema automatizado libera o usuário da tarefa de irrigar manualmente o jardim, proporcionando mais tempo livre e reduzindo os custos com água.</a:t>
            </a:r>
            <a:endParaRPr sz="23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742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3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simplicidade do sistema o torna acessível a todos, independentemente do conhecimento prévio em jardinagem.</a:t>
            </a:r>
            <a:endParaRPr sz="23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742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3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 uso de tecnologia moderna e eficiente contribui para a preservação dos recursos hídricos e para a construção de um futuro mais sustentável.</a:t>
            </a:r>
            <a:endParaRPr sz="23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ctrTitle"/>
          </p:nvPr>
        </p:nvSpPr>
        <p:spPr>
          <a:xfrm>
            <a:off x="594348" y="411475"/>
            <a:ext cx="6768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Agradecimentos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2135700" y="4368100"/>
            <a:ext cx="79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Agradecemos a todos que contribuíram para o desenvolvimento deste projeto, especialmente aos nossos orientadores, professores, colegas e familiares.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do">
  <a:themeElements>
    <a:clrScheme name="Azul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