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139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6F8D131E-79A2-410D-A225-74573F7E8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" y="33668099"/>
            <a:ext cx="32376421" cy="9532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6460508"/>
            <a:ext cx="27539395" cy="2073892"/>
          </a:xfrm>
        </p:spPr>
        <p:txBody>
          <a:bodyPr anchor="b">
            <a:normAutofit/>
          </a:bodyPr>
          <a:lstStyle>
            <a:lvl1pPr algn="ctr">
              <a:defRPr sz="13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9946" y="10769600"/>
            <a:ext cx="27539395" cy="22350889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E1D11B4-2D2F-4E4F-8F35-ACF5D4BFD1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399288" cy="523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70-B08D-421D-B0F7-638C130A5A7E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747-711C-4519-8553-38176FFB59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19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70-B08D-421D-B0F7-638C130A5A7E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747-711C-4519-8553-38176FFB59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2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70-B08D-421D-B0F7-638C130A5A7E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747-711C-4519-8553-38176FFB59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06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70-B08D-421D-B0F7-638C130A5A7E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747-711C-4519-8553-38176FFB59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57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70-B08D-421D-B0F7-638C130A5A7E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747-711C-4519-8553-38176FFB59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8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70-B08D-421D-B0F7-638C130A5A7E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747-711C-4519-8553-38176FFB59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5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70-B08D-421D-B0F7-638C130A5A7E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747-711C-4519-8553-38176FFB59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70-B08D-421D-B0F7-638C130A5A7E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747-711C-4519-8553-38176FFB59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85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70-B08D-421D-B0F7-638C130A5A7E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747-711C-4519-8553-38176FFB59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5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70-B08D-421D-B0F7-638C130A5A7E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747-711C-4519-8553-38176FFB59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2670-B08D-421D-B0F7-638C130A5A7E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7747-711C-4519-8553-38176FFB59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9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C61C7-C9B8-43E0-912C-B08A6E8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0455" y="-114300"/>
            <a:ext cx="21725456" cy="5337628"/>
          </a:xfrm>
        </p:spPr>
        <p:txBody>
          <a:bodyPr>
            <a:normAutofit fontScale="90000"/>
          </a:bodyPr>
          <a:lstStyle/>
          <a:p>
            <a:r>
              <a:rPr lang="pt-BR" sz="8900" dirty="0">
                <a:solidFill>
                  <a:schemeClr val="bg1"/>
                </a:solidFill>
              </a:rPr>
              <a:t>PROPOSTA DE UM PACOTE COMPUTACIONAL EM PYTHON </a:t>
            </a:r>
            <a:r>
              <a:rPr lang="pt-BR" sz="8900" dirty="0" smtClean="0">
                <a:solidFill>
                  <a:schemeClr val="bg1"/>
                </a:solidFill>
              </a:rPr>
              <a:t>PARA PROCESSAMENTO </a:t>
            </a:r>
            <a:r>
              <a:rPr lang="pt-BR" sz="8900" dirty="0">
                <a:solidFill>
                  <a:schemeClr val="bg1"/>
                </a:solidFill>
              </a:rPr>
              <a:t>DE SINAIS </a:t>
            </a:r>
            <a:r>
              <a:rPr lang="pt-BR" sz="8900" dirty="0" smtClean="0">
                <a:solidFill>
                  <a:schemeClr val="bg1"/>
                </a:solidFill>
              </a:rPr>
              <a:t>ELETROFISIOLÓGICOS</a:t>
            </a:r>
            <a:r>
              <a:rPr lang="pt-BR" sz="5600" dirty="0">
                <a:solidFill>
                  <a:schemeClr val="bg1"/>
                </a:solidFill>
              </a:rPr>
              <a:t/>
            </a:r>
            <a:br>
              <a:rPr lang="pt-BR" sz="5600" dirty="0">
                <a:solidFill>
                  <a:schemeClr val="bg1"/>
                </a:solidFill>
              </a:rPr>
            </a:br>
            <a:r>
              <a:rPr lang="pt-BR" sz="5600" dirty="0">
                <a:solidFill>
                  <a:schemeClr val="bg1"/>
                </a:solidFill>
              </a:rPr>
              <a:t>A C S Fernandes</a:t>
            </a:r>
            <a:r>
              <a:rPr lang="pt-BR" sz="5600" dirty="0" smtClean="0">
                <a:solidFill>
                  <a:schemeClr val="bg1"/>
                </a:solidFill>
              </a:rPr>
              <a:t>​¹*, </a:t>
            </a:r>
            <a:r>
              <a:rPr lang="pt-BR" sz="5600" dirty="0">
                <a:solidFill>
                  <a:schemeClr val="bg1"/>
                </a:solidFill>
              </a:rPr>
              <a:t>A O </a:t>
            </a:r>
            <a:r>
              <a:rPr lang="pt-BR" sz="5600" dirty="0" smtClean="0">
                <a:solidFill>
                  <a:schemeClr val="bg1"/>
                </a:solidFill>
              </a:rPr>
              <a:t>Alves¹, </a:t>
            </a:r>
            <a:r>
              <a:rPr lang="pt-BR" sz="5600" dirty="0">
                <a:solidFill>
                  <a:schemeClr val="bg1"/>
                </a:solidFill>
              </a:rPr>
              <a:t>R C Moioli</a:t>
            </a:r>
            <a:r>
              <a:rPr lang="pt-BR" sz="5600" dirty="0" smtClean="0">
                <a:solidFill>
                  <a:schemeClr val="bg1"/>
                </a:solidFill>
              </a:rPr>
              <a:t>​¹, A </a:t>
            </a:r>
            <a:r>
              <a:rPr lang="pt-BR" sz="5600" dirty="0">
                <a:solidFill>
                  <a:schemeClr val="bg1"/>
                </a:solidFill>
              </a:rPr>
              <a:t>S C </a:t>
            </a:r>
            <a:r>
              <a:rPr lang="pt-BR" sz="5600" dirty="0" smtClean="0">
                <a:solidFill>
                  <a:schemeClr val="bg1"/>
                </a:solidFill>
              </a:rPr>
              <a:t>Peres¹​</a:t>
            </a:r>
            <a:br>
              <a:rPr lang="pt-BR" sz="5600" dirty="0" smtClean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>¹Instituto </a:t>
            </a:r>
            <a:r>
              <a:rPr lang="pt-BR" sz="3600" dirty="0">
                <a:solidFill>
                  <a:schemeClr val="bg1"/>
                </a:solidFill>
              </a:rPr>
              <a:t>Internacional de Neurociências Edmond e Lily </a:t>
            </a:r>
            <a:r>
              <a:rPr lang="pt-BR" sz="3600" dirty="0" smtClean="0">
                <a:solidFill>
                  <a:schemeClr val="bg1"/>
                </a:solidFill>
              </a:rPr>
              <a:t>Safra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smtClean="0">
                <a:solidFill>
                  <a:schemeClr val="bg1"/>
                </a:solidFill>
              </a:rPr>
              <a:t>(IIN-ELS), Instituto Santos Dumont (ISD), Macaíba/RN, Brasil</a:t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i="1" dirty="0" smtClean="0">
                <a:solidFill>
                  <a:schemeClr val="bg1"/>
                </a:solidFill>
              </a:rPr>
              <a:t>*anacecilia@edu.isd.org.br</a:t>
            </a:r>
            <a:endParaRPr lang="pt-BR" sz="3600" i="1" dirty="0">
              <a:solidFill>
                <a:schemeClr val="bg1"/>
              </a:solidFill>
            </a:endParaRPr>
          </a:p>
        </p:txBody>
      </p:sp>
      <p:sp>
        <p:nvSpPr>
          <p:cNvPr id="5" name="Shape 122"/>
          <p:cNvSpPr/>
          <p:nvPr/>
        </p:nvSpPr>
        <p:spPr>
          <a:xfrm>
            <a:off x="2074109" y="6051321"/>
            <a:ext cx="12841045" cy="1168790"/>
          </a:xfrm>
          <a:prstGeom prst="roundRect">
            <a:avLst>
              <a:gd name="adj" fmla="val 8295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pt-BR" sz="5000" b="1" dirty="0" smtClean="0"/>
              <a:t>INTRODUÇÃO</a:t>
            </a:r>
            <a:endParaRPr sz="5000" b="1" dirty="0"/>
          </a:p>
        </p:txBody>
      </p:sp>
      <p:sp>
        <p:nvSpPr>
          <p:cNvPr id="6" name="Shape 122"/>
          <p:cNvSpPr/>
          <p:nvPr/>
        </p:nvSpPr>
        <p:spPr>
          <a:xfrm>
            <a:off x="2074109" y="21723430"/>
            <a:ext cx="12841045" cy="1168790"/>
          </a:xfrm>
          <a:prstGeom prst="roundRect">
            <a:avLst>
              <a:gd name="adj" fmla="val 8295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pt-BR" sz="5000" b="1" dirty="0" smtClean="0"/>
              <a:t>MÉTODOS</a:t>
            </a:r>
            <a:endParaRPr sz="5000" b="1" dirty="0"/>
          </a:p>
        </p:txBody>
      </p:sp>
      <p:sp>
        <p:nvSpPr>
          <p:cNvPr id="7" name="Shape 122"/>
          <p:cNvSpPr/>
          <p:nvPr/>
        </p:nvSpPr>
        <p:spPr>
          <a:xfrm>
            <a:off x="17872364" y="6051321"/>
            <a:ext cx="12841045" cy="1168790"/>
          </a:xfrm>
          <a:prstGeom prst="roundRect">
            <a:avLst>
              <a:gd name="adj" fmla="val 8295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pt-BR" sz="5000" b="1" dirty="0" smtClean="0"/>
              <a:t>RESULTADOS E DISCUSSÃO</a:t>
            </a:r>
            <a:endParaRPr sz="5000" b="1" dirty="0"/>
          </a:p>
        </p:txBody>
      </p:sp>
      <p:sp>
        <p:nvSpPr>
          <p:cNvPr id="9" name="Shape 122"/>
          <p:cNvSpPr/>
          <p:nvPr/>
        </p:nvSpPr>
        <p:spPr>
          <a:xfrm>
            <a:off x="17872364" y="30565646"/>
            <a:ext cx="12841045" cy="1168790"/>
          </a:xfrm>
          <a:prstGeom prst="roundRect">
            <a:avLst>
              <a:gd name="adj" fmla="val 8295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pt-BR" sz="5000" b="1" dirty="0" smtClean="0"/>
              <a:t>REFERÊNCIAS</a:t>
            </a:r>
            <a:endParaRPr sz="5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2050" y="8270073"/>
            <a:ext cx="15969343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5000" dirty="0"/>
              <a:t>E</a:t>
            </a:r>
            <a:r>
              <a:rPr lang="pt-BR" sz="5000" dirty="0" smtClean="0"/>
              <a:t>laboração </a:t>
            </a:r>
            <a:r>
              <a:rPr lang="pt-BR" sz="5000" dirty="0"/>
              <a:t>de um pacote computacional de código aberto, desenvolvido na linguagem </a:t>
            </a:r>
            <a:r>
              <a:rPr lang="pt-BR" sz="5000" dirty="0" smtClean="0"/>
              <a:t>de programação Python, </a:t>
            </a:r>
            <a:r>
              <a:rPr lang="pt-BR" sz="5000" dirty="0"/>
              <a:t>gratuito e de implementação colaborativa de </a:t>
            </a:r>
            <a:r>
              <a:rPr lang="pt-BR" sz="5000" dirty="0" smtClean="0"/>
              <a:t>multiusuários</a:t>
            </a:r>
            <a:r>
              <a:rPr lang="pt-BR" sz="5000" dirty="0"/>
              <a:t>;</a:t>
            </a:r>
            <a:endParaRPr lang="pt-BR" sz="50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5000" dirty="0" smtClean="0"/>
              <a:t>O </a:t>
            </a:r>
            <a:r>
              <a:rPr lang="pt-BR" sz="5000" dirty="0"/>
              <a:t>pacote </a:t>
            </a:r>
            <a:r>
              <a:rPr lang="pt-BR" sz="5000" dirty="0" smtClean="0"/>
              <a:t>é destinado </a:t>
            </a:r>
            <a:r>
              <a:rPr lang="pt-BR" sz="5000" dirty="0"/>
              <a:t>à análise de dados eletrofisiológicos provindos de sinais captados por microeletrodos intracorticais, no qual será permitida a importação e exportação de dados na extensão do Matlab e em outras extensões que sejam compatíveis com diversas plataformas de aquisição de sinais </a:t>
            </a:r>
            <a:r>
              <a:rPr lang="pt-BR" sz="5000" dirty="0" smtClean="0"/>
              <a:t>eletrofisiológicos;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5000" dirty="0" smtClean="0"/>
              <a:t>Conversão </a:t>
            </a:r>
            <a:r>
              <a:rPr lang="pt-BR" sz="5000" dirty="0"/>
              <a:t>desses dados para um formato padrão proposto </a:t>
            </a:r>
            <a:r>
              <a:rPr lang="pt-BR" sz="5000" dirty="0" smtClean="0"/>
              <a:t>por </a:t>
            </a:r>
            <a:r>
              <a:rPr lang="da-DK" sz="5000" dirty="0"/>
              <a:t>Teeters, Jeffery L. et al.</a:t>
            </a:r>
            <a:r>
              <a:rPr lang="pt-BR" sz="5000" dirty="0" smtClean="0"/>
              <a:t>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5000" dirty="0" smtClean="0"/>
              <a:t>Objetiva ainda a implementação de rotinas para criação de Raster Plots, de Histogramas de Tempos Peri-Estímulo (ou PSTH), de espectrogramas e de gráficos de potência espectral. </a:t>
            </a:r>
            <a:endParaRPr lang="pt-BR" sz="5000" dirty="0"/>
          </a:p>
        </p:txBody>
      </p:sp>
      <p:pic>
        <p:nvPicPr>
          <p:cNvPr id="1030" name="Picture 6" descr="https://lh6.googleusercontent.com/jHqvpDt_EX_qh3GFCEdpVKFdxLaBDH3jQpDCZ597B-6D3JiI_APe5tXfT5UFjItpMqHQrJg8-yo9_xVEVMM1iwRA_aC3SmjEL1l0dwq40Fa-_fXTYc8OA3a98kwuUt6wtR8ZZp9M7C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3" t="14535"/>
          <a:stretch/>
        </p:blipFill>
        <p:spPr bwMode="auto">
          <a:xfrm>
            <a:off x="17279018" y="15713593"/>
            <a:ext cx="14027587" cy="75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n7ttnR2SqSsrXXxyxoyHUhUMvKudO0fa2xuT4yZ2LhtpI9MQbhPo-rO6u3hN-yMbJXurVQ9Z75XkwdS-N6GRZIwL2dUqtrahxpMU-x1v558AJxERxRzTZ7XICFI55w6AxTUkRnWwrW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5" t="16411" r="16099" b="13268"/>
          <a:stretch/>
        </p:blipFill>
        <p:spPr bwMode="auto">
          <a:xfrm>
            <a:off x="449470" y="23287708"/>
            <a:ext cx="16661127" cy="1279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238598" y="32321639"/>
            <a:ext cx="148715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000" dirty="0"/>
              <a:t>DOI: </a:t>
            </a:r>
            <a:r>
              <a:rPr lang="pt-BR" sz="5000" dirty="0" smtClean="0"/>
              <a:t>10.1016/j.neuron.2015.10.025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000" dirty="0"/>
              <a:t>DOI: </a:t>
            </a:r>
            <a:r>
              <a:rPr lang="pt-BR" sz="5000" dirty="0" smtClean="0"/>
              <a:t>10.5281/zenodo.1202077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000" dirty="0"/>
              <a:t>DOI: </a:t>
            </a:r>
            <a:r>
              <a:rPr lang="pt-BR" sz="5000" dirty="0" smtClean="0"/>
              <a:t>10.1109/MCSE.2007.55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000" dirty="0"/>
              <a:t>DOI: </a:t>
            </a:r>
            <a:r>
              <a:rPr lang="pt-BR" sz="5000" dirty="0" smtClean="0"/>
              <a:t>10.1109/MCSE.2011.37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000" dirty="0"/>
              <a:t>Jones, E., Oliphant, T., &amp; Peterson, P. </a:t>
            </a:r>
            <a:r>
              <a:rPr lang="en-US" sz="5000" dirty="0" err="1"/>
              <a:t>SciPy</a:t>
            </a:r>
            <a:r>
              <a:rPr lang="en-US" sz="5000" dirty="0"/>
              <a:t>: open source scientific tools for Python. 2014</a:t>
            </a:r>
            <a:endParaRPr lang="pt-BR" sz="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52050" y="36477099"/>
            <a:ext cx="165341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500" b="1" dirty="0"/>
              <a:t>Figura 1 - </a:t>
            </a:r>
            <a:r>
              <a:rPr lang="pt-BR" sz="4500" dirty="0"/>
              <a:t>Descrição das etapas sequenciais do processamento de um sinal eletrofisiológico através do sistema proposto representado por um fluxograma de processos.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38598" y="24025528"/>
            <a:ext cx="148715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500" b="1" dirty="0"/>
              <a:t>Figura 2</a:t>
            </a:r>
            <a:r>
              <a:rPr lang="pt-BR" sz="4500" dirty="0"/>
              <a:t> </a:t>
            </a:r>
            <a:r>
              <a:rPr lang="pt-BR" sz="4500" dirty="0" smtClean="0"/>
              <a:t>– </a:t>
            </a:r>
            <a:r>
              <a:rPr lang="pt-BR" sz="4500" dirty="0"/>
              <a:t>(</a:t>
            </a:r>
            <a:r>
              <a:rPr lang="pt-BR" sz="4500" dirty="0" smtClean="0"/>
              <a:t>A) </a:t>
            </a:r>
            <a:r>
              <a:rPr lang="pt-BR" sz="4500" dirty="0"/>
              <a:t>um exemplo de Raster Plot desenvolvido, no qual os trials se encontram no eixo y e a escala de tempo no eixo x. Através do gráfico, é possível visualizar que entre o instante de tempo 0 e 2 houve uma taxa de disparo superior aos demais instantes de tempo. </a:t>
            </a:r>
            <a:r>
              <a:rPr lang="pt-BR" sz="4500" dirty="0"/>
              <a:t>(</a:t>
            </a:r>
            <a:r>
              <a:rPr lang="pt-BR" sz="4500" dirty="0" smtClean="0"/>
              <a:t>B</a:t>
            </a:r>
            <a:r>
              <a:rPr lang="pt-BR" sz="4500" dirty="0"/>
              <a:t>)</a:t>
            </a:r>
            <a:r>
              <a:rPr lang="pt-BR" sz="4500" dirty="0" smtClean="0"/>
              <a:t> </a:t>
            </a:r>
            <a:r>
              <a:rPr lang="pt-BR" sz="4500" dirty="0"/>
              <a:t>um exemplo de Espectrograma desenvolvido, no qual é possível visualizar que as menores frequências estão concentradas após a ocorrência do evento (representado pela linha tracejada em A e em B).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198" y="7560218"/>
            <a:ext cx="14220407" cy="81020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23396" y="23046526"/>
            <a:ext cx="1475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81353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292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PROPOSTA DE UM PACOTE COMPUTACIONAL EM PYTHON PARA PROCESSAMENTO DE SINAIS ELETROFISIOLÓGICOS A C S Fernandes​¹*, A O Alves¹, R C Moioli​¹, A S C Peres¹​ ¹Instituto Internacional de Neurociências Edmond e Lily Safra (IIN-ELS), Instituto Santos Dumont (ISD), Macaíba/RN, Brasil *anacecilia@edu.isd.org.br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Paulo Juttel</dc:creator>
  <cp:lastModifiedBy>Ana Cecília Sá</cp:lastModifiedBy>
  <cp:revision>17</cp:revision>
  <dcterms:created xsi:type="dcterms:W3CDTF">2017-07-10T13:15:33Z</dcterms:created>
  <dcterms:modified xsi:type="dcterms:W3CDTF">2018-10-01T12:55:43Z</dcterms:modified>
</cp:coreProperties>
</file>