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2397700" cy="43192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título mestre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estilo do subtítulo Mestre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2227451" y="2300043"/>
            <a:ext cx="27944388" cy="8350127"/>
          </a:xfrm>
          <a:prstGeom prst="rect">
            <a:avLst/>
          </a:prstGeom>
        </p:spPr>
        <p:txBody>
          <a:bodyPr anchor="ctr"/>
          <a:lstStyle>
            <a:lvl1pPr algn="l">
              <a:defRPr sz="155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2227451" y="11500170"/>
            <a:ext cx="27944388" cy="27410408"/>
          </a:xfrm>
          <a:prstGeom prst="rect">
            <a:avLst/>
          </a:prstGeom>
        </p:spPr>
        <p:txBody>
          <a:bodyPr/>
          <a:lstStyle>
            <a:lvl1pPr marL="809975" indent="-809975" algn="l">
              <a:buSzPct val="100000"/>
              <a:buFont typeface="Arial"/>
              <a:buChar char="•"/>
              <a:defRPr sz="9900"/>
            </a:lvl1pPr>
            <a:lvl2pPr marL="2563334" indent="-943383" algn="l">
              <a:buSzPct val="100000"/>
              <a:buFont typeface="Arial"/>
              <a:buChar char="•"/>
              <a:defRPr sz="9900"/>
            </a:lvl2pPr>
            <a:lvl3pPr marL="4385439" indent="-1145537" algn="l">
              <a:buSzPct val="100000"/>
              <a:buFont typeface="Arial"/>
              <a:buChar char="•"/>
              <a:defRPr sz="9900"/>
            </a:lvl3pPr>
            <a:lvl4pPr marL="6132672" indent="-1272819" algn="l">
              <a:buSzPct val="100000"/>
              <a:buFont typeface="Arial"/>
              <a:buChar char="•"/>
              <a:defRPr sz="9900"/>
            </a:lvl4pPr>
            <a:lvl5pPr marL="7752623" indent="-1272819" algn="l">
              <a:buSzPct val="100000"/>
              <a:buFont typeface="Arial"/>
              <a:buChar char="•"/>
              <a:defRPr sz="9900"/>
            </a:lvl5pPr>
          </a:lstStyle>
          <a:p>
            <a:pPr/>
            <a:r>
              <a:t>Editar estilos de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23185741" y="2300034"/>
            <a:ext cx="6986097" cy="36610544"/>
          </a:xfrm>
          <a:prstGeom prst="rect">
            <a:avLst/>
          </a:prstGeom>
        </p:spPr>
        <p:txBody>
          <a:bodyPr anchor="ctr"/>
          <a:lstStyle>
            <a:lvl1pPr algn="l">
              <a:defRPr sz="155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2227452" y="2300034"/>
            <a:ext cx="20553299" cy="36610544"/>
          </a:xfrm>
          <a:prstGeom prst="rect">
            <a:avLst/>
          </a:prstGeom>
        </p:spPr>
        <p:txBody>
          <a:bodyPr/>
          <a:lstStyle>
            <a:lvl1pPr marL="809975" indent="-809975" algn="l">
              <a:buSzPct val="100000"/>
              <a:buFont typeface="Arial"/>
              <a:buChar char="•"/>
              <a:defRPr sz="9900"/>
            </a:lvl1pPr>
            <a:lvl2pPr marL="2563334" indent="-943383" algn="l">
              <a:buSzPct val="100000"/>
              <a:buFont typeface="Arial"/>
              <a:buChar char="•"/>
              <a:defRPr sz="9900"/>
            </a:lvl2pPr>
            <a:lvl3pPr marL="4385439" indent="-1145537" algn="l">
              <a:buSzPct val="100000"/>
              <a:buFont typeface="Arial"/>
              <a:buChar char="•"/>
              <a:defRPr sz="9900"/>
            </a:lvl3pPr>
            <a:lvl4pPr marL="6132672" indent="-1272819" algn="l">
              <a:buSzPct val="100000"/>
              <a:buFont typeface="Arial"/>
              <a:buChar char="•"/>
              <a:defRPr sz="9900"/>
            </a:lvl4pPr>
            <a:lvl5pPr marL="7752623" indent="-1272819" algn="l">
              <a:buSzPct val="100000"/>
              <a:buFont typeface="Arial"/>
              <a:buChar char="•"/>
              <a:defRPr sz="9900"/>
            </a:lvl5pPr>
          </a:lstStyle>
          <a:p>
            <a:pPr/>
            <a:r>
              <a:t>Editar estilos de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2227451" y="2300043"/>
            <a:ext cx="27944388" cy="8350127"/>
          </a:xfrm>
          <a:prstGeom prst="rect">
            <a:avLst/>
          </a:prstGeom>
        </p:spPr>
        <p:txBody>
          <a:bodyPr anchor="ctr"/>
          <a:lstStyle>
            <a:lvl1pPr algn="l">
              <a:defRPr sz="155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2227451" y="11500170"/>
            <a:ext cx="27944388" cy="27410408"/>
          </a:xfrm>
          <a:prstGeom prst="rect">
            <a:avLst/>
          </a:prstGeom>
        </p:spPr>
        <p:txBody>
          <a:bodyPr/>
          <a:lstStyle>
            <a:lvl1pPr marL="809975" indent="-809975" algn="l">
              <a:buSzPct val="100000"/>
              <a:buFont typeface="Arial"/>
              <a:buChar char="•"/>
              <a:defRPr sz="9900"/>
            </a:lvl1pPr>
            <a:lvl2pPr marL="2563334" indent="-943383" algn="l">
              <a:buSzPct val="100000"/>
              <a:buFont typeface="Arial"/>
              <a:buChar char="•"/>
              <a:defRPr sz="9900"/>
            </a:lvl2pPr>
            <a:lvl3pPr marL="4385439" indent="-1145537" algn="l">
              <a:buSzPct val="100000"/>
              <a:buFont typeface="Arial"/>
              <a:buChar char="•"/>
              <a:defRPr sz="9900"/>
            </a:lvl3pPr>
            <a:lvl4pPr marL="6132672" indent="-1272819" algn="l">
              <a:buSzPct val="100000"/>
              <a:buFont typeface="Arial"/>
              <a:buChar char="•"/>
              <a:defRPr sz="9900"/>
            </a:lvl4pPr>
            <a:lvl5pPr marL="7752623" indent="-1272819" algn="l">
              <a:buSzPct val="100000"/>
              <a:buFont typeface="Arial"/>
              <a:buChar char="•"/>
              <a:defRPr sz="9900"/>
            </a:lvl5pPr>
          </a:lstStyle>
          <a:p>
            <a:pPr/>
            <a:r>
              <a:t>Editar estilos de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2210578" y="10770172"/>
            <a:ext cx="27944388" cy="17970262"/>
          </a:xfrm>
          <a:prstGeom prst="rect">
            <a:avLst/>
          </a:prstGeom>
        </p:spPr>
        <p:txBody>
          <a:bodyPr/>
          <a:lstStyle>
            <a:lvl1pPr algn="l">
              <a:defRPr sz="212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2210578" y="28910439"/>
            <a:ext cx="27944388" cy="945013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Editar estilos de texto Mestre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2227451" y="2300043"/>
            <a:ext cx="27944388" cy="8350127"/>
          </a:xfrm>
          <a:prstGeom prst="rect">
            <a:avLst/>
          </a:prstGeom>
        </p:spPr>
        <p:txBody>
          <a:bodyPr anchor="ctr"/>
          <a:lstStyle>
            <a:lvl1pPr algn="l">
              <a:defRPr sz="155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2227451" y="11500170"/>
            <a:ext cx="13769698" cy="27410408"/>
          </a:xfrm>
          <a:prstGeom prst="rect">
            <a:avLst/>
          </a:prstGeom>
        </p:spPr>
        <p:txBody>
          <a:bodyPr/>
          <a:lstStyle>
            <a:lvl1pPr marL="809975" indent="-809975" algn="l">
              <a:buSzPct val="100000"/>
              <a:buFont typeface="Arial"/>
              <a:buChar char="•"/>
              <a:defRPr sz="9900"/>
            </a:lvl1pPr>
            <a:lvl2pPr marL="2563334" indent="-943383" algn="l">
              <a:buSzPct val="100000"/>
              <a:buFont typeface="Arial"/>
              <a:buChar char="•"/>
              <a:defRPr sz="9900"/>
            </a:lvl2pPr>
            <a:lvl3pPr marL="4385439" indent="-1145537" algn="l">
              <a:buSzPct val="100000"/>
              <a:buFont typeface="Arial"/>
              <a:buChar char="•"/>
              <a:defRPr sz="9900"/>
            </a:lvl3pPr>
            <a:lvl4pPr marL="6132672" indent="-1272819" algn="l">
              <a:buSzPct val="100000"/>
              <a:buFont typeface="Arial"/>
              <a:buChar char="•"/>
              <a:defRPr sz="9900"/>
            </a:lvl4pPr>
            <a:lvl5pPr marL="7752623" indent="-1272819" algn="l">
              <a:buSzPct val="100000"/>
              <a:buFont typeface="Arial"/>
              <a:buChar char="•"/>
              <a:defRPr sz="9900"/>
            </a:lvl5pPr>
          </a:lstStyle>
          <a:p>
            <a:pPr/>
            <a:r>
              <a:t>Editar estilos de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2231670" y="2300043"/>
            <a:ext cx="27944389" cy="8350127"/>
          </a:xfrm>
          <a:prstGeom prst="rect">
            <a:avLst/>
          </a:prstGeom>
        </p:spPr>
        <p:txBody>
          <a:bodyPr anchor="ctr"/>
          <a:lstStyle>
            <a:lvl1pPr algn="l">
              <a:defRPr sz="155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2231675" y="10590159"/>
            <a:ext cx="13706415" cy="5190074"/>
          </a:xfrm>
          <a:prstGeom prst="rect">
            <a:avLst/>
          </a:prstGeom>
        </p:spPr>
        <p:txBody>
          <a:bodyPr anchor="b"/>
          <a:lstStyle>
            <a:lvl1pPr algn="l">
              <a:defRPr b="1"/>
            </a:lvl1pPr>
          </a:lstStyle>
          <a:p>
            <a:pPr/>
            <a:r>
              <a:t>Editar estilos de texto Mestre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16402141" y="10590159"/>
            <a:ext cx="13773918" cy="5190074"/>
          </a:xfrm>
          <a:prstGeom prst="rect">
            <a:avLst/>
          </a:prstGeom>
        </p:spPr>
        <p:txBody>
          <a:bodyPr anchor="b"/>
          <a:lstStyle/>
          <a:p>
            <a:pPr algn="l">
              <a:defRPr b="1"/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2227451" y="2300043"/>
            <a:ext cx="27944388" cy="8350127"/>
          </a:xfrm>
          <a:prstGeom prst="rect">
            <a:avLst/>
          </a:prstGeom>
        </p:spPr>
        <p:txBody>
          <a:bodyPr anchor="ctr"/>
          <a:lstStyle>
            <a:lvl1pPr algn="l">
              <a:defRPr sz="155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2231670" y="2880042"/>
            <a:ext cx="10449616" cy="10080150"/>
          </a:xfrm>
          <a:prstGeom prst="rect">
            <a:avLst/>
          </a:prstGeom>
        </p:spPr>
        <p:txBody>
          <a:bodyPr/>
          <a:lstStyle>
            <a:lvl1pPr algn="l">
              <a:defRPr sz="113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75" name="Shape 75"/>
          <p:cNvSpPr/>
          <p:nvPr>
            <p:ph type="body" sz="half" idx="1"/>
          </p:nvPr>
        </p:nvSpPr>
        <p:spPr>
          <a:xfrm>
            <a:off x="13773917" y="6220102"/>
            <a:ext cx="16402141" cy="30700452"/>
          </a:xfrm>
          <a:prstGeom prst="rect">
            <a:avLst/>
          </a:prstGeom>
        </p:spPr>
        <p:txBody>
          <a:bodyPr/>
          <a:lstStyle>
            <a:lvl1pPr marL="809976" indent="-809976" algn="l">
              <a:buSzPct val="100000"/>
              <a:buFont typeface="Arial"/>
              <a:buChar char="•"/>
              <a:defRPr sz="11300"/>
            </a:lvl1pPr>
            <a:lvl2pPr marL="2544469" indent="-924517" algn="l">
              <a:buSzPct val="100000"/>
              <a:buFont typeface="Arial"/>
              <a:buChar char="•"/>
              <a:defRPr sz="11300"/>
            </a:lvl2pPr>
            <a:lvl3pPr marL="4316693" indent="-1076791" algn="l">
              <a:buSzPct val="100000"/>
              <a:buFont typeface="Arial"/>
              <a:buChar char="•"/>
              <a:defRPr sz="11300"/>
            </a:lvl3pPr>
            <a:lvl4pPr marL="6167385" indent="-1307532" algn="l">
              <a:buSzPct val="100000"/>
              <a:buFont typeface="Arial"/>
              <a:buChar char="•"/>
              <a:defRPr sz="11300"/>
            </a:lvl4pPr>
            <a:lvl5pPr marL="7787336" indent="-1307532" algn="l">
              <a:buSzPct val="100000"/>
              <a:buFont typeface="Arial"/>
              <a:buChar char="•"/>
              <a:defRPr sz="11300"/>
            </a:lvl5pPr>
          </a:lstStyle>
          <a:p>
            <a:pPr/>
            <a:r>
              <a:t>Editar estilos de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76" name="Shape 76"/>
          <p:cNvSpPr/>
          <p:nvPr>
            <p:ph type="body" sz="quarter" idx="13"/>
          </p:nvPr>
        </p:nvSpPr>
        <p:spPr>
          <a:xfrm>
            <a:off x="2231670" y="12960191"/>
            <a:ext cx="10449616" cy="24010358"/>
          </a:xfrm>
          <a:prstGeom prst="rect">
            <a:avLst/>
          </a:prstGeom>
        </p:spPr>
        <p:txBody>
          <a:bodyPr/>
          <a:lstStyle/>
          <a:p>
            <a:pPr algn="l">
              <a:defRPr sz="5600"/>
            </a:pP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2231670" y="2880042"/>
            <a:ext cx="10449616" cy="10080150"/>
          </a:xfrm>
          <a:prstGeom prst="rect">
            <a:avLst/>
          </a:prstGeom>
        </p:spPr>
        <p:txBody>
          <a:bodyPr/>
          <a:lstStyle>
            <a:lvl1pPr algn="l">
              <a:defRPr sz="113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13773917" y="6220102"/>
            <a:ext cx="16402141" cy="307004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2231670" y="12960191"/>
            <a:ext cx="10449616" cy="24010358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Editar estilos de texto Mestre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29527004" y="40821047"/>
            <a:ext cx="644834" cy="739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429947" y="6460507"/>
            <a:ext cx="27539396" cy="207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Clique para editar o título mestre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429946" y="10769600"/>
            <a:ext cx="27539396" cy="22350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Clique para editar o estilo do subtítulo Mestre</a:t>
            </a:r>
          </a:p>
        </p:txBody>
      </p:sp>
      <p:pic>
        <p:nvPicPr>
          <p:cNvPr id="4" name="image1-sm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32399289" cy="5864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077958"/>
            <a:ext cx="32399288" cy="812268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sldNum" sz="quarter" idx="2"/>
          </p:nvPr>
        </p:nvSpPr>
        <p:spPr>
          <a:xfrm>
            <a:off x="15658888" y="38883428"/>
            <a:ext cx="7559464" cy="22996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4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323990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1619951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3239902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4859852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6479804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8099755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719705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1339656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2959608" algn="ctr" defTabSz="3239902" rtl="0" latinLnBrk="0">
        <a:lnSpc>
          <a:spcPct val="9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5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-57065"/>
            <a:ext cx="24345900" cy="331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3239902">
              <a:lnSpc>
                <a:spcPct val="81000"/>
              </a:lnSpc>
              <a:defRPr b="1" sz="8000">
                <a:solidFill>
                  <a:srgbClr val="FFFFFF"/>
                </a:solidFill>
              </a:defRPr>
            </a:lvl1pPr>
          </a:lstStyle>
          <a:p>
            <a:pPr>
              <a:defRPr sz="6000"/>
            </a:pPr>
            <a:r>
              <a:rPr sz="8000"/>
              <a:t>PADRÃO DE ATIVAÇÃO MUSCULAR DURANTE POSIÇÃO SENTADA EM INDIVÍDUO COM LESÃO MEDULAR COMPLETA E INDIVÍDUO SAUDÁVEL: ESTUDO DE CASO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3110730"/>
            <a:ext cx="24345901" cy="1493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algn="ctr" defTabSz="3239902">
              <a:lnSpc>
                <a:spcPct val="81000"/>
              </a:lnSpc>
              <a:defRPr b="1" sz="6000">
                <a:solidFill>
                  <a:srgbClr val="FFFFFF"/>
                </a:solidFill>
              </a:defRPr>
            </a:pPr>
            <a:r>
              <a:rPr sz="5000"/>
              <a:t>CHACON, P.F.S.</a:t>
            </a:r>
            <a:r>
              <a:rPr baseline="30079" sz="5000"/>
              <a:t>1,3</a:t>
            </a:r>
            <a:r>
              <a:rPr sz="5000"/>
              <a:t>; HOLANDA, L.J.</a:t>
            </a:r>
            <a:r>
              <a:rPr baseline="30079" sz="5000"/>
              <a:t>1</a:t>
            </a:r>
            <a:r>
              <a:rPr sz="5000"/>
              <a:t>; PEREIRA, M.A.V.</a:t>
            </a:r>
            <a:r>
              <a:rPr baseline="30079" sz="5000"/>
              <a:t>1</a:t>
            </a:r>
            <a:r>
              <a:rPr sz="5000"/>
              <a:t>; SILVA, P.M.M.</a:t>
            </a:r>
            <a:r>
              <a:rPr baseline="30079" sz="5000"/>
              <a:t>1</a:t>
            </a:r>
            <a:r>
              <a:rPr sz="5000"/>
              <a:t>; URBINI, L.F.</a:t>
            </a:r>
            <a:r>
              <a:rPr baseline="30079" sz="5000"/>
              <a:t>1</a:t>
            </a:r>
            <a:r>
              <a:rPr sz="5000"/>
              <a:t>; SIMÃO, C.R.</a:t>
            </a:r>
            <a:r>
              <a:rPr baseline="30079" sz="5000"/>
              <a:t>2,3</a:t>
            </a:r>
            <a:r>
              <a:rPr sz="5000"/>
              <a:t>; LACERDA, M.O.</a:t>
            </a:r>
            <a:r>
              <a:rPr baseline="30079" sz="5000"/>
              <a:t>3</a:t>
            </a:r>
            <a:r>
              <a:rPr sz="5000"/>
              <a:t>; MORYA, E.</a:t>
            </a:r>
            <a:r>
              <a:rPr baseline="30079" sz="5000"/>
              <a:t>1</a:t>
            </a:r>
            <a:r>
              <a:rPr sz="5000"/>
              <a:t>; MOIOLI, R.C.</a:t>
            </a:r>
            <a:r>
              <a:rPr baseline="30079" sz="5000"/>
              <a:t>1</a:t>
            </a:r>
            <a:r>
              <a:rPr sz="5000"/>
              <a:t>; BRASIL, F.L.</a:t>
            </a:r>
            <a:r>
              <a:rPr baseline="30079" sz="5000"/>
              <a:t>1</a:t>
            </a:r>
            <a:r>
              <a:rPr sz="5000"/>
              <a:t>.</a:t>
            </a:r>
          </a:p>
        </p:txBody>
      </p:sp>
      <p:sp>
        <p:nvSpPr>
          <p:cNvPr id="116" name="Shape 116"/>
          <p:cNvSpPr/>
          <p:nvPr/>
        </p:nvSpPr>
        <p:spPr>
          <a:xfrm>
            <a:off x="-1" y="4517263"/>
            <a:ext cx="24345901" cy="138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algn="ctr" defTabSz="3239902">
              <a:lnSpc>
                <a:spcPct val="81000"/>
              </a:lnSpc>
              <a:defRPr b="1" sz="6000">
                <a:solidFill>
                  <a:srgbClr val="FFFFFF"/>
                </a:solidFill>
              </a:defRPr>
            </a:pPr>
            <a:r>
              <a:rPr baseline="29000" sz="3200"/>
              <a:t>1</a:t>
            </a:r>
            <a:r>
              <a:rPr sz="3200"/>
              <a:t> Instituto Internacional de Neurociências Edmond e Lily Safra (IIN-ELS), Instituto Santos Dumont (ISD), Macaíba/RN, Brasil; </a:t>
            </a:r>
            <a:r>
              <a:rPr baseline="29000" sz="3200"/>
              <a:t>2</a:t>
            </a:r>
            <a:r>
              <a:rPr sz="3200"/>
              <a:t> Centro de Educação e Pesquisa em Saúde Anita Garibaldi (CEPS), Instituto Santos Dumont (ISD), Macaíba/RN, Brasil; </a:t>
            </a:r>
            <a:r>
              <a:rPr baseline="29000" sz="3200"/>
              <a:t>3</a:t>
            </a:r>
            <a:r>
              <a:rPr sz="3200"/>
              <a:t> Universidade Federal do Rio Grande do Norte (UFRN), Natal/RN, Brasil. E-mail: pablochacon10@gmail.com</a:t>
            </a:r>
          </a:p>
        </p:txBody>
      </p:sp>
      <p:sp>
        <p:nvSpPr>
          <p:cNvPr id="117" name="Shape 117"/>
          <p:cNvSpPr/>
          <p:nvPr/>
        </p:nvSpPr>
        <p:spPr>
          <a:xfrm>
            <a:off x="624135" y="15981904"/>
            <a:ext cx="15143666" cy="3719446"/>
          </a:xfrm>
          <a:prstGeom prst="roundRect">
            <a:avLst>
              <a:gd name="adj" fmla="val 5819"/>
            </a:avLst>
          </a:prstGeom>
          <a:ln w="28575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1880816" y="14983072"/>
            <a:ext cx="12841044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16516459" y="7037992"/>
            <a:ext cx="15143665" cy="16882180"/>
          </a:xfrm>
          <a:prstGeom prst="roundRect">
            <a:avLst>
              <a:gd name="adj" fmla="val 2405"/>
            </a:avLst>
          </a:prstGeom>
          <a:ln w="28575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7725014" y="6143170"/>
            <a:ext cx="12841044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680330" y="7001518"/>
            <a:ext cx="15143666" cy="7729088"/>
          </a:xfrm>
          <a:prstGeom prst="roundRect">
            <a:avLst>
              <a:gd name="adj" fmla="val 3923"/>
            </a:avLst>
          </a:prstGeom>
          <a:ln w="28575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937011" y="6152893"/>
            <a:ext cx="12841045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5" name="Group 125"/>
          <p:cNvGrpSpPr/>
          <p:nvPr/>
        </p:nvGrpSpPr>
        <p:grpSpPr>
          <a:xfrm>
            <a:off x="971000" y="6279179"/>
            <a:ext cx="14562329" cy="8363507"/>
            <a:chOff x="0" y="-3"/>
            <a:chExt cx="14562328" cy="8363506"/>
          </a:xfrm>
        </p:grpSpPr>
        <p:sp>
          <p:nvSpPr>
            <p:cNvPr id="123" name="Shape 123"/>
            <p:cNvSpPr/>
            <p:nvPr/>
          </p:nvSpPr>
          <p:spPr>
            <a:xfrm>
              <a:off x="1332931" y="-4"/>
              <a:ext cx="12533129" cy="1018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lnSpc>
                  <a:spcPct val="90000"/>
                </a:lnSpc>
                <a:defRPr b="1" sz="6000"/>
              </a:lvl1pPr>
            </a:lstStyle>
            <a:p>
              <a:pPr/>
              <a:r>
                <a:t>INTRODUÇÃO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1294682"/>
              <a:ext cx="14562329" cy="706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571499" indent="-571499" algn="just">
                <a:lnSpc>
                  <a:spcPct val="90000"/>
                </a:lnSpc>
                <a:buSzPct val="100000"/>
                <a:buFont typeface="Arial"/>
                <a:buChar char="•"/>
                <a:defRPr sz="5500"/>
              </a:pPr>
              <a:r>
                <a:t>A ineficiência do controle motor, a nível de tronco, em indivíduos com lesão medular (LM) tem relação com o déficit de ativação do padrão de atividade muscular.</a:t>
              </a:r>
            </a:p>
            <a:p>
              <a:pPr marL="571499" indent="-571499" algn="just">
                <a:lnSpc>
                  <a:spcPct val="90000"/>
                </a:lnSpc>
                <a:buSzPct val="100000"/>
                <a:buFont typeface="Arial"/>
                <a:buChar char="•"/>
                <a:defRPr sz="5500"/>
              </a:pPr>
              <a:r>
                <a:t>A eletromiografia (EMG) de superfície pode ser utilizada na análise desse comportamento muscular, caracterizando-o em uma sequência temporal e extensão espacial dos conjuntos motores segmentares.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17773139" y="6242880"/>
            <a:ext cx="12833968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b="1" sz="6000"/>
            </a:lvl1pPr>
          </a:lstStyle>
          <a:p>
            <a:pPr/>
            <a:r>
              <a:t>RESULTADOS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876701" y="15085942"/>
            <a:ext cx="14526144" cy="4513300"/>
            <a:chOff x="-1" y="-4"/>
            <a:chExt cx="14526142" cy="4513298"/>
          </a:xfrm>
        </p:grpSpPr>
        <p:sp>
          <p:nvSpPr>
            <p:cNvPr id="127" name="Shape 127"/>
            <p:cNvSpPr/>
            <p:nvPr/>
          </p:nvSpPr>
          <p:spPr>
            <a:xfrm>
              <a:off x="1092833" y="-5"/>
              <a:ext cx="12783295" cy="1018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defRPr b="1" sz="6000"/>
              </a:lvl1pPr>
            </a:lstStyle>
            <a:p>
              <a:pPr/>
              <a:r>
                <a:t>OBJETIVO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-2" y="1273523"/>
              <a:ext cx="14526144" cy="3239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571499" indent="-571499" algn="just">
                <a:lnSpc>
                  <a:spcPct val="90000"/>
                </a:lnSpc>
                <a:buSzPct val="100000"/>
                <a:buFont typeface="Arial"/>
                <a:buChar char="•"/>
                <a:defRPr sz="5500"/>
              </a:lvl1pPr>
            </a:lstStyle>
            <a:p>
              <a:pPr/>
              <a:r>
                <a:t>Comparar o padrão de ativação muscular, anterior e posterior do tronco, na postura sentada de indivíduo com LM completa e de indivíduo saudável.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680330" y="20885171"/>
            <a:ext cx="15143666" cy="18648382"/>
          </a:xfrm>
          <a:prstGeom prst="roundRect">
            <a:avLst>
              <a:gd name="adj" fmla="val 1930"/>
            </a:avLst>
          </a:prstGeom>
          <a:ln w="28575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985139" y="19957014"/>
            <a:ext cx="12841043" cy="1168790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2025731" y="20034475"/>
            <a:ext cx="12783293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b="1" sz="6000"/>
            </a:lvl1pPr>
          </a:lstStyle>
          <a:p>
            <a:pPr/>
            <a:r>
              <a:t>METODOLOGIA</a:t>
            </a:r>
          </a:p>
        </p:txBody>
      </p:sp>
      <p:sp>
        <p:nvSpPr>
          <p:cNvPr id="133" name="Shape 133"/>
          <p:cNvSpPr/>
          <p:nvPr/>
        </p:nvSpPr>
        <p:spPr>
          <a:xfrm>
            <a:off x="932898" y="21323386"/>
            <a:ext cx="1452614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571499" indent="-571499" algn="just">
              <a:lnSpc>
                <a:spcPct val="90000"/>
              </a:lnSpc>
              <a:buSzPct val="100000"/>
              <a:buFont typeface="Arial"/>
              <a:buChar char="•"/>
              <a:defRPr sz="5500"/>
            </a:lvl1pPr>
          </a:lstStyle>
          <a:p>
            <a:pPr/>
            <a:r>
              <a:t>Aquisição do sinal de EMG utilizando o equipamento TRIGNO™ Wireless System.</a:t>
            </a:r>
          </a:p>
        </p:txBody>
      </p:sp>
      <p:sp>
        <p:nvSpPr>
          <p:cNvPr id="134" name="Shape 134"/>
          <p:cNvSpPr/>
          <p:nvPr/>
        </p:nvSpPr>
        <p:spPr>
          <a:xfrm>
            <a:off x="16573702" y="25110452"/>
            <a:ext cx="15143667" cy="7519691"/>
          </a:xfrm>
          <a:prstGeom prst="roundRect">
            <a:avLst>
              <a:gd name="adj" fmla="val 3886"/>
            </a:avLst>
          </a:prstGeom>
          <a:ln w="28575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7878511" y="24182298"/>
            <a:ext cx="12841043" cy="1168789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17919102" y="24285159"/>
            <a:ext cx="12783294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b="1" sz="6000"/>
            </a:lvl1pPr>
          </a:lstStyle>
          <a:p>
            <a:pPr/>
            <a:r>
              <a:t>CONCLUSÃO</a:t>
            </a:r>
          </a:p>
        </p:txBody>
      </p:sp>
      <p:sp>
        <p:nvSpPr>
          <p:cNvPr id="137" name="Shape 137"/>
          <p:cNvSpPr/>
          <p:nvPr/>
        </p:nvSpPr>
        <p:spPr>
          <a:xfrm>
            <a:off x="16826271" y="25548667"/>
            <a:ext cx="14599119" cy="706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499" indent="-571499" algn="just">
              <a:lnSpc>
                <a:spcPct val="90000"/>
              </a:lnSpc>
              <a:buSzPct val="100000"/>
              <a:buFont typeface="Arial"/>
              <a:buChar char="•"/>
              <a:defRPr sz="5500"/>
            </a:pPr>
            <a:r>
              <a:t>Maior magnitude do sinal dos músculos posteriores do tronco em comparação com os músculos anteriores no sujeito com LM.</a:t>
            </a:r>
          </a:p>
          <a:p>
            <a:pPr marL="571499" indent="-571499" algn="just">
              <a:lnSpc>
                <a:spcPct val="90000"/>
              </a:lnSpc>
              <a:buSzPct val="100000"/>
              <a:buFont typeface="Arial"/>
              <a:buChar char="•"/>
              <a:defRPr sz="5500"/>
            </a:pPr>
            <a:r>
              <a:t>No indivíduo com LM o início do tempo de contração muscular ocorre em menos de um segundo em mais músculos que no sujeito saudável.</a:t>
            </a:r>
          </a:p>
          <a:p>
            <a:pPr marL="571499" indent="-571499" algn="just">
              <a:lnSpc>
                <a:spcPct val="90000"/>
              </a:lnSpc>
              <a:buSzPct val="100000"/>
              <a:buFont typeface="Arial"/>
              <a:buChar char="•"/>
              <a:defRPr sz="5500"/>
            </a:pPr>
            <a:r>
              <a:t>Investigações com mais sujeitos são necessárias para extrapolação dos resultados. </a:t>
            </a:r>
          </a:p>
        </p:txBody>
      </p:sp>
      <p:sp>
        <p:nvSpPr>
          <p:cNvPr id="138" name="Shape 138"/>
          <p:cNvSpPr/>
          <p:nvPr/>
        </p:nvSpPr>
        <p:spPr>
          <a:xfrm>
            <a:off x="16573702" y="33837964"/>
            <a:ext cx="15143667" cy="5681452"/>
          </a:xfrm>
          <a:prstGeom prst="roundRect">
            <a:avLst>
              <a:gd name="adj" fmla="val 5143"/>
            </a:avLst>
          </a:prstGeom>
          <a:ln w="28575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7878511" y="32909809"/>
            <a:ext cx="12841043" cy="1168791"/>
          </a:xfrm>
          <a:prstGeom prst="roundRect">
            <a:avLst>
              <a:gd name="adj" fmla="val 8295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7919102" y="33012671"/>
            <a:ext cx="12783294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b="1" sz="6000"/>
            </a:lvl1pPr>
          </a:lstStyle>
          <a:p>
            <a:pPr/>
            <a:r>
              <a:t>REFERÊNCIAS</a:t>
            </a:r>
          </a:p>
        </p:txBody>
      </p:sp>
      <p:pic>
        <p:nvPicPr>
          <p:cNvPr id="141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1311" y="23054040"/>
            <a:ext cx="7781704" cy="586418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982073" y="30277246"/>
            <a:ext cx="14526141" cy="477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499" indent="-571499" algn="just">
              <a:lnSpc>
                <a:spcPct val="90000"/>
              </a:lnSpc>
              <a:buSzPct val="100000"/>
              <a:buFont typeface="Arial"/>
              <a:buChar char="•"/>
              <a:defRPr sz="5500"/>
            </a:pPr>
            <a:r>
              <a:t>O procedimento experimental consistiu na tentativa única de manutenção da postura sentada por 30 segundos para ambos os sujeitos.</a:t>
            </a:r>
          </a:p>
          <a:p>
            <a:pPr marL="571499" indent="-571499" algn="just">
              <a:lnSpc>
                <a:spcPct val="90000"/>
              </a:lnSpc>
              <a:buSzPct val="100000"/>
              <a:buFont typeface="Arial"/>
              <a:buChar char="•"/>
              <a:defRPr sz="5500"/>
            </a:pPr>
            <a:r>
              <a:t>O sinal foi processado no MATLAB™, com rotina de processamento customizada:</a:t>
            </a:r>
          </a:p>
        </p:txBody>
      </p:sp>
      <p:sp>
        <p:nvSpPr>
          <p:cNvPr id="143" name="Shape 143"/>
          <p:cNvSpPr/>
          <p:nvPr/>
        </p:nvSpPr>
        <p:spPr>
          <a:xfrm>
            <a:off x="1250261" y="28940723"/>
            <a:ext cx="14003804" cy="141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500"/>
            </a:lvl1pPr>
          </a:lstStyle>
          <a:p>
            <a:pPr/>
            <a:r>
              <a:t>Figura 1: Vista anterior e posterior do posicionamento dos sensores de EMG.</a:t>
            </a:r>
          </a:p>
        </p:txBody>
      </p:sp>
      <p:pic>
        <p:nvPicPr>
          <p:cNvPr id="144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432" y="35176427"/>
            <a:ext cx="14969424" cy="163395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982073" y="36923388"/>
            <a:ext cx="14526141" cy="2473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571499" indent="-571499" algn="just">
              <a:lnSpc>
                <a:spcPct val="90000"/>
              </a:lnSpc>
              <a:buSzPct val="100000"/>
              <a:buFont typeface="Arial"/>
              <a:buChar char="•"/>
              <a:defRPr sz="5500"/>
            </a:lvl1pPr>
          </a:lstStyle>
          <a:p>
            <a:pPr/>
            <a:r>
              <a:t>A raiz do valor quadrático médio (RMS) das contrações e o tempo de início da primeira contração de cada músculo foram determinados.</a:t>
            </a:r>
          </a:p>
        </p:txBody>
      </p:sp>
      <p:pic>
        <p:nvPicPr>
          <p:cNvPr id="146" name="image2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60826" y="7552271"/>
            <a:ext cx="14969424" cy="672554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17028455" y="14201321"/>
            <a:ext cx="14234164" cy="141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500"/>
            </a:lvl1pPr>
          </a:lstStyle>
          <a:p>
            <a:pPr/>
            <a:r>
              <a:t>Figura 2: Gráfico mostrando a amplitude de RMS das contrações musculares.</a:t>
            </a:r>
          </a:p>
        </p:txBody>
      </p:sp>
      <p:pic>
        <p:nvPicPr>
          <p:cNvPr id="148" name="image3.t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83875" y="15750358"/>
            <a:ext cx="14969423" cy="672554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7106322" y="22389631"/>
            <a:ext cx="13924529" cy="141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4500"/>
            </a:lvl1pPr>
          </a:lstStyle>
          <a:p>
            <a:pPr/>
            <a:r>
              <a:t>Figura 3: Gráfico mostrando o tempo de início da primeira contração de cada músculo.</a:t>
            </a:r>
          </a:p>
        </p:txBody>
      </p:sp>
      <p:sp>
        <p:nvSpPr>
          <p:cNvPr id="150" name="Shape 150"/>
          <p:cNvSpPr/>
          <p:nvPr/>
        </p:nvSpPr>
        <p:spPr>
          <a:xfrm>
            <a:off x="16636430" y="34230436"/>
            <a:ext cx="15018208" cy="521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90000"/>
              </a:lnSpc>
              <a:defRPr sz="3000"/>
            </a:pPr>
            <a:r>
              <a:t>YIP, P.K.; MALASPINA, A. Spinal cord trauma and the molecular point of no return. Mol Neurodegener. v. 7, n. 6, pp. 1-10, 2012.</a:t>
            </a:r>
          </a:p>
          <a:p>
            <a:pPr algn="just">
              <a:lnSpc>
                <a:spcPct val="90000"/>
              </a:lnSpc>
              <a:defRPr sz="3000"/>
            </a:pPr>
            <a:r>
              <a:t>SHERWOOD, A.M.; MCKAY, W.B.; DIMITRIJEVIC, M.R. Surface EMG. Muscle &amp; Nerve, v. 19, pp. 966-979, Aug. 1996.</a:t>
            </a:r>
          </a:p>
          <a:p>
            <a:pPr algn="just">
              <a:lnSpc>
                <a:spcPct val="90000"/>
              </a:lnSpc>
              <a:defRPr sz="3000"/>
            </a:pPr>
            <a:r>
              <a:t>STEELE, C. EMG Analysis Methods on Robotic Gait Machines (Book style with paper title and editor). Ed. Croatia: InTech, pp. 19-34, 2012.</a:t>
            </a:r>
          </a:p>
          <a:p>
            <a:pPr algn="just">
              <a:lnSpc>
                <a:spcPct val="90000"/>
              </a:lnSpc>
              <a:defRPr sz="3000"/>
            </a:pPr>
            <a:r>
              <a:t>MERLETTI, R; PARKER, P.A. Basic Physiology and Biophysics of EMG Signal Generation (Book style). Ed. Canada: IEEE PRESS, 2004, pp. 1-25.</a:t>
            </a:r>
          </a:p>
          <a:p>
            <a:pPr algn="just">
              <a:lnSpc>
                <a:spcPct val="90000"/>
              </a:lnSpc>
              <a:defRPr sz="3000"/>
            </a:pPr>
            <a:r>
              <a:t>HORAK, F.B. Postural orientation and equilibrium: what do we need to know about neural control of balance to prevent falls? Age and Ageing, pp. 7-11, 2006.</a:t>
            </a:r>
          </a:p>
          <a:p>
            <a:pPr algn="just">
              <a:lnSpc>
                <a:spcPct val="90000"/>
              </a:lnSpc>
              <a:defRPr sz="3000"/>
            </a:pPr>
            <a:r>
              <a:t>O’SULLIVAN, P.B. </a:t>
            </a:r>
            <a:r>
              <a:rPr i="1"/>
              <a:t>et al.</a:t>
            </a:r>
            <a:r>
              <a:t> Effect of different upright sitting postures on spinal-pelvic curvature and trunk muscle activation in pain-free population. Spine, vol. 31, n. 19, pp. 707-712, Sep. 2006.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