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Pasta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8.9108910891089101E-3"/>
          <c:y val="0.12511230907457327"/>
          <c:w val="0.95435643564356432"/>
          <c:h val="0.77637017070979331"/>
        </c:manualLayout>
      </c:layout>
      <c:barChart>
        <c:barDir val="col"/>
        <c:grouping val="percentStacked"/>
        <c:varyColors val="1"/>
        <c:ser>
          <c:idx val="0"/>
          <c:order val="0"/>
          <c:tx>
            <c:strRef>
              <c:f>grafico_questao1!$H$3</c:f>
              <c:strCache>
                <c:ptCount val="1"/>
                <c:pt idx="0">
                  <c:v>A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>
                    <a:solidFill>
                      <a:srgbClr val="073763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grafico_questao1!$G$4:$G$6</c:f>
              <c:strCache>
                <c:ptCount val="3"/>
                <c:pt idx="0">
                  <c:v>MATCH</c:v>
                </c:pt>
                <c:pt idx="1">
                  <c:v>NOT_MATCH</c:v>
                </c:pt>
                <c:pt idx="2">
                  <c:v>PROVIDER_FAILED</c:v>
                </c:pt>
              </c:strCache>
            </c:strRef>
          </c:cat>
          <c:val>
            <c:numRef>
              <c:f>grafico_questao1!$H$4:$H$6</c:f>
              <c:numCache>
                <c:formatCode>0.0%</c:formatCode>
                <c:ptCount val="3"/>
                <c:pt idx="0">
                  <c:v>0.92147806004618937</c:v>
                </c:pt>
                <c:pt idx="1">
                  <c:v>0.93548387096774188</c:v>
                </c:pt>
                <c:pt idx="2">
                  <c:v>0.78431372549019607</c:v>
                </c:pt>
              </c:numCache>
            </c:numRef>
          </c:val>
          <c:extLst/>
        </c:ser>
        <c:ser>
          <c:idx val="1"/>
          <c:order val="1"/>
          <c:tx>
            <c:strRef>
              <c:f>grafico_questao1!$I$3</c:f>
              <c:strCache>
                <c:ptCount val="1"/>
                <c:pt idx="0">
                  <c:v>B</c:v>
                </c:pt>
              </c:strCache>
            </c:strRef>
          </c:tx>
          <c:invertIfNegative val="1"/>
          <c:dPt>
            <c:idx val="1"/>
            <c:invertIfNegative val="1"/>
            <c:bubble3D val="0"/>
          </c:dPt>
          <c:dLbls>
            <c:dLbl>
              <c:idx val="1"/>
              <c:layout>
                <c:manualLayout>
                  <c:x val="3.8551469221357326E-3"/>
                  <c:y val="-9.6240466462299806E-2"/>
                </c:manualLayout>
              </c:layout>
              <c:spPr/>
              <c:txPr>
                <a:bodyPr/>
                <a:lstStyle/>
                <a:p>
                  <a:pPr lvl="0">
                    <a:defRPr sz="1400" b="1">
                      <a:solidFill>
                        <a:srgbClr val="660000"/>
                      </a:solidFill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>
                    <a:solidFill>
                      <a:srgbClr val="660000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grafico_questao1!$G$4:$G$6</c:f>
              <c:strCache>
                <c:ptCount val="3"/>
                <c:pt idx="0">
                  <c:v>MATCH</c:v>
                </c:pt>
                <c:pt idx="1">
                  <c:v>NOT_MATCH</c:v>
                </c:pt>
                <c:pt idx="2">
                  <c:v>PROVIDER_FAILED</c:v>
                </c:pt>
              </c:strCache>
            </c:strRef>
          </c:cat>
          <c:val>
            <c:numRef>
              <c:f>grafico_questao1!$I$4:$I$6</c:f>
              <c:numCache>
                <c:formatCode>0.0%</c:formatCode>
                <c:ptCount val="3"/>
                <c:pt idx="0">
                  <c:v>6.4665127020785224E-2</c:v>
                </c:pt>
                <c:pt idx="1">
                  <c:v>6.4516129032258063E-2</c:v>
                </c:pt>
                <c:pt idx="2">
                  <c:v>0.15686274509803921</c:v>
                </c:pt>
              </c:numCache>
            </c:numRef>
          </c:val>
          <c:extLst/>
        </c:ser>
        <c:ser>
          <c:idx val="2"/>
          <c:order val="2"/>
          <c:tx>
            <c:strRef>
              <c:f>grafico_questao1!$J$3</c:f>
              <c:strCache>
                <c:ptCount val="1"/>
                <c:pt idx="0">
                  <c:v>C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1400" b="1">
                    <a:solidFill>
                      <a:srgbClr val="434343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grafico_questao1!$G$4:$G$6</c:f>
              <c:strCache>
                <c:ptCount val="3"/>
                <c:pt idx="0">
                  <c:v>MATCH</c:v>
                </c:pt>
                <c:pt idx="1">
                  <c:v>NOT_MATCH</c:v>
                </c:pt>
                <c:pt idx="2">
                  <c:v>PROVIDER_FAILED</c:v>
                </c:pt>
              </c:strCache>
            </c:strRef>
          </c:cat>
          <c:val>
            <c:numRef>
              <c:f>grafico_questao1!$J$4:$J$6</c:f>
              <c:numCache>
                <c:formatCode>0.0%</c:formatCode>
                <c:ptCount val="3"/>
                <c:pt idx="0">
                  <c:v>1.3856812933025405E-2</c:v>
                </c:pt>
                <c:pt idx="1">
                  <c:v>0</c:v>
                </c:pt>
                <c:pt idx="2">
                  <c:v>5.8823529411764705E-2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80808656"/>
        <c:axId val="-1080814096"/>
      </c:barChart>
      <c:catAx>
        <c:axId val="-1080808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pt-BR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1200" b="1">
                <a:solidFill>
                  <a:srgbClr val="666666"/>
                </a:solidFill>
                <a:latin typeface="+mn-lt"/>
              </a:defRPr>
            </a:pPr>
            <a:endParaRPr lang="pt-BR"/>
          </a:p>
        </c:txPr>
        <c:crossAx val="-1080814096"/>
        <c:crosses val="autoZero"/>
        <c:auto val="1"/>
        <c:lblAlgn val="ctr"/>
        <c:lblOffset val="100"/>
        <c:noMultiLvlLbl val="1"/>
      </c:catAx>
      <c:valAx>
        <c:axId val="-1080814096"/>
        <c:scaling>
          <c:orientation val="minMax"/>
        </c:scaling>
        <c:delete val="0"/>
        <c:axPos val="l"/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pt-BR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700" b="0">
                <a:solidFill>
                  <a:srgbClr val="FFFFFF"/>
                </a:solidFill>
                <a:latin typeface="+mn-lt"/>
              </a:defRPr>
            </a:pPr>
            <a:endParaRPr lang="pt-BR"/>
          </a:p>
        </c:txPr>
        <c:crossAx val="-1080808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151768448329215"/>
          <c:y val="9.5687331536388164E-3"/>
        </c:manualLayout>
      </c:layout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pt-BR"/>
        </a:p>
      </c:txPr>
    </c:legend>
    <c:plotVisOnly val="1"/>
    <c:dispBlanksAs val="zero"/>
    <c:showDLblsOverMax val="1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0.73513</cdr:x>
      <cdr:y>0.26499</cdr:y>
    </cdr:from>
    <cdr:to>
      <cdr:x>0.88463</cdr:x>
      <cdr:y>0.91132</cdr:y>
    </cdr:to>
    <cdr:sp macro="" textlink="">
      <cdr:nvSpPr>
        <cdr:cNvPr id="2" name="Retângulo de cantos arredondados 1"/>
        <cdr:cNvSpPr/>
      </cdr:nvSpPr>
      <cdr:spPr>
        <a:xfrm xmlns:a="http://schemas.openxmlformats.org/drawingml/2006/main" rot="5400000">
          <a:off x="3923930" y="2013904"/>
          <a:ext cx="2750586" cy="978195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9050">
          <a:solidFill>
            <a:srgbClr val="FF0000"/>
          </a:solidFill>
          <a:prstDash val="lg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pt-B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D85-4FE8-437A-8311-E80EE564AEB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Apresentação de Teste de SQL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5000" dirty="0" smtClean="0"/>
              <a:t>Qualidade Logística e Prevenção a Fraude</a:t>
            </a: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79" y="10633"/>
            <a:ext cx="9090838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Análise dos Dias com Picos de Acessos Negados</a:t>
            </a:r>
            <a:r>
              <a:rPr lang="pt-BR" sz="2600" b="1" dirty="0" smtClean="0">
                <a:solidFill>
                  <a:srgbClr val="FF0000"/>
                </a:solidFill>
              </a:rPr>
              <a:t/>
            </a:r>
            <a:br>
              <a:rPr lang="pt-BR" sz="2600" b="1" dirty="0" smtClean="0">
                <a:solidFill>
                  <a:srgbClr val="FF0000"/>
                </a:solidFill>
              </a:rPr>
            </a:br>
            <a:endParaRPr lang="pt-BR" sz="2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Dos 24 acessos negados nos dias acima da média, 9 são referentes a entregadores da categoria </a:t>
            </a:r>
            <a:r>
              <a:rPr lang="pt-BR" sz="1600" b="1" dirty="0" smtClean="0">
                <a:solidFill>
                  <a:srgbClr val="FF0000"/>
                </a:solidFill>
              </a:rPr>
              <a:t>Prata</a:t>
            </a:r>
            <a:r>
              <a:rPr lang="pt-BR" sz="1600" dirty="0" smtClean="0"/>
              <a:t>, cerca de </a:t>
            </a:r>
            <a:r>
              <a:rPr lang="pt-BR" sz="1600" b="1" dirty="0" smtClean="0">
                <a:solidFill>
                  <a:srgbClr val="FF0000"/>
                </a:solidFill>
              </a:rPr>
              <a:t>38%</a:t>
            </a:r>
            <a:r>
              <a:rPr lang="pt-BR" sz="1600" dirty="0" smtClean="0"/>
              <a:t>. Contudo, mesmo que esses entregadores sejam da categoria Prata, eles não são os mais antigos na plataforma. Os entregadores mais antigos com acessos negados nos dias de análise são das categorias </a:t>
            </a:r>
            <a:r>
              <a:rPr lang="pt-BR" sz="1600" b="1" dirty="0" smtClean="0">
                <a:solidFill>
                  <a:srgbClr val="FF0000"/>
                </a:solidFill>
              </a:rPr>
              <a:t>Iniciante </a:t>
            </a:r>
            <a:r>
              <a:rPr lang="pt-BR" sz="1600" dirty="0" smtClean="0"/>
              <a:t>e</a:t>
            </a:r>
            <a:r>
              <a:rPr lang="pt-BR" sz="1600" b="1" dirty="0" smtClean="0">
                <a:solidFill>
                  <a:srgbClr val="FF0000"/>
                </a:solidFill>
              </a:rPr>
              <a:t> Bronze</a:t>
            </a:r>
            <a:r>
              <a:rPr lang="pt-BR" sz="1600" dirty="0"/>
              <a:t>,</a:t>
            </a:r>
            <a:r>
              <a:rPr lang="pt-BR" sz="1600" dirty="0" smtClean="0"/>
              <a:t> o que indica que essas contas são usadas com o intuito de fraude.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Ação: Encaminhar esses usuários para uma análise detalhada no fluxo </a:t>
            </a:r>
            <a:r>
              <a:rPr lang="pt-BR" sz="1600" dirty="0" err="1" smtClean="0"/>
              <a:t>stack</a:t>
            </a:r>
            <a:r>
              <a:rPr lang="pt-BR" sz="1600" dirty="0" smtClean="0"/>
              <a:t>.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5" y="1274618"/>
            <a:ext cx="4756676" cy="3291450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 rot="5400000">
            <a:off x="2914084" y="1814955"/>
            <a:ext cx="397562" cy="77543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 rot="5400000">
            <a:off x="-607282" y="2616210"/>
            <a:ext cx="3399382" cy="104790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98" y="1440472"/>
            <a:ext cx="7048862" cy="3048401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 rot="5400000">
            <a:off x="7330863" y="-689871"/>
            <a:ext cx="1553720" cy="704886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Obrigado!</a:t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10633"/>
            <a:ext cx="8293395" cy="1263985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Agenda</a:t>
            </a:r>
            <a:endParaRPr lang="pt-BR" sz="3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57522" y="1841242"/>
            <a:ext cx="7716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PRoporção</a:t>
            </a:r>
            <a:r>
              <a:rPr lang="pt-BR" dirty="0" smtClean="0"/>
              <a:t> de </a:t>
            </a:r>
            <a:r>
              <a:rPr lang="pt-BR" dirty="0" err="1" smtClean="0"/>
              <a:t>Providers</a:t>
            </a:r>
            <a:r>
              <a:rPr lang="pt-BR" dirty="0" smtClean="0"/>
              <a:t> por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Quantidade de Falhas por Categoria de Entregador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Similaridade Real x Similaridade Ajustada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Relação </a:t>
            </a:r>
            <a:r>
              <a:rPr lang="pt-BR" dirty="0"/>
              <a:t>do Volume de Pedidos Cancelados por </a:t>
            </a:r>
            <a:r>
              <a:rPr lang="pt-BR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Comportamento </a:t>
            </a:r>
            <a:r>
              <a:rPr lang="pt-BR" dirty="0"/>
              <a:t>de Acessos Negados no </a:t>
            </a:r>
            <a:r>
              <a:rPr lang="pt-BR" dirty="0" smtClean="0"/>
              <a:t>Período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</a:t>
            </a:r>
            <a:r>
              <a:rPr lang="pt-BR" dirty="0"/>
              <a:t>dos Dias com Picos de Acessos </a:t>
            </a:r>
            <a:r>
              <a:rPr lang="pt-BR" dirty="0" smtClean="0"/>
              <a:t>Negados</a:t>
            </a:r>
            <a:r>
              <a:rPr lang="pt-BR" sz="1600" b="1" dirty="0">
                <a:solidFill>
                  <a:srgbClr val="FF0000"/>
                </a:solidFill>
              </a:rPr>
              <a:t/>
            </a:r>
            <a:br>
              <a:rPr lang="pt-BR" sz="1600" b="1" dirty="0">
                <a:solidFill>
                  <a:srgbClr val="FF0000"/>
                </a:solidFill>
              </a:rPr>
            </a:b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-14963"/>
            <a:ext cx="4490337" cy="147975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Ferramentas Utilizadas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1895187"/>
            <a:ext cx="1230942" cy="6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0" y="3039196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quot;SQL Database (Generic)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3147375"/>
            <a:ext cx="1216223" cy="16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48" y="3147375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97311" y="3780116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6782308" y="3782178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5907" y="1675594"/>
            <a:ext cx="8934603" cy="115279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16924" y="1895187"/>
            <a:ext cx="29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Github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- Controle e segurança do código.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82356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</a:t>
            </a:r>
            <a:r>
              <a:rPr lang="pt-BR" sz="1600" dirty="0" err="1" smtClean="0"/>
              <a:t>Extação</a:t>
            </a:r>
            <a:r>
              <a:rPr lang="pt-BR" sz="1600" dirty="0" smtClean="0"/>
              <a:t> das planilhas e construção do banco.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490337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SQL</a:t>
            </a:r>
          </a:p>
          <a:p>
            <a:r>
              <a:rPr lang="pt-BR" sz="1600" dirty="0" smtClean="0"/>
              <a:t>- Consultas no banco para análises.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523164" y="5103980"/>
            <a:ext cx="2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Criação de gráficos.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71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Proporção de </a:t>
            </a:r>
            <a:r>
              <a:rPr lang="pt-BR" sz="2800" b="1" dirty="0" err="1" smtClean="0">
                <a:solidFill>
                  <a:srgbClr val="FF0000"/>
                </a:solidFill>
              </a:rPr>
              <a:t>Providers</a:t>
            </a:r>
            <a:r>
              <a:rPr lang="pt-BR" sz="2800" b="1" dirty="0" smtClean="0">
                <a:solidFill>
                  <a:srgbClr val="FF0000"/>
                </a:solidFill>
              </a:rPr>
              <a:t> por Status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634177" y="1658679"/>
            <a:ext cx="42636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O </a:t>
            </a:r>
            <a:r>
              <a:rPr lang="pt-BR" sz="1600" b="1" dirty="0" err="1" smtClean="0">
                <a:solidFill>
                  <a:srgbClr val="FF0000"/>
                </a:solidFill>
              </a:rPr>
              <a:t>provider</a:t>
            </a:r>
            <a:r>
              <a:rPr lang="pt-BR" sz="1600" b="1" dirty="0" smtClean="0">
                <a:solidFill>
                  <a:srgbClr val="FF0000"/>
                </a:solidFill>
              </a:rPr>
              <a:t> que mais falha é o A</a:t>
            </a:r>
            <a:r>
              <a:rPr lang="pt-BR" sz="1600" dirty="0" smtClean="0"/>
              <a:t>, pois é o primeiro da esteira de tentativas. Via de regra, o erro sempre acontecerá nesse provedor primeiramente.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falha do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A é tão grande que é mais de </a:t>
            </a:r>
            <a:r>
              <a:rPr lang="pt-BR" sz="1600" b="1" dirty="0" smtClean="0">
                <a:solidFill>
                  <a:srgbClr val="FF0000"/>
                </a:solidFill>
              </a:rPr>
              <a:t>3 vezes maior </a:t>
            </a:r>
            <a:r>
              <a:rPr lang="pt-BR" sz="1600" dirty="0" smtClean="0"/>
              <a:t>do que os outros </a:t>
            </a:r>
            <a:r>
              <a:rPr lang="pt-BR" sz="1600" dirty="0" err="1" smtClean="0"/>
              <a:t>providers</a:t>
            </a:r>
            <a:r>
              <a:rPr lang="pt-BR" sz="1600" dirty="0" smtClean="0"/>
              <a:t>.</a:t>
            </a:r>
          </a:p>
          <a:p>
            <a:pPr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identificar as principais causas de falha do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A e também entender a magnitude de quase 20% de falha no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28" name="Chart 1" title="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715859"/>
              </p:ext>
            </p:extLst>
          </p:nvPr>
        </p:nvGraphicFramePr>
        <p:xfrm>
          <a:off x="304135" y="1969615"/>
          <a:ext cx="6543232" cy="425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2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77658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Quantidade de Falhas por Categoria de Entregador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de entregadores que possui maior falha na biometria é a </a:t>
            </a:r>
            <a:r>
              <a:rPr lang="pt-BR" sz="1600" b="1" dirty="0" smtClean="0">
                <a:solidFill>
                  <a:srgbClr val="FF0000"/>
                </a:solidFill>
              </a:rPr>
              <a:t>bronze</a:t>
            </a:r>
            <a:r>
              <a:rPr lang="pt-BR" sz="16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Essa categoria possui motoristas mais inexperientes na plataforma, o que pode  acarretar um número maior de erros.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quantidade de entregadores nessa categoria também influencia uma chance maior de falha nessa categoria.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é responsável por cerca de </a:t>
            </a:r>
            <a:r>
              <a:rPr lang="pt-BR" sz="1600" b="1" dirty="0" smtClean="0">
                <a:solidFill>
                  <a:srgbClr val="FF0000"/>
                </a:solidFill>
              </a:rPr>
              <a:t>40%</a:t>
            </a:r>
            <a:r>
              <a:rPr lang="pt-BR" sz="1600" dirty="0" smtClean="0"/>
              <a:t> do total de falhas do período.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Munir o setor de </a:t>
            </a:r>
            <a:r>
              <a:rPr lang="pt-BR" sz="1600" dirty="0" err="1" smtClean="0"/>
              <a:t>onboarding</a:t>
            </a:r>
            <a:r>
              <a:rPr lang="pt-BR" sz="1600" dirty="0" smtClean="0"/>
              <a:t> com esses dados para melhoria da experiência do usuário na plataforma, e estudos para acompanhamento do comportamento desse grupo específico.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0" y="1765004"/>
            <a:ext cx="6160981" cy="44013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 rot="5400000">
            <a:off x="-604554" y="3561469"/>
            <a:ext cx="4571143" cy="97821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13003"/>
          </a:xfrm>
        </p:spPr>
        <p:txBody>
          <a:bodyPr>
            <a:normAutofit/>
          </a:bodyPr>
          <a:lstStyle/>
          <a:p>
            <a:pPr algn="l"/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Similaridade Real x Projetada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Com a alteração da similaridade mínima, o índice cai de </a:t>
            </a:r>
            <a:r>
              <a:rPr lang="pt-BR" sz="1600" b="1" dirty="0" smtClean="0">
                <a:solidFill>
                  <a:srgbClr val="FF0000"/>
                </a:solidFill>
              </a:rPr>
              <a:t>87%</a:t>
            </a:r>
            <a:r>
              <a:rPr lang="pt-BR" sz="1600" dirty="0" smtClean="0"/>
              <a:t> para </a:t>
            </a:r>
            <a:r>
              <a:rPr lang="pt-BR" sz="1600" b="1" dirty="0" smtClean="0">
                <a:solidFill>
                  <a:srgbClr val="FF0000"/>
                </a:solidFill>
              </a:rPr>
              <a:t>56%</a:t>
            </a:r>
            <a:r>
              <a:rPr lang="pt-BR" sz="1600" dirty="0" smtClean="0"/>
              <a:t>, representando uma diferença de </a:t>
            </a:r>
            <a:r>
              <a:rPr lang="pt-BR" sz="1600" b="1" dirty="0" smtClean="0">
                <a:solidFill>
                  <a:srgbClr val="FF0000"/>
                </a:solidFill>
              </a:rPr>
              <a:t>31%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Impactos: maior corte na similaridade tenderia à diminuição de fraude. No entanto, esse aumento do corte pode causar um estresse na base de motoristas, causando descontentamento e abandono da plataforma.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0" y="1654836"/>
            <a:ext cx="6318493" cy="49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13003"/>
          </a:xfrm>
        </p:spPr>
        <p:txBody>
          <a:bodyPr>
            <a:normAutofit/>
          </a:bodyPr>
          <a:lstStyle/>
          <a:p>
            <a:pPr algn="l"/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Similaridade Real x Projetada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223111" y="1678706"/>
            <a:ext cx="4263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Considerando o valor de pedidos dos entregadores com status = MATCH o valor cai cerca de </a:t>
            </a:r>
            <a:r>
              <a:rPr lang="pt-BR" sz="1600" b="1" dirty="0" smtClean="0">
                <a:solidFill>
                  <a:srgbClr val="FF0000"/>
                </a:solidFill>
              </a:rPr>
              <a:t>R$ 143.000</a:t>
            </a:r>
            <a:r>
              <a:rPr lang="pt-BR" sz="1600" dirty="0" smtClean="0"/>
              <a:t>, uma diferença de </a:t>
            </a:r>
            <a:r>
              <a:rPr lang="pt-BR" sz="1600" b="1" dirty="0" smtClean="0">
                <a:solidFill>
                  <a:srgbClr val="FF0000"/>
                </a:solidFill>
              </a:rPr>
              <a:t>33%</a:t>
            </a:r>
            <a:r>
              <a:rPr lang="pt-BR" sz="1600" dirty="0" smtClean="0"/>
              <a:t>.	</a:t>
            </a: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Testar esse novo corte da similaridade em uma parte da base para estudar o comportamento das sessões negadas dos motoristas e direcionar futuras 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6" y="1425787"/>
            <a:ext cx="6819145" cy="41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9090838" cy="848349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Relação do Volume de Pedidos Cancelados por Status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45556" y="4710472"/>
            <a:ext cx="11392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Existe uma relação entre o volume de pedidos cancelados por entregador e o status do processo de identificação. Nesse caso, entregadores com status ‘NOT_MATCH’ tem um índice maior do que os demais. Estatisticamente falando, a correlação das variáveis indica que quanto maior a quantidade de entregadores ou pedidos, menor a quantidade de pedidos cancelados por entregador.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acompanhar o indicador de pedidos cancelados por entregador e status com o intuito de monitorar comportamentos fora do padrão ao longo do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53"/>
          <a:stretch/>
        </p:blipFill>
        <p:spPr>
          <a:xfrm>
            <a:off x="565092" y="1512084"/>
            <a:ext cx="4581066" cy="30277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98" y="1394878"/>
            <a:ext cx="5386958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79" y="10633"/>
            <a:ext cx="9090838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Comportamento de Acessos </a:t>
            </a:r>
            <a:r>
              <a:rPr lang="pt-BR" sz="2800" b="1" dirty="0">
                <a:solidFill>
                  <a:srgbClr val="FF0000"/>
                </a:solidFill>
              </a:rPr>
              <a:t>N</a:t>
            </a:r>
            <a:r>
              <a:rPr lang="pt-BR" sz="2800" b="1" dirty="0" smtClean="0">
                <a:solidFill>
                  <a:srgbClr val="FF0000"/>
                </a:solidFill>
              </a:rPr>
              <a:t>egados no Período</a:t>
            </a:r>
            <a:r>
              <a:rPr lang="pt-BR" sz="2600" b="1" dirty="0" smtClean="0">
                <a:solidFill>
                  <a:srgbClr val="FF0000"/>
                </a:solidFill>
              </a:rPr>
              <a:t/>
            </a:r>
            <a:br>
              <a:rPr lang="pt-BR" sz="2600" b="1" dirty="0" smtClean="0">
                <a:solidFill>
                  <a:srgbClr val="FF0000"/>
                </a:solidFill>
              </a:rPr>
            </a:br>
            <a:endParaRPr lang="pt-BR" sz="2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Houve um pico de acessos negados entre o dia 15 e 17 e o da 30 ficaram fora da média de acesos negados do período (31 dias).  Esses dias merecem ser investigados no detalhe com o intuito de entender se houve alguma instabilidade na  plataforma, data comemorativa ou algo que possa ter influenciado tal comportamento.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Ajustar cálculo da média para média móvel e colocar em produção o indicador para monitorar comportamentos atípicos.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1" y="1458673"/>
            <a:ext cx="9349855" cy="34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628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de Teste de SQL  Qualidade Logística e Prevenção a Fraude</vt:lpstr>
      <vt:lpstr> Agenda</vt:lpstr>
      <vt:lpstr>Ferramentas Utilizadas </vt:lpstr>
      <vt:lpstr>Proporção de Providers por Status</vt:lpstr>
      <vt:lpstr>Quantidade de Falhas por Categoria de Entregador</vt:lpstr>
      <vt:lpstr> Similaridade Real x Projetada</vt:lpstr>
      <vt:lpstr> Similaridade Real x Projetada</vt:lpstr>
      <vt:lpstr>Relação do Volume de Pedidos Cancelados por Status</vt:lpstr>
      <vt:lpstr>Comportamento de Acessos Negados no Período </vt:lpstr>
      <vt:lpstr>Análise dos Dias com Picos de Acessos Negados </vt:lpstr>
      <vt:lpstr>Obrigado!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Teste de SQL  Qualidade Logística e Prevenção a Fraude</dc:title>
  <dc:creator>Thales</dc:creator>
  <cp:lastModifiedBy>Thales</cp:lastModifiedBy>
  <cp:revision>80</cp:revision>
  <dcterms:created xsi:type="dcterms:W3CDTF">2024-06-08T01:16:19Z</dcterms:created>
  <dcterms:modified xsi:type="dcterms:W3CDTF">2024-06-14T12:05:29Z</dcterms:modified>
</cp:coreProperties>
</file>