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59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8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12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33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2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45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7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6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15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13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53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05D85-4FE8-437A-8311-E80EE564AEB2}" type="datetimeFigureOut">
              <a:rPr lang="pt-BR" smtClean="0"/>
              <a:t>24/06/2024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94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42472" y="18889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Apresentação de Teste de SQL 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sz="5000" dirty="0" smtClean="0"/>
              <a:t>Qualidade Logística e Prevenção a Fraude</a:t>
            </a:r>
            <a:endParaRPr lang="pt-BR" sz="50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od Delivery Man Riding a Scooter Stock Vector - Illustration of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4"/>
          <a:stretch/>
        </p:blipFill>
        <p:spPr bwMode="auto">
          <a:xfrm>
            <a:off x="0" y="4424336"/>
            <a:ext cx="3398982" cy="243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52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379" y="10633"/>
            <a:ext cx="9090838" cy="1263985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rgbClr val="FF0000"/>
                </a:solidFill>
              </a:rPr>
              <a:t>Análise dos Dias com Picos de Acessos Negados</a:t>
            </a:r>
            <a:r>
              <a:rPr lang="pt-BR" sz="2600" b="1" dirty="0" smtClean="0">
                <a:solidFill>
                  <a:srgbClr val="FF0000"/>
                </a:solidFill>
              </a:rPr>
              <a:t/>
            </a:r>
            <a:br>
              <a:rPr lang="pt-BR" sz="2600" b="1" dirty="0" smtClean="0">
                <a:solidFill>
                  <a:srgbClr val="FF0000"/>
                </a:solidFill>
              </a:rPr>
            </a:br>
            <a:endParaRPr lang="pt-BR" sz="26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72255" y="4912242"/>
            <a:ext cx="116501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Dos 24 acessos negados nos dias acima da média, 9 são referentes a entregadores da categoria </a:t>
            </a:r>
            <a:r>
              <a:rPr lang="pt-BR" sz="1600" b="1" dirty="0" smtClean="0">
                <a:solidFill>
                  <a:srgbClr val="FF0000"/>
                </a:solidFill>
              </a:rPr>
              <a:t>Prata</a:t>
            </a:r>
            <a:r>
              <a:rPr lang="pt-BR" sz="1600" dirty="0" smtClean="0"/>
              <a:t>, cerca de </a:t>
            </a:r>
            <a:r>
              <a:rPr lang="pt-BR" sz="1600" b="1" dirty="0" smtClean="0">
                <a:solidFill>
                  <a:srgbClr val="FF0000"/>
                </a:solidFill>
              </a:rPr>
              <a:t>38%</a:t>
            </a:r>
            <a:r>
              <a:rPr lang="pt-BR" sz="1600" dirty="0" smtClean="0"/>
              <a:t>. Contudo, mesmo que esses entregadores sejam da categoria Prata, eles não são os mais antigos na plataforma. Os entregadores mais antigos com acessos negados nos dias de análise são das categorias </a:t>
            </a:r>
            <a:r>
              <a:rPr lang="pt-BR" sz="1600" b="1" dirty="0" smtClean="0">
                <a:solidFill>
                  <a:srgbClr val="FF0000"/>
                </a:solidFill>
              </a:rPr>
              <a:t>Iniciante </a:t>
            </a:r>
            <a:r>
              <a:rPr lang="pt-BR" sz="1600" dirty="0" smtClean="0"/>
              <a:t>e</a:t>
            </a:r>
            <a:r>
              <a:rPr lang="pt-BR" sz="1600" b="1" dirty="0" smtClean="0">
                <a:solidFill>
                  <a:srgbClr val="FF0000"/>
                </a:solidFill>
              </a:rPr>
              <a:t> Bronze</a:t>
            </a:r>
            <a:r>
              <a:rPr lang="pt-BR" sz="1600" dirty="0"/>
              <a:t>,</a:t>
            </a:r>
            <a:r>
              <a:rPr lang="pt-BR" sz="1600" dirty="0" smtClean="0"/>
              <a:t> o que indica que essas contas são usadas com o intuito de fraude.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Ação: Encaminhar esses usuários para uma análise detalhada no fluxo </a:t>
            </a:r>
            <a:r>
              <a:rPr lang="pt-BR" sz="1600" dirty="0" err="1" smtClean="0"/>
              <a:t>stack</a:t>
            </a:r>
            <a:r>
              <a:rPr lang="pt-BR" sz="1600" dirty="0" smtClean="0"/>
              <a:t>.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25" y="1274618"/>
            <a:ext cx="4756676" cy="3291450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 rot="5400000">
            <a:off x="2914084" y="1814955"/>
            <a:ext cx="397562" cy="77543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 rot="5400000">
            <a:off x="-607282" y="2616210"/>
            <a:ext cx="3399382" cy="104790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98" y="1440472"/>
            <a:ext cx="7048862" cy="3048401"/>
          </a:xfrm>
          <a:prstGeom prst="rect">
            <a:avLst/>
          </a:prstGeom>
        </p:spPr>
      </p:pic>
      <p:sp>
        <p:nvSpPr>
          <p:cNvPr id="13" name="Retângulo de cantos arredondados 12"/>
          <p:cNvSpPr/>
          <p:nvPr/>
        </p:nvSpPr>
        <p:spPr>
          <a:xfrm rot="5400000">
            <a:off x="7330863" y="-689871"/>
            <a:ext cx="1553720" cy="704886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40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42472" y="1888981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Obrigado!</a:t>
            </a:r>
            <a:br>
              <a:rPr lang="pt-BR" b="1" dirty="0" smtClean="0">
                <a:solidFill>
                  <a:srgbClr val="FF0000"/>
                </a:solidFill>
              </a:rPr>
            </a:br>
            <a:endParaRPr lang="pt-BR" sz="50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od Delivery Man Riding a Scooter Stock Vector - Illustration of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4"/>
          <a:stretch/>
        </p:blipFill>
        <p:spPr bwMode="auto">
          <a:xfrm>
            <a:off x="0" y="4424336"/>
            <a:ext cx="3398982" cy="243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9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10633"/>
            <a:ext cx="8293395" cy="1263985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rgbClr val="FF0000"/>
                </a:solidFill>
              </a:rPr>
              <a:t> </a:t>
            </a:r>
            <a:r>
              <a:rPr lang="pt-BR" sz="3600" b="1" dirty="0" smtClean="0">
                <a:solidFill>
                  <a:srgbClr val="FF0000"/>
                </a:solidFill>
              </a:rPr>
              <a:t>Agenda</a:t>
            </a:r>
            <a:endParaRPr lang="pt-BR" sz="36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57522" y="1841242"/>
            <a:ext cx="77166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Ferramentas Utilizadas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PRoporção</a:t>
            </a:r>
            <a:r>
              <a:rPr lang="pt-BR" dirty="0" smtClean="0"/>
              <a:t> de </a:t>
            </a:r>
            <a:r>
              <a:rPr lang="pt-BR" dirty="0" err="1" smtClean="0"/>
              <a:t>Providers</a:t>
            </a:r>
            <a:r>
              <a:rPr lang="pt-BR" dirty="0" smtClean="0"/>
              <a:t> por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Quantidade de Falhas por Categoria de Entregador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Similaridade Real x Similaridade Ajustada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Relação </a:t>
            </a:r>
            <a:r>
              <a:rPr lang="pt-BR" dirty="0"/>
              <a:t>do Volume de Pedidos Cancelados por </a:t>
            </a:r>
            <a:r>
              <a:rPr lang="pt-BR" dirty="0" smtClean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Comportamento </a:t>
            </a:r>
            <a:r>
              <a:rPr lang="pt-BR" dirty="0"/>
              <a:t>de Acessos Negados no </a:t>
            </a:r>
            <a:r>
              <a:rPr lang="pt-BR" dirty="0" smtClean="0"/>
              <a:t>Período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Análise </a:t>
            </a:r>
            <a:r>
              <a:rPr lang="pt-BR" dirty="0"/>
              <a:t>dos Dias com Picos de Acessos </a:t>
            </a:r>
            <a:r>
              <a:rPr lang="pt-BR" dirty="0" smtClean="0"/>
              <a:t>Negados</a:t>
            </a:r>
            <a:r>
              <a:rPr lang="pt-BR" sz="1600" b="1" dirty="0">
                <a:solidFill>
                  <a:srgbClr val="FF0000"/>
                </a:solidFill>
              </a:rPr>
              <a:t/>
            </a:r>
            <a:br>
              <a:rPr lang="pt-BR" sz="1600" b="1" dirty="0">
                <a:solidFill>
                  <a:srgbClr val="FF0000"/>
                </a:solidFill>
              </a:rPr>
            </a:br>
            <a:endParaRPr lang="pt-BR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0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-14963"/>
            <a:ext cx="4490337" cy="1479753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</a:rPr>
              <a:t>Ferramentas Utilizadas</a:t>
            </a:r>
            <a:r>
              <a:rPr lang="pt-BR" b="1" dirty="0" smtClean="0">
                <a:solidFill>
                  <a:srgbClr val="FF0000"/>
                </a:solidFill>
              </a:rPr>
              <a:t/>
            </a:r>
            <a:br>
              <a:rPr lang="pt-BR" b="1" dirty="0" smtClean="0">
                <a:solidFill>
                  <a:srgbClr val="FF0000"/>
                </a:solidFill>
              </a:rPr>
            </a:br>
            <a:endParaRPr lang="pt-BR" sz="50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tHub Logo, symbol, meaning, history, PNG, bra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01" y="1895187"/>
            <a:ext cx="1230942" cy="69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llection of HQ Python Logo PNG. | Plus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70" y="3039196"/>
            <a:ext cx="1530307" cy="18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&quot;SQL Database (Generic)&quot; Icon - Download for free – Icondu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01" y="3147375"/>
            <a:ext cx="1216223" cy="16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ollection of HQ Python Logo PNG. | Plus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548" y="3147375"/>
            <a:ext cx="1530307" cy="18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ta para a direita 8"/>
          <p:cNvSpPr/>
          <p:nvPr/>
        </p:nvSpPr>
        <p:spPr>
          <a:xfrm>
            <a:off x="2997311" y="3780116"/>
            <a:ext cx="1740856" cy="3721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>
            <a:off x="6782308" y="3782178"/>
            <a:ext cx="1740856" cy="3721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75907" y="1675594"/>
            <a:ext cx="8934603" cy="115279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316924" y="1895187"/>
            <a:ext cx="2977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/>
              <a:t>Github</a:t>
            </a:r>
            <a:r>
              <a:rPr lang="pt-BR" sz="1600" dirty="0" smtClean="0"/>
              <a:t> </a:t>
            </a:r>
          </a:p>
          <a:p>
            <a:r>
              <a:rPr lang="pt-BR" sz="1600" dirty="0" smtClean="0"/>
              <a:t>- Controle e segurança do código.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882356" y="5103980"/>
            <a:ext cx="2114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Python</a:t>
            </a:r>
          </a:p>
          <a:p>
            <a:r>
              <a:rPr lang="pt-BR" sz="1600" dirty="0" smtClean="0"/>
              <a:t>- </a:t>
            </a:r>
            <a:r>
              <a:rPr lang="pt-BR" sz="1600" dirty="0" err="1" smtClean="0"/>
              <a:t>Extação</a:t>
            </a:r>
            <a:r>
              <a:rPr lang="pt-BR" sz="1600" dirty="0" smtClean="0"/>
              <a:t> das planilhas e construção do banco.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490337" y="5103980"/>
            <a:ext cx="2114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SQL</a:t>
            </a:r>
          </a:p>
          <a:p>
            <a:r>
              <a:rPr lang="pt-BR" sz="1600" dirty="0" smtClean="0"/>
              <a:t>- Consultas no banco para análises.</a:t>
            </a:r>
            <a:endParaRPr lang="pt-BR" sz="16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8523164" y="5103980"/>
            <a:ext cx="2114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Python</a:t>
            </a:r>
          </a:p>
          <a:p>
            <a:r>
              <a:rPr lang="pt-BR" sz="1600" dirty="0" smtClean="0"/>
              <a:t>- Criação de gráficos.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31717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62272" y="29106"/>
            <a:ext cx="8293395" cy="1263985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rgbClr val="FF0000"/>
                </a:solidFill>
              </a:rPr>
              <a:t>Indicador de Falha por Provedor</a:t>
            </a:r>
            <a:endParaRPr lang="pt-BR" sz="28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634177" y="1658679"/>
            <a:ext cx="426365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srgbClr val="FF0000"/>
                </a:solidFill>
              </a:rPr>
              <a:t>O </a:t>
            </a:r>
            <a:r>
              <a:rPr lang="pt-BR" sz="1600" b="1" dirty="0" err="1" smtClean="0">
                <a:solidFill>
                  <a:srgbClr val="FF0000"/>
                </a:solidFill>
              </a:rPr>
              <a:t>provider</a:t>
            </a:r>
            <a:r>
              <a:rPr lang="pt-BR" sz="1600" b="1" dirty="0" smtClean="0">
                <a:solidFill>
                  <a:srgbClr val="FF0000"/>
                </a:solidFill>
              </a:rPr>
              <a:t> que mais falha é o </a:t>
            </a:r>
            <a:r>
              <a:rPr lang="pt-BR" sz="1600" b="1" dirty="0" smtClean="0">
                <a:solidFill>
                  <a:srgbClr val="FF0000"/>
                </a:solidFill>
              </a:rPr>
              <a:t>C</a:t>
            </a:r>
            <a:r>
              <a:rPr lang="pt-BR" sz="1600" dirty="0" smtClean="0"/>
              <a:t>, com um total de 33%. O B segue como segundo colocado com um indicador de falha de 20%.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O que mais preocupa é que  o provedor C é o que mais falha e teve uma quantidade baixa de sessões (9 sessões sendo destas, 3 falhas).</a:t>
            </a:r>
            <a:endParaRPr lang="pt-BR" sz="1600" dirty="0"/>
          </a:p>
          <a:p>
            <a:pPr algn="just"/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Ações: identificar as principais causas de falha do </a:t>
            </a:r>
            <a:r>
              <a:rPr lang="pt-BR" sz="1600" dirty="0" err="1" smtClean="0"/>
              <a:t>provider</a:t>
            </a:r>
            <a:r>
              <a:rPr lang="pt-BR" sz="1600" dirty="0" smtClean="0"/>
              <a:t> </a:t>
            </a:r>
            <a:r>
              <a:rPr lang="pt-BR" sz="1600" dirty="0" smtClean="0"/>
              <a:t>C. Se tais falhas estão concentradas num período espec</a:t>
            </a:r>
            <a:r>
              <a:rPr lang="pt-BR" sz="1600" dirty="0" smtClean="0"/>
              <a:t>ífico que indica fraude, ou por falta de funcionamento adequado.</a:t>
            </a: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99" y="1496213"/>
            <a:ext cx="6230891" cy="489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0"/>
            <a:ext cx="8293395" cy="977658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rgbClr val="FF0000"/>
                </a:solidFill>
              </a:rPr>
              <a:t>Quantidade de Falhas por Categoria de Entregador</a:t>
            </a:r>
            <a:endParaRPr lang="pt-BR" sz="28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410893" y="1765004"/>
            <a:ext cx="426365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 categoria de entregadores que possui maior falha na biometria é a </a:t>
            </a:r>
            <a:r>
              <a:rPr lang="pt-BR" sz="1600" b="1" dirty="0" smtClean="0">
                <a:solidFill>
                  <a:srgbClr val="FF0000"/>
                </a:solidFill>
              </a:rPr>
              <a:t>bronze</a:t>
            </a:r>
            <a:r>
              <a:rPr lang="pt-BR" sz="1600" dirty="0" smtClean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Essa categoria possui motoristas mais inexperientes na plataforma, o que pode  acarretar um número maior de erros.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 quantidade de entregadores nessa categoria também influencia uma chance maior de falha nessa categoria.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 categoria é responsável por cerca de </a:t>
            </a:r>
            <a:r>
              <a:rPr lang="pt-BR" sz="1600" b="1" dirty="0" smtClean="0">
                <a:solidFill>
                  <a:srgbClr val="FF0000"/>
                </a:solidFill>
              </a:rPr>
              <a:t>40%</a:t>
            </a:r>
            <a:r>
              <a:rPr lang="pt-BR" sz="1600" dirty="0" smtClean="0"/>
              <a:t> do total de falhas do período.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Ações: Munir o setor de </a:t>
            </a:r>
            <a:r>
              <a:rPr lang="pt-BR" sz="1600" dirty="0" err="1" smtClean="0"/>
              <a:t>onboarding</a:t>
            </a:r>
            <a:r>
              <a:rPr lang="pt-BR" sz="1600" dirty="0" smtClean="0"/>
              <a:t> com esses dados para melhoria da experiência do usuário na plataforma, e estudos para acompanhamento do comportamento desse grupo específico.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00" y="1765004"/>
            <a:ext cx="6160981" cy="4401350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 rot="5400000">
            <a:off x="-604554" y="3561469"/>
            <a:ext cx="4571143" cy="97821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9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0"/>
            <a:ext cx="8293395" cy="913003"/>
          </a:xfrm>
        </p:spPr>
        <p:txBody>
          <a:bodyPr>
            <a:normAutofit/>
          </a:bodyPr>
          <a:lstStyle/>
          <a:p>
            <a:pPr algn="l"/>
            <a:r>
              <a:rPr lang="pt-BR" sz="2700" b="1" dirty="0" smtClean="0">
                <a:solidFill>
                  <a:srgbClr val="FF0000"/>
                </a:solidFill>
              </a:rPr>
              <a:t/>
            </a:r>
            <a:br>
              <a:rPr lang="pt-BR" sz="2700" b="1" dirty="0" smtClean="0">
                <a:solidFill>
                  <a:srgbClr val="FF0000"/>
                </a:solidFill>
              </a:rPr>
            </a:br>
            <a:r>
              <a:rPr lang="pt-BR" sz="2800" b="1" dirty="0" smtClean="0">
                <a:solidFill>
                  <a:srgbClr val="FF0000"/>
                </a:solidFill>
              </a:rPr>
              <a:t>Similaridade Real x Projetada</a:t>
            </a:r>
            <a:endParaRPr lang="pt-BR" sz="28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410893" y="1765004"/>
            <a:ext cx="426365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Com a alteração da similaridade mínima, o índice cai de </a:t>
            </a:r>
            <a:r>
              <a:rPr lang="pt-BR" sz="1600" b="1" dirty="0" smtClean="0">
                <a:solidFill>
                  <a:srgbClr val="FF0000"/>
                </a:solidFill>
              </a:rPr>
              <a:t>87%</a:t>
            </a:r>
            <a:r>
              <a:rPr lang="pt-BR" sz="1600" dirty="0" smtClean="0"/>
              <a:t> para </a:t>
            </a:r>
            <a:r>
              <a:rPr lang="pt-BR" sz="1600" b="1" dirty="0" smtClean="0">
                <a:solidFill>
                  <a:srgbClr val="FF0000"/>
                </a:solidFill>
              </a:rPr>
              <a:t>56%</a:t>
            </a:r>
            <a:r>
              <a:rPr lang="pt-BR" sz="1600" dirty="0" smtClean="0"/>
              <a:t>, representando uma diferença de </a:t>
            </a:r>
            <a:r>
              <a:rPr lang="pt-BR" sz="1600" b="1" dirty="0" smtClean="0">
                <a:solidFill>
                  <a:srgbClr val="FF0000"/>
                </a:solidFill>
              </a:rPr>
              <a:t>31%</a:t>
            </a:r>
            <a:r>
              <a:rPr lang="pt-BR" sz="16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Impactos: maior corte na similaridade tenderia à diminuição de fraude. No entanto, esse aumento do corte pode causar um estresse na base de motoristas, causando descontentamento e abandono da plataforma.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60" y="1654836"/>
            <a:ext cx="6318493" cy="499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0"/>
            <a:ext cx="8293395" cy="913003"/>
          </a:xfrm>
        </p:spPr>
        <p:txBody>
          <a:bodyPr>
            <a:normAutofit/>
          </a:bodyPr>
          <a:lstStyle/>
          <a:p>
            <a:pPr algn="l"/>
            <a:r>
              <a:rPr lang="pt-BR" sz="2700" b="1" dirty="0" smtClean="0">
                <a:solidFill>
                  <a:srgbClr val="FF0000"/>
                </a:solidFill>
              </a:rPr>
              <a:t/>
            </a:r>
            <a:br>
              <a:rPr lang="pt-BR" sz="2700" b="1" dirty="0" smtClean="0">
                <a:solidFill>
                  <a:srgbClr val="FF0000"/>
                </a:solidFill>
              </a:rPr>
            </a:br>
            <a:r>
              <a:rPr lang="pt-BR" sz="2800" b="1" dirty="0" smtClean="0">
                <a:solidFill>
                  <a:srgbClr val="FF0000"/>
                </a:solidFill>
              </a:rPr>
              <a:t>Similaridade Real x Projetada</a:t>
            </a:r>
            <a:endParaRPr lang="pt-BR" sz="28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223111" y="1678706"/>
            <a:ext cx="42636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Considerando o valor de pedidos dos entregadores com status = MATCH o valor cai cerca de </a:t>
            </a:r>
            <a:r>
              <a:rPr lang="pt-BR" sz="1600" b="1" dirty="0" smtClean="0">
                <a:solidFill>
                  <a:srgbClr val="FF0000"/>
                </a:solidFill>
              </a:rPr>
              <a:t>R$ 143.000</a:t>
            </a:r>
            <a:r>
              <a:rPr lang="pt-BR" sz="1600" dirty="0" smtClean="0"/>
              <a:t>, uma diferença de </a:t>
            </a:r>
            <a:r>
              <a:rPr lang="pt-BR" sz="1600" b="1" dirty="0" smtClean="0">
                <a:solidFill>
                  <a:srgbClr val="FF0000"/>
                </a:solidFill>
              </a:rPr>
              <a:t>33%</a:t>
            </a:r>
            <a:r>
              <a:rPr lang="pt-BR" sz="1600" dirty="0" smtClean="0"/>
              <a:t>.	</a:t>
            </a: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Ações: Testar esse novo corte da similaridade em uma parte da base para estudar o comportamento das sessões negadas dos motoristas e direcionar futuras 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66" y="1425787"/>
            <a:ext cx="6819145" cy="419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0"/>
            <a:ext cx="9090838" cy="848349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rgbClr val="FF0000"/>
                </a:solidFill>
              </a:rPr>
              <a:t>Relação do Volume de Pedidos Cancelados por Status</a:t>
            </a:r>
            <a:endParaRPr lang="pt-BR" sz="24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45556" y="4710472"/>
            <a:ext cx="113927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Existe uma relação entre o volume de pedidos cancelados por entregador e o status do processo de identificação. Nesse caso, entregadores com status ‘NOT_MATCH’ tem um índice maior do que os demais. Estatisticamente falando, a correlação das variáveis indica que quanto maior a quantidade de entregadores ou pedidos, menor a quantidade de pedidos cancelados por entregador.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Ações: acompanhar o indicador de pedidos cancelados por entregador e status com o intuito de monitorar comportamentos fora do padrão ao longo do tempo.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l="1053"/>
          <a:stretch/>
        </p:blipFill>
        <p:spPr>
          <a:xfrm>
            <a:off x="565092" y="1512084"/>
            <a:ext cx="4581066" cy="302777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498" y="1394878"/>
            <a:ext cx="5386958" cy="326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379" y="10633"/>
            <a:ext cx="9090838" cy="1263985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rgbClr val="FF0000"/>
                </a:solidFill>
              </a:rPr>
              <a:t>Comportamento de Acessos </a:t>
            </a:r>
            <a:r>
              <a:rPr lang="pt-BR" sz="2800" b="1" dirty="0">
                <a:solidFill>
                  <a:srgbClr val="FF0000"/>
                </a:solidFill>
              </a:rPr>
              <a:t>N</a:t>
            </a:r>
            <a:r>
              <a:rPr lang="pt-BR" sz="2800" b="1" dirty="0" smtClean="0">
                <a:solidFill>
                  <a:srgbClr val="FF0000"/>
                </a:solidFill>
              </a:rPr>
              <a:t>egados no Período</a:t>
            </a:r>
            <a:r>
              <a:rPr lang="pt-BR" sz="2600" b="1" dirty="0" smtClean="0">
                <a:solidFill>
                  <a:srgbClr val="FF0000"/>
                </a:solidFill>
              </a:rPr>
              <a:t/>
            </a:r>
            <a:br>
              <a:rPr lang="pt-BR" sz="2600" b="1" dirty="0" smtClean="0">
                <a:solidFill>
                  <a:srgbClr val="FF0000"/>
                </a:solidFill>
              </a:rPr>
            </a:br>
            <a:endParaRPr lang="pt-BR" sz="26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72255" y="4912242"/>
            <a:ext cx="116501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Houve um pico de acessos negados entre o dia 15 e 17 e o da 30 ficaram fora da média de acesos negados do período (31 dias).  Esses dias merecem ser investigados no detalhe com o intuito de entender se houve alguma instabilidade na  plataforma, data comemorativa ou algo que possa ter influenciado tal comportamento.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Ações: Ajustar cálculo da média para média móvel e colocar em produção o indicador para monitorar comportamentos atípicos.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1" y="1458673"/>
            <a:ext cx="9349855" cy="345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1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641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de Teste de SQL  Qualidade Logística e Prevenção a Fraude</vt:lpstr>
      <vt:lpstr> Agenda</vt:lpstr>
      <vt:lpstr>Ferramentas Utilizadas </vt:lpstr>
      <vt:lpstr>Indicador de Falha por Provedor</vt:lpstr>
      <vt:lpstr>Quantidade de Falhas por Categoria de Entregador</vt:lpstr>
      <vt:lpstr> Similaridade Real x Projetada</vt:lpstr>
      <vt:lpstr> Similaridade Real x Projetada</vt:lpstr>
      <vt:lpstr>Relação do Volume de Pedidos Cancelados por Status</vt:lpstr>
      <vt:lpstr>Comportamento de Acessos Negados no Período </vt:lpstr>
      <vt:lpstr>Análise dos Dias com Picos de Acessos Negados </vt:lpstr>
      <vt:lpstr>Obrigado!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Teste de SQL  Qualidade Logística e Prevenção a Fraude</dc:title>
  <dc:creator>Thales</dc:creator>
  <cp:lastModifiedBy>Thales</cp:lastModifiedBy>
  <cp:revision>81</cp:revision>
  <dcterms:created xsi:type="dcterms:W3CDTF">2024-06-08T01:16:19Z</dcterms:created>
  <dcterms:modified xsi:type="dcterms:W3CDTF">2024-06-25T01:06:21Z</dcterms:modified>
</cp:coreProperties>
</file>