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12192000"/>
  <p:notesSz cx="6858000" cy="12192000"/>
  <p:embeddedFontLst>
    <p:embeddedFont>
      <p:font typeface="Robo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6" roundtripDataSignature="AMtx7mhVlA9mDh8tkKI/QuP57Cavv6Of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F0AD7B-56CA-477C-80FD-95D14691245F}">
  <a:tblStyle styleId="{9DF0AD7B-56CA-477C-80FD-95D1469124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586D02F-4BB1-4532-97FF-6C9CDCB3B8CE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italic.fntdata"/><Relationship Id="rId21" Type="http://schemas.openxmlformats.org/officeDocument/2006/relationships/slide" Target="slides/slide16.xml"/><Relationship Id="rId43" Type="http://schemas.openxmlformats.org/officeDocument/2006/relationships/font" Target="fonts/Roboto-bold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914400"/>
            <a:ext cx="4572225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t05QqpIJZTAeE_TdyhPOXmLJJvFDd4spCU7xFL8O3YU/edit?usp=sharing" TargetMode="Externa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8504993de_0_17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gd8504993de_0_17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</a:rPr>
              <a:t>Inserir dados na base de dados sgpm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Sintaxes equivalentes com dados estáticos: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Sem definição de nome de colunas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Com definição de nome de colunas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Com múltiplos valores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Quando a chave é auto increment, não há necessidade de definir o valor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0" name="Google Shape;120;gd8504993de_0_17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8504993de_0_2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gd8504993de_0_2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d8504993de_0_2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8504993de_0_18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gd8504993de_0_18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última aula, vimos a sintaxe básica do comando INSERT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d8504993de_0_18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8504993de_0_19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gd8504993de_0_19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Veja que em todas as possibilidades definimos valores estáticos, para uma ou mais colunas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Isso se parece muito com linhas de tabelas. Por isso, também é possível usar resultados de uma consulta SELECT para inserir dados!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d8504993de_0_19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8504993de_0_24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gd8504993de_0_24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Lembre que o resultado de uma consulta SELECT é sempre uma tabela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Aqui, da mesma forma, queremos inserir dados em uma tabela, portanto podemos usar outra tabela para isso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d8504993de_0_24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8504993de_0_25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gd8504993de_0_25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equivalente a selecionar os resultados de uma consulta SQL dentro de uma outra tabela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Também pode ser escrito como SELECT INTO em outros dialetos/softwares. Consultar a documentação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d8504993de_0_25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8504993de_0_27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gd8504993de_0_27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já falamos antes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Já sabemos dois jeitos de inserir dados nas tabelas, mas algo algumas vezes algo pode mudar no meio do caminho. Por isso, é importante saber alterar os dados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d8504993de_0_27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8504993de_0_21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gd8504993de_0_21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d8504993de_0_21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8504993de_0_28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gd8504993de_0_28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Comando UPDATE altera o valor de uma coluna no banco de dados, onde uma condição específica for satisfeita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dica de sempre utilizar com a cláusula WHERE é para garantir que você não atualize linhas indesejadas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tenha certeza que deseja atualizar todas as linhas da tabela, utilize uma condição sempre verdadeira, como por exemplo 1=1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Dica é sempre fazer uma consulta SELECT com o mesmo filtro que for usar na operação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d8504993de_0_28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8504993de_0_30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gd8504993de_0_30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alteração pode ser feita tanto para um valor constante, quanto para valores variáveis, com base em uma expressão que leva em consideração os valores já existentes na tabela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Imagine por exemplo que queremos atualizar o valor das bananas e maçãs para 90% do seu valor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possível fazer essa atualização direto na tabela, sem jogar os dados para outro lugar e processá-los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d8504993de_0_30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c45547364b_0_2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" name="Google Shape;19;gc45547364b_0_2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gc45547364b_0_2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8504993de_0_31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gd8504993de_0_31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Essa sintaxe é boa para interação do banco de dados diretamente com aplicações, porque assim evitamos duas operações: a de checar se o registro existe, e a de com base nessa resposta executar duas operações distintas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específica do MySQL, não faz parte do padrão de comandos SQL ANSI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Todas as variações que vimos nas aulas anteriores (como por exemplo inserir a partir de uma consulta SELECT) continuam valendo. Isso sempre irá acontecer quando a sintaxe envolver a palavra VALUES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d8504993de_0_31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8504993de_0_33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gd8504993de_0_33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Mesmo comportamento que a sintaxe anterior, mas temos mais controle sobre a expressão que irá atualizar (só uma coluna por vez, porém)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chamado de UPSERT, combinação entre Update e Insert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fim, antes de irmos para mais exemplos, vamos na próxima aula entender como apagar dados das tabelas do banco de dados, mas sem alterar sua estrutura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d8504993de_0_33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8504993de_0_22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gd8504993de_0_22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d8504993de_0_22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8504993de_0_29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gd8504993de_0_29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Já vimos o DROP e TRUNCATE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Aqui é a sintaxe mais recomendada se você quer ter mais controle sobre o que está fazendo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Precisa de uma permissão específica para executar esse comando, que veremos mais adiante no curso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Assim como na atualização, utilize sempre uma condição WHERE para garantir que não faz nenhuma operação indesejada e apague registros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Dica é sempre fazer uma consulta SELECT com o mesmo filtro que for usar na operação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d8504993de_0_29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8504993de_0_34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gd8504993de_0_34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Também é possível usar essa sintaxe com ordenação e/ou limite de resultados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Aqui nesse exemplo, ordenamos os registros por uma coluna, que pode ser uma data de log por exemplo, e limitamos a um resultado -- esse será o registro apagado da tabela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Lembrete que aqui não mais estamos mudando a estrutura da tabela (o que chamamos de esqueleto), mas sim os dados inseridos nela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Agora sim, estamos prontos para executar várias operações de manipulação dos dados nas tabelas, exemplos na próxima aula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d8504993de_0_34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8504993de_0_8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d8504993de_0_8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d8504993de_0_8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8504993de_0_9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gd8504993de_0_9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</a:rPr>
              <a:t>Inserir dados na base de dados sgpm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Mostrar diferentes formas de inserir dados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Comentar sobre NULL//default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Tentar inserir errado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02" name="Google Shape;302;gd8504993de_0_9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8504993de_0_10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gd8504993de_0_10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d8504993de_0_10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8504993de_0_35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gd8504993de_0_35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CRUD é uma sigla muito usada no mundo de software, que significa essas 4 operações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 o resumo das operações básicas realizadas em um banco de dados, em uma aplicação que apenas interage com determinada interface e gerencia esses dados no banco de dados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isso, em muitas linguagens de programação é comum existirem frameworks (ou seja, padrões prontos) que efetuam essas operações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profissional que gerencia ou interage com um banco de dados, você pode se deparar com esse termo no mercado, então é importante saber associar as operações que já vimos a essa sigla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d8504993de_0_35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8504993de_0_38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gd8504993de_0_38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d8504993de_0_38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d8504993de_0_3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" name="Google Shape;30;gd8504993de_0_3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módulo 1, vimos que em SQL existem 5 grandes tipos de comandos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Até agora no curso, falamos sobre DQL e DDL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gd8504993de_0_3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8504993de_0_40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1" name="Google Shape;341;gd8504993de_0_40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d8504993de_0_40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8504993de_0_41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1" name="Google Shape;351;gd8504993de_0_41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d8504993de_0_41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8504993de_0_42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gd8504993de_0_42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d8504993de_0_42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8504993de_0_44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Google Shape;371;gd8504993de_0_44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Os exemplos de aplicações que olhamos desde o início também valem aqui</a:t>
            </a:r>
            <a:endParaRPr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(finalização) próximo módulo: transações, que permitem executar essas operações que vimos de forma automática, mas antes disso tenho uma dica de como otimizar o processo manual dessas operações de manipulação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2" name="Google Shape;372;gd8504993de_0_44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8504993de_0_23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gd8504993de_0_23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gd8504993de_0_23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8504993de_0_37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8" name="Google Shape;398;gd8504993de_0_37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</a:rPr>
              <a:t>Como vimos nos exemplos, é muito comum precisarmos executar diversos comandos em bancos de dados, muitas vezes de forma repetitiva, para chegar aos resultados desejados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Se queremos inserir diversas linhas, vamos precisar escrever várias vezes a mesma sintaxe. Por isso, existem soluções que ajudam a criar de forma mais simples todos esses comandos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A principal delas é um software de planilhas, e aqui vamos usar o Google Sheets como exemplo. Imagine que queremos gerar o código SQL que cria os registros da base de dados da cesta de frutas…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 u="sng">
                <a:solidFill>
                  <a:schemeClr val="hlink"/>
                </a:solidFill>
                <a:hlinkClick r:id="rId2"/>
              </a:rPr>
              <a:t>https://docs.google.com/spreadsheets/d/1t05QqpIJZTAeE_TdyhPOXmLJJvFDd4spCU7xFL8O3YU/edit?usp=sharing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Também é possível usar sites que fazem o mesmo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99" name="Google Shape;399;gd8504993de_0_37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c4156d6b40_0_7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7" name="Google Shape;407;gc4156d6b40_0_7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https://docs.google.com/document/d/1jZqCkOrN_hEMANzwoFoKGTQG3YDMDrET/edit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8" name="Google Shape;408;gc4156d6b40_0_7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d8504993de_0_39:notes"/>
          <p:cNvSpPr/>
          <p:nvPr>
            <p:ph idx="2" type="sldImg"/>
          </p:nvPr>
        </p:nvSpPr>
        <p:spPr>
          <a:xfrm>
            <a:off x="1143225" y="914400"/>
            <a:ext cx="4572300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d8504993de_0_39:notes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E no último módulo paramos na criação de um banco de dados de teste e suas tabelas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Esse é todo o esqueleto do nosso banco de dados, onde definimos as tabelas e quais colunas e seus respectivos tipos existem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d8504993de_0_56:notes"/>
          <p:cNvSpPr/>
          <p:nvPr>
            <p:ph idx="2" type="sldImg"/>
          </p:nvPr>
        </p:nvSpPr>
        <p:spPr>
          <a:xfrm>
            <a:off x="1143225" y="914400"/>
            <a:ext cx="4572300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d8504993de_0_56:notes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Mas ainda falta algo: essas tabelas não possuem informações para consultarmos! É isso que a DML -- Linguagem de Manipulação de Dados -- faz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Nesse módulo vamos estudar diferentes formas de inserir, alterar e deletar informações das tabelas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8504993de_0_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gd8504993de_0_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gd8504993de_0_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8504993de_0_11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gd8504993de_0_11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>
                <a:solidFill>
                  <a:schemeClr val="dk1"/>
                </a:solidFill>
              </a:rPr>
              <a:t>Falamos anteriormente de alguns exemplos de aplicações para banco de dados, armazenando dados relativos a esses aplicações ou sistemas</a:t>
            </a:r>
            <a:endParaRPr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Sempre que algo acontece em um desses sistemas, um registro (observação) é gerado, que se transforma em uma linha na tabela</a:t>
            </a:r>
            <a:endParaRPr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Para isso, usamos o comando INSERT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" name="Google Shape;72;gd8504993de_0_11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8504993de_0_7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gd8504993de_0_7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Sintaxe básica do comando INSERT, escolhendo ou não as colunas para inserir os dados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não forem selecionadas, os valores para colunas precisam ser definidos na ordem que estão na tabela. Caso contrário, a ordem pode ser qualquer uma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d8504993de_0_7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8504993de_0_14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gd8504993de_0_14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 definir os dados para inserção, tenha em mente os tipos de dados a serem utilizados em cada uma das colunas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sintaxe é a mesma para filtros, CASE WHEN, e outras cláusulas que já estudamos, então não deve ter grandes novidades aqui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d8504993de_0_14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35.png"/><Relationship Id="rId13" Type="http://schemas.openxmlformats.org/officeDocument/2006/relationships/image" Target="../media/image31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36.png"/><Relationship Id="rId15" Type="http://schemas.openxmlformats.org/officeDocument/2006/relationships/image" Target="../media/image32.png"/><Relationship Id="rId14" Type="http://schemas.openxmlformats.org/officeDocument/2006/relationships/image" Target="../media/image33.png"/><Relationship Id="rId16" Type="http://schemas.openxmlformats.org/officeDocument/2006/relationships/image" Target="../media/image37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1CE6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0" y="5915025"/>
            <a:ext cx="24384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" name="Google Shape;1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714375"/>
            <a:ext cx="106680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" name="Google Shape;1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7000" y="3533775"/>
            <a:ext cx="19050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2057400" y="2133600"/>
            <a:ext cx="7419975" cy="280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7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b="1" i="0" lang="en-US" sz="5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Linguagem de </a:t>
            </a:r>
            <a:r>
              <a:rPr b="1" lang="en-US" sz="5300">
                <a:solidFill>
                  <a:srgbClr val="FFFFFF"/>
                </a:solidFill>
              </a:rPr>
              <a:t>manipula</a:t>
            </a:r>
            <a:r>
              <a:rPr b="1" i="0" lang="en-US" sz="5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ção de dados</a:t>
            </a:r>
            <a:endParaRPr b="1" i="0" sz="5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2095500" y="723900"/>
            <a:ext cx="2400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MÓDULO 1</a:t>
            </a:r>
            <a:r>
              <a:rPr lang="en-US" sz="3000">
                <a:solidFill>
                  <a:srgbClr val="FFFFFF"/>
                </a:solidFill>
              </a:rPr>
              <a:t>3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2" name="Google Shape;122;gd8504993de_0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d8504993de_0_176"/>
          <p:cNvSpPr/>
          <p:nvPr/>
        </p:nvSpPr>
        <p:spPr>
          <a:xfrm>
            <a:off x="762000" y="571500"/>
            <a:ext cx="91329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Exemplo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24" name="Google Shape;124;gd8504993de_0_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96300" y="561975"/>
            <a:ext cx="29337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d8504993de_0_176"/>
          <p:cNvSpPr/>
          <p:nvPr/>
        </p:nvSpPr>
        <p:spPr>
          <a:xfrm>
            <a:off x="8820150" y="1657350"/>
            <a:ext cx="2314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/>
              <a:t>Sem slides, somente código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1" name="Google Shape;131;gd8504993de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96000"/>
            <a:ext cx="1619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2" name="Google Shape;132;gd8504993de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1600" y="0"/>
            <a:ext cx="3200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3" name="Google Shape;133;gd8504993de_0_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24925" y="0"/>
            <a:ext cx="3267075" cy="6076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4" name="Google Shape;134;gd8504993de_0_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05900" y="4305300"/>
            <a:ext cx="2476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5" name="Google Shape;135;gd8504993de_0_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67700" y="5629275"/>
            <a:ext cx="317182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d8504993de_0_20"/>
          <p:cNvSpPr/>
          <p:nvPr/>
        </p:nvSpPr>
        <p:spPr>
          <a:xfrm>
            <a:off x="762000" y="2971800"/>
            <a:ext cx="6480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FFFFFF"/>
                </a:solidFill>
              </a:rPr>
              <a:t>Inserção a partir de consultas SELECT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2" name="Google Shape;142;gd8504993de_0_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d8504993de_0_184"/>
          <p:cNvSpPr/>
          <p:nvPr/>
        </p:nvSpPr>
        <p:spPr>
          <a:xfrm>
            <a:off x="762000" y="571500"/>
            <a:ext cx="9435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Comando INSERT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d8504993de_0_184"/>
          <p:cNvSpPr txBox="1"/>
          <p:nvPr/>
        </p:nvSpPr>
        <p:spPr>
          <a:xfrm>
            <a:off x="3394425" y="2762400"/>
            <a:ext cx="5403300" cy="677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nome_da_tabela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(col1, col2, …)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(valor1, valor2, …)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gd8504993de_0_184"/>
          <p:cNvSpPr/>
          <p:nvPr/>
        </p:nvSpPr>
        <p:spPr>
          <a:xfrm>
            <a:off x="762000" y="1571625"/>
            <a:ext cx="7920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dk1"/>
                </a:solidFill>
              </a:rPr>
              <a:t>Insere informação em uma tabela do banco de dados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d8504993de_0_184"/>
          <p:cNvSpPr/>
          <p:nvPr/>
        </p:nvSpPr>
        <p:spPr>
          <a:xfrm>
            <a:off x="674725" y="1986050"/>
            <a:ext cx="85299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595959"/>
                </a:solidFill>
              </a:rPr>
              <a:t>Sempre realiza a operação em uma tabela por vez, nas colunas selecionadas (ou em todas)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d8504993de_0_184"/>
          <p:cNvSpPr/>
          <p:nvPr/>
        </p:nvSpPr>
        <p:spPr>
          <a:xfrm>
            <a:off x="674725" y="2271800"/>
            <a:ext cx="7870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>
                <a:solidFill>
                  <a:srgbClr val="595959"/>
                </a:solidFill>
              </a:rPr>
              <a:t>Dados precisam corresponder aos tipos de cada coluna e às </a:t>
            </a:r>
            <a:r>
              <a:rPr i="1" lang="en-US">
                <a:solidFill>
                  <a:srgbClr val="595959"/>
                </a:solidFill>
              </a:rPr>
              <a:t>constraints</a:t>
            </a:r>
            <a:r>
              <a:rPr lang="en-US">
                <a:solidFill>
                  <a:srgbClr val="595959"/>
                </a:solidFill>
              </a:rPr>
              <a:t> definidas</a:t>
            </a:r>
            <a:endParaRPr b="0" i="0" sz="1400" u="none" cap="none" strike="noStrik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d8504993de_0_184"/>
          <p:cNvSpPr txBox="1"/>
          <p:nvPr/>
        </p:nvSpPr>
        <p:spPr>
          <a:xfrm>
            <a:off x="3394425" y="3829200"/>
            <a:ext cx="5403300" cy="677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nome_da_tabela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(valor1, valor2, …)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gd8504993de_0_184"/>
          <p:cNvSpPr txBox="1"/>
          <p:nvPr/>
        </p:nvSpPr>
        <p:spPr>
          <a:xfrm>
            <a:off x="3394350" y="4896000"/>
            <a:ext cx="5403300" cy="1169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nome_da_tabela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(valor1, valor2, …),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(valor3, valor4, …),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 … 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5" name="Google Shape;155;gd8504993de_0_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d8504993de_0_196"/>
          <p:cNvSpPr/>
          <p:nvPr/>
        </p:nvSpPr>
        <p:spPr>
          <a:xfrm>
            <a:off x="762000" y="571500"/>
            <a:ext cx="9435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Comando INSERT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d8504993de_0_196"/>
          <p:cNvSpPr txBox="1"/>
          <p:nvPr/>
        </p:nvSpPr>
        <p:spPr>
          <a:xfrm>
            <a:off x="3394425" y="2762400"/>
            <a:ext cx="5403300" cy="677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nome_da_tabela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(col1, col2, …)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(valor1, valor2, …)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gd8504993de_0_196"/>
          <p:cNvSpPr/>
          <p:nvPr/>
        </p:nvSpPr>
        <p:spPr>
          <a:xfrm>
            <a:off x="762000" y="1571625"/>
            <a:ext cx="7920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dk1"/>
                </a:solidFill>
              </a:rPr>
              <a:t>Insere informação em uma tabela do banco de dados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d8504993de_0_196"/>
          <p:cNvSpPr/>
          <p:nvPr/>
        </p:nvSpPr>
        <p:spPr>
          <a:xfrm>
            <a:off x="674725" y="1986050"/>
            <a:ext cx="85299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595959"/>
                </a:solidFill>
              </a:rPr>
              <a:t>Sempre realiza a operação em uma tabela por vez, nas colunas selecionadas (ou em todas)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d8504993de_0_196"/>
          <p:cNvSpPr/>
          <p:nvPr/>
        </p:nvSpPr>
        <p:spPr>
          <a:xfrm>
            <a:off x="674725" y="2271800"/>
            <a:ext cx="7870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>
                <a:solidFill>
                  <a:srgbClr val="595959"/>
                </a:solidFill>
              </a:rPr>
              <a:t>Dados precisam corresponder aos tipos de cada coluna e às </a:t>
            </a:r>
            <a:r>
              <a:rPr i="1" lang="en-US">
                <a:solidFill>
                  <a:srgbClr val="595959"/>
                </a:solidFill>
              </a:rPr>
              <a:t>constraints</a:t>
            </a:r>
            <a:r>
              <a:rPr lang="en-US">
                <a:solidFill>
                  <a:srgbClr val="595959"/>
                </a:solidFill>
              </a:rPr>
              <a:t> definidas</a:t>
            </a:r>
            <a:endParaRPr b="0" i="0" sz="1400" u="none" cap="none" strike="noStrik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d8504993de_0_196"/>
          <p:cNvSpPr txBox="1"/>
          <p:nvPr/>
        </p:nvSpPr>
        <p:spPr>
          <a:xfrm>
            <a:off x="3394425" y="3829200"/>
            <a:ext cx="5403300" cy="677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nome_da_tabela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(valor1, valor2, …)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gd8504993de_0_196"/>
          <p:cNvSpPr txBox="1"/>
          <p:nvPr/>
        </p:nvSpPr>
        <p:spPr>
          <a:xfrm>
            <a:off x="3394350" y="4896000"/>
            <a:ext cx="5403300" cy="1169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nome_da_tabela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(valor1, valor2, …),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(valor3, valor4, …),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 … 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gd8504993de_0_196"/>
          <p:cNvSpPr/>
          <p:nvPr/>
        </p:nvSpPr>
        <p:spPr>
          <a:xfrm flipH="1">
            <a:off x="3685224" y="3109800"/>
            <a:ext cx="3294000" cy="2637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d8504993de_0_196"/>
          <p:cNvSpPr/>
          <p:nvPr/>
        </p:nvSpPr>
        <p:spPr>
          <a:xfrm flipH="1">
            <a:off x="3685224" y="4167941"/>
            <a:ext cx="3294000" cy="2637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d8504993de_0_196"/>
          <p:cNvSpPr/>
          <p:nvPr/>
        </p:nvSpPr>
        <p:spPr>
          <a:xfrm flipH="1">
            <a:off x="3685225" y="5227847"/>
            <a:ext cx="3294000" cy="743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1" name="Google Shape;171;gd8504993de_0_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96000"/>
            <a:ext cx="161925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d8504993de_0_241"/>
          <p:cNvSpPr/>
          <p:nvPr/>
        </p:nvSpPr>
        <p:spPr>
          <a:xfrm>
            <a:off x="762000" y="571500"/>
            <a:ext cx="103728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Entradas e saídas do comando SELECT</a:t>
            </a:r>
            <a:endParaRPr b="0" i="0" sz="4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d8504993de_0_241"/>
          <p:cNvPicPr preferRelativeResize="0"/>
          <p:nvPr/>
        </p:nvPicPr>
        <p:blipFill rotWithShape="1">
          <a:blip r:embed="rId4">
            <a:alphaModFix/>
          </a:blip>
          <a:srcRect b="27261" l="34313" r="47924" t="40617"/>
          <a:stretch/>
        </p:blipFill>
        <p:spPr>
          <a:xfrm>
            <a:off x="4990413" y="2709438"/>
            <a:ext cx="1915975" cy="1896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4" name="Google Shape;174;gd8504993de_0_241"/>
          <p:cNvGraphicFramePr/>
          <p:nvPr/>
        </p:nvGraphicFramePr>
        <p:xfrm>
          <a:off x="1295425" y="200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{9DF0AD7B-56CA-477C-80FD-95D14691245F}</a:tableStyleId>
              </a:tblPr>
              <a:tblGrid>
                <a:gridCol w="551575"/>
                <a:gridCol w="551575"/>
                <a:gridCol w="551575"/>
                <a:gridCol w="551575"/>
                <a:gridCol w="551575"/>
              </a:tblGrid>
              <a:tr h="20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0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0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0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5" name="Google Shape;175;gd8504993de_0_241"/>
          <p:cNvGraphicFramePr/>
          <p:nvPr/>
        </p:nvGraphicFramePr>
        <p:xfrm>
          <a:off x="7905875" y="291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{9DF0AD7B-56CA-477C-80FD-95D14691245F}</a:tableStyleId>
              </a:tblPr>
              <a:tblGrid>
                <a:gridCol w="551575"/>
                <a:gridCol w="551575"/>
                <a:gridCol w="551575"/>
                <a:gridCol w="551575"/>
                <a:gridCol w="551575"/>
              </a:tblGrid>
              <a:tr h="20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0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0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0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6" name="Google Shape;176;gd8504993de_0_241"/>
          <p:cNvGraphicFramePr/>
          <p:nvPr/>
        </p:nvGraphicFramePr>
        <p:xfrm>
          <a:off x="1295425" y="386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{9DF0AD7B-56CA-477C-80FD-95D14691245F}</a:tableStyleId>
              </a:tblPr>
              <a:tblGrid>
                <a:gridCol w="551575"/>
                <a:gridCol w="551575"/>
                <a:gridCol w="551575"/>
                <a:gridCol w="551575"/>
                <a:gridCol w="551575"/>
              </a:tblGrid>
              <a:tr h="20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0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0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0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7" name="Google Shape;177;gd8504993de_0_241"/>
          <p:cNvCxnSpPr>
            <a:endCxn id="173" idx="1"/>
          </p:cNvCxnSpPr>
          <p:nvPr/>
        </p:nvCxnSpPr>
        <p:spPr>
          <a:xfrm>
            <a:off x="4078413" y="2779500"/>
            <a:ext cx="912000" cy="8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gd8504993de_0_241"/>
          <p:cNvCxnSpPr>
            <a:endCxn id="173" idx="1"/>
          </p:cNvCxnSpPr>
          <p:nvPr/>
        </p:nvCxnSpPr>
        <p:spPr>
          <a:xfrm flipH="1" rot="10800000">
            <a:off x="4061013" y="3657600"/>
            <a:ext cx="929400" cy="9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gd8504993de_0_241"/>
          <p:cNvCxnSpPr/>
          <p:nvPr/>
        </p:nvCxnSpPr>
        <p:spPr>
          <a:xfrm>
            <a:off x="6906388" y="3640282"/>
            <a:ext cx="100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5" name="Google Shape;185;gd8504993de_0_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d8504993de_0_256"/>
          <p:cNvSpPr/>
          <p:nvPr/>
        </p:nvSpPr>
        <p:spPr>
          <a:xfrm>
            <a:off x="762000" y="571500"/>
            <a:ext cx="9435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Inserção por consulta SELECT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d8504993de_0_256"/>
          <p:cNvSpPr txBox="1"/>
          <p:nvPr/>
        </p:nvSpPr>
        <p:spPr>
          <a:xfrm>
            <a:off x="2086650" y="2967300"/>
            <a:ext cx="8018700" cy="923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nome_da_tabela_destino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(col1, col2, col3)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VALUES SELECT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col11, col12, col13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FROM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nome_da_tabela_fonte;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gd8504993de_0_256"/>
          <p:cNvSpPr/>
          <p:nvPr/>
        </p:nvSpPr>
        <p:spPr>
          <a:xfrm>
            <a:off x="762000" y="1571625"/>
            <a:ext cx="7920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Mapeia o resultado de uma consulta para as colunas de uma tabela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d8504993de_0_256"/>
          <p:cNvSpPr/>
          <p:nvPr/>
        </p:nvSpPr>
        <p:spPr>
          <a:xfrm>
            <a:off x="674725" y="1986050"/>
            <a:ext cx="85299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595959"/>
                </a:solidFill>
              </a:rPr>
              <a:t>Os tipos de dados e o número de colunas inserido precisa ser válido e correspondente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5" name="Google Shape;195;gd8504993de_0_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d8504993de_0_275"/>
          <p:cNvSpPr/>
          <p:nvPr/>
        </p:nvSpPr>
        <p:spPr>
          <a:xfrm>
            <a:off x="762000" y="571500"/>
            <a:ext cx="9435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Alternativa: tabela temporária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d8504993de_0_275"/>
          <p:cNvSpPr txBox="1"/>
          <p:nvPr/>
        </p:nvSpPr>
        <p:spPr>
          <a:xfrm>
            <a:off x="2086650" y="2967300"/>
            <a:ext cx="8018700" cy="923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 TEMPORARY TABLE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nome_da_tabela_destino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SELECT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col11, col12, col13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FROM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nome_da_tabela_fonte;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gd8504993de_0_275"/>
          <p:cNvSpPr/>
          <p:nvPr/>
        </p:nvSpPr>
        <p:spPr>
          <a:xfrm>
            <a:off x="762000" y="1571625"/>
            <a:ext cx="9706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Outra forma de (temporariamente) selecionar parte de uma tabela em outra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d8504993de_0_275"/>
          <p:cNvSpPr/>
          <p:nvPr/>
        </p:nvSpPr>
        <p:spPr>
          <a:xfrm>
            <a:off x="674725" y="1986050"/>
            <a:ext cx="85299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595959"/>
                </a:solidFill>
              </a:rPr>
              <a:t>Lembrete: a tabela deixa de existir quando a sessão acabar (o programa for fechado)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5" name="Google Shape;205;gd8504993de_0_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96000"/>
            <a:ext cx="1619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6" name="Google Shape;206;gd8504993de_0_2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1600" y="0"/>
            <a:ext cx="3200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7" name="Google Shape;207;gd8504993de_0_2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24925" y="0"/>
            <a:ext cx="3267075" cy="6076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8" name="Google Shape;208;gd8504993de_0_2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05900" y="4305300"/>
            <a:ext cx="2476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9" name="Google Shape;209;gd8504993de_0_2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67700" y="5629275"/>
            <a:ext cx="317182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d8504993de_0_211"/>
          <p:cNvSpPr/>
          <p:nvPr/>
        </p:nvSpPr>
        <p:spPr>
          <a:xfrm>
            <a:off x="762000" y="2971800"/>
            <a:ext cx="6480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FFFFFF"/>
                </a:solidFill>
              </a:rPr>
              <a:t>Atualização de dados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16" name="Google Shape;216;gd8504993de_0_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d8504993de_0_284"/>
          <p:cNvSpPr/>
          <p:nvPr/>
        </p:nvSpPr>
        <p:spPr>
          <a:xfrm>
            <a:off x="762000" y="571500"/>
            <a:ext cx="9435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Comando UPDATE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d8504993de_0_284"/>
          <p:cNvSpPr txBox="1"/>
          <p:nvPr/>
        </p:nvSpPr>
        <p:spPr>
          <a:xfrm>
            <a:off x="3394425" y="3067200"/>
            <a:ext cx="5403300" cy="923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nome_da_tabela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col1 = "valor"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condicao]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gd8504993de_0_284"/>
          <p:cNvSpPr/>
          <p:nvPr/>
        </p:nvSpPr>
        <p:spPr>
          <a:xfrm>
            <a:off x="762000" y="1571625"/>
            <a:ext cx="7920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Altera</a:t>
            </a:r>
            <a:r>
              <a:rPr lang="en-US" sz="2100">
                <a:solidFill>
                  <a:schemeClr val="dk1"/>
                </a:solidFill>
              </a:rPr>
              <a:t> informações (linhas) em uma tabela do banco de dados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20" name="Google Shape;220;gd8504993de_0_284"/>
          <p:cNvSpPr/>
          <p:nvPr/>
        </p:nvSpPr>
        <p:spPr>
          <a:xfrm>
            <a:off x="674725" y="1986050"/>
            <a:ext cx="85299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Diferente de ALTER TABLE, que modifica o esqueleto da tabela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gd8504993de_0_284"/>
          <p:cNvSpPr/>
          <p:nvPr/>
        </p:nvSpPr>
        <p:spPr>
          <a:xfrm>
            <a:off x="674725" y="2271800"/>
            <a:ext cx="7870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Importante! Sempre utilize com a cláusula WHERE!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7" name="Google Shape;227;gd8504993de_0_3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d8504993de_0_308"/>
          <p:cNvSpPr/>
          <p:nvPr/>
        </p:nvSpPr>
        <p:spPr>
          <a:xfrm>
            <a:off x="762000" y="571500"/>
            <a:ext cx="9435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Comando UPDATE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d8504993de_0_308"/>
          <p:cNvSpPr txBox="1"/>
          <p:nvPr/>
        </p:nvSpPr>
        <p:spPr>
          <a:xfrm>
            <a:off x="3237750" y="2172213"/>
            <a:ext cx="5716500" cy="923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cesta_de_frutas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preco_unitario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0.9 * preco_unitario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tipo_da_fruta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("banana", "maçã")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gd8504993de_0_308"/>
          <p:cNvSpPr/>
          <p:nvPr/>
        </p:nvSpPr>
        <p:spPr>
          <a:xfrm>
            <a:off x="762000" y="1571625"/>
            <a:ext cx="8970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Alteração também pode ser feita com base em uma coluna existente</a:t>
            </a:r>
            <a:endParaRPr sz="2100">
              <a:solidFill>
                <a:schemeClr val="dk1"/>
              </a:solidFill>
            </a:endParaRPr>
          </a:p>
        </p:txBody>
      </p:sp>
      <p:graphicFrame>
        <p:nvGraphicFramePr>
          <p:cNvPr id="231" name="Google Shape;231;gd8504993de_0_308"/>
          <p:cNvGraphicFramePr/>
          <p:nvPr/>
        </p:nvGraphicFramePr>
        <p:xfrm>
          <a:off x="2953275" y="337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{1586D02F-4BB1-4532-97FF-6C9CDCB3B8CE}</a:tableStyleId>
              </a:tblPr>
              <a:tblGrid>
                <a:gridCol w="1047575"/>
                <a:gridCol w="1047575"/>
                <a:gridCol w="1047575"/>
                <a:gridCol w="1295625"/>
                <a:gridCol w="799525"/>
                <a:gridCol w="10475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tipo_da_fruta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cor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redonda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preco_unitario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peso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preco_total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maçã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vermelha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1,25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0,60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0,75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maçã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vermelha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1,25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0,55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0,69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maçã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verde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1,15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0,40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0,46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banana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amarela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0,75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0,70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0,53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banana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amarela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0,75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0,75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0,56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laranja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laranja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1,45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0,50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0,73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laranja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laranja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1,45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0,45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0,65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lima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amarela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2,25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0,20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0,45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lima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amarela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2,25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0,22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0,50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lima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amarela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2,25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0,19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0,43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limão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verde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2,40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0,18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0,43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limão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verde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2,40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0,17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0,41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" name="Google Shape;22;gc45547364b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96000"/>
            <a:ext cx="1619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" name="Google Shape;23;gc45547364b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1600" y="0"/>
            <a:ext cx="3200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" name="Google Shape;24;gc45547364b_0_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24925" y="0"/>
            <a:ext cx="3267075" cy="6076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" name="Google Shape;25;gc45547364b_0_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05900" y="4305300"/>
            <a:ext cx="2476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" name="Google Shape;26;gc45547364b_0_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67700" y="5629275"/>
            <a:ext cx="317182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gc45547364b_0_20"/>
          <p:cNvSpPr/>
          <p:nvPr/>
        </p:nvSpPr>
        <p:spPr>
          <a:xfrm>
            <a:off x="762000" y="2971800"/>
            <a:ext cx="6480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FFFFFF"/>
                </a:solidFill>
              </a:rPr>
              <a:t>A jornada até agora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7" name="Google Shape;237;gd8504993de_0_3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d8504993de_0_319"/>
          <p:cNvSpPr/>
          <p:nvPr/>
        </p:nvSpPr>
        <p:spPr>
          <a:xfrm>
            <a:off x="762000" y="571500"/>
            <a:ext cx="9435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Outras formas de atualizar e inserir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d8504993de_0_319"/>
          <p:cNvSpPr txBox="1"/>
          <p:nvPr/>
        </p:nvSpPr>
        <p:spPr>
          <a:xfrm>
            <a:off x="3394425" y="3067200"/>
            <a:ext cx="5403300" cy="677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 INTO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nome_da_tabela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(valor1, valor2, …)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gd8504993de_0_319"/>
          <p:cNvSpPr/>
          <p:nvPr/>
        </p:nvSpPr>
        <p:spPr>
          <a:xfrm>
            <a:off x="762000" y="1571625"/>
            <a:ext cx="9126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Modifica valores com base na chave primária da tabela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41" name="Google Shape;241;gd8504993de_0_319"/>
          <p:cNvSpPr/>
          <p:nvPr/>
        </p:nvSpPr>
        <p:spPr>
          <a:xfrm>
            <a:off x="674725" y="1986050"/>
            <a:ext cx="85299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Similar a "insira se não existir, atualize com esses valores se já existir"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2" name="Google Shape;242;gd8504993de_0_319"/>
          <p:cNvSpPr/>
          <p:nvPr/>
        </p:nvSpPr>
        <p:spPr>
          <a:xfrm>
            <a:off x="674725" y="2271800"/>
            <a:ext cx="86859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Não faz sentido se a tabela não tiver uma chave primária (comando fica igual a INSERT)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48" name="Google Shape;248;gd8504993de_0_3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d8504993de_0_337"/>
          <p:cNvSpPr/>
          <p:nvPr/>
        </p:nvSpPr>
        <p:spPr>
          <a:xfrm>
            <a:off x="762000" y="571500"/>
            <a:ext cx="9435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Outras formas de atualizar e inserir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d8504993de_0_337"/>
          <p:cNvSpPr txBox="1"/>
          <p:nvPr/>
        </p:nvSpPr>
        <p:spPr>
          <a:xfrm>
            <a:off x="3394425" y="3067200"/>
            <a:ext cx="5403300" cy="923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nome_da_tabela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(col1, col2, …)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(valor1, valor2, …)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 DUPLICATE KEY UPDATE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[expressao]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gd8504993de_0_337"/>
          <p:cNvSpPr/>
          <p:nvPr/>
        </p:nvSpPr>
        <p:spPr>
          <a:xfrm>
            <a:off x="762000" y="1571625"/>
            <a:ext cx="9126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Tenta inserir valores, mas modifica caso a chave primária já exista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52" name="Google Shape;252;gd8504993de_0_337"/>
          <p:cNvSpPr/>
          <p:nvPr/>
        </p:nvSpPr>
        <p:spPr>
          <a:xfrm>
            <a:off x="674725" y="1986050"/>
            <a:ext cx="85299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Sintaxe mais direta para realizar as duas operações, mas evite em tabelas com chave múltipla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gd8504993de_0_337"/>
          <p:cNvSpPr/>
          <p:nvPr/>
        </p:nvSpPr>
        <p:spPr>
          <a:xfrm>
            <a:off x="674725" y="2271800"/>
            <a:ext cx="86859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Chaves auto-incrementais podem ter comportamento diferente em alguns bancos de dados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9" name="Google Shape;259;gd8504993de_0_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96000"/>
            <a:ext cx="1619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0" name="Google Shape;260;gd8504993de_0_2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1600" y="0"/>
            <a:ext cx="3200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1" name="Google Shape;261;gd8504993de_0_2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24925" y="0"/>
            <a:ext cx="3267075" cy="6076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2" name="Google Shape;262;gd8504993de_0_2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05900" y="4305300"/>
            <a:ext cx="2476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3" name="Google Shape;263;gd8504993de_0_2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67700" y="5629275"/>
            <a:ext cx="317182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d8504993de_0_221"/>
          <p:cNvSpPr/>
          <p:nvPr/>
        </p:nvSpPr>
        <p:spPr>
          <a:xfrm>
            <a:off x="762000" y="2971800"/>
            <a:ext cx="6480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FFFFFF"/>
                </a:solidFill>
              </a:rPr>
              <a:t>Exclusão</a:t>
            </a:r>
            <a:r>
              <a:rPr lang="en-US" sz="4500">
                <a:solidFill>
                  <a:srgbClr val="FFFFFF"/>
                </a:solidFill>
              </a:rPr>
              <a:t> de dados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0" name="Google Shape;270;gd8504993de_0_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d8504993de_0_296"/>
          <p:cNvSpPr/>
          <p:nvPr/>
        </p:nvSpPr>
        <p:spPr>
          <a:xfrm>
            <a:off x="762000" y="571500"/>
            <a:ext cx="9435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Comando DELETE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d8504993de_0_296"/>
          <p:cNvSpPr txBox="1"/>
          <p:nvPr/>
        </p:nvSpPr>
        <p:spPr>
          <a:xfrm>
            <a:off x="3394425" y="2762400"/>
            <a:ext cx="5403300" cy="677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FROM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nome_da_tabela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[condição]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gd8504993de_0_296"/>
          <p:cNvSpPr/>
          <p:nvPr/>
        </p:nvSpPr>
        <p:spPr>
          <a:xfrm>
            <a:off x="762000" y="1571625"/>
            <a:ext cx="7920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dk1"/>
                </a:solidFill>
              </a:rPr>
              <a:t>Apaga</a:t>
            </a:r>
            <a:r>
              <a:rPr lang="en-US" sz="2100">
                <a:solidFill>
                  <a:schemeClr val="dk1"/>
                </a:solidFill>
              </a:rPr>
              <a:t> informações (linhas) em uma tabela do banco de dados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d8504993de_0_296"/>
          <p:cNvSpPr/>
          <p:nvPr/>
        </p:nvSpPr>
        <p:spPr>
          <a:xfrm>
            <a:off x="674725" y="1986050"/>
            <a:ext cx="100626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Diferente de DROP TABLE, que apaga a tabela, e TRUNCATE TABLE, que apaga todos os registros (sem filtro)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5" name="Google Shape;275;gd8504993de_0_296"/>
          <p:cNvSpPr/>
          <p:nvPr/>
        </p:nvSpPr>
        <p:spPr>
          <a:xfrm>
            <a:off x="674725" y="2271800"/>
            <a:ext cx="7870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>
                <a:solidFill>
                  <a:srgbClr val="595959"/>
                </a:solidFill>
              </a:rPr>
              <a:t>Importante! Sempre utilize com a cláusula WHERE!</a:t>
            </a:r>
            <a:endParaRPr b="0" i="0" sz="1400" u="none" cap="none" strike="noStrik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d8504993de_0_296"/>
          <p:cNvSpPr txBox="1"/>
          <p:nvPr/>
        </p:nvSpPr>
        <p:spPr>
          <a:xfrm>
            <a:off x="3394425" y="3829200"/>
            <a:ext cx="5403300" cy="677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-- apaga todos os registros, sem condições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TRUNCATE TABLE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nome_da_tabela;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2" name="Google Shape;282;gd8504993de_0_3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d8504993de_0_347"/>
          <p:cNvSpPr/>
          <p:nvPr/>
        </p:nvSpPr>
        <p:spPr>
          <a:xfrm>
            <a:off x="762000" y="571500"/>
            <a:ext cx="9435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Comando DELETE com ORDER BY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d8504993de_0_347"/>
          <p:cNvSpPr txBox="1"/>
          <p:nvPr/>
        </p:nvSpPr>
        <p:spPr>
          <a:xfrm>
            <a:off x="3394425" y="2991000"/>
            <a:ext cx="5403300" cy="923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nome_da_tabela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[condição]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coluna [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LIMIT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1]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gd8504993de_0_347"/>
          <p:cNvSpPr/>
          <p:nvPr/>
        </p:nvSpPr>
        <p:spPr>
          <a:xfrm>
            <a:off x="762000" y="1571625"/>
            <a:ext cx="7920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dk1"/>
                </a:solidFill>
              </a:rPr>
              <a:t>Apaga informações (linhas) em uma tabela do banco de dados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d8504993de_0_347"/>
          <p:cNvSpPr/>
          <p:nvPr/>
        </p:nvSpPr>
        <p:spPr>
          <a:xfrm>
            <a:off x="674725" y="1986050"/>
            <a:ext cx="100626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Com base em uma ordenação e condição específicas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7" name="Google Shape;287;gd8504993de_0_347"/>
          <p:cNvSpPr/>
          <p:nvPr/>
        </p:nvSpPr>
        <p:spPr>
          <a:xfrm>
            <a:off x="674725" y="2271800"/>
            <a:ext cx="7870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>
                <a:solidFill>
                  <a:srgbClr val="595959"/>
                </a:solidFill>
              </a:rPr>
              <a:t>Importante! Sempre utilize com a cláusula WHERE!</a:t>
            </a:r>
            <a:endParaRPr b="0" i="0" sz="1400" u="none" cap="none" strike="noStrik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93" name="Google Shape;293;gd8504993de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96000"/>
            <a:ext cx="1619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4" name="Google Shape;294;gd8504993de_0_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1600" y="0"/>
            <a:ext cx="3200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5" name="Google Shape;295;gd8504993de_0_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24925" y="0"/>
            <a:ext cx="3267075" cy="6076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6" name="Google Shape;296;gd8504993de_0_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05900" y="4305300"/>
            <a:ext cx="2476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7" name="Google Shape;297;gd8504993de_0_8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67700" y="5629275"/>
            <a:ext cx="317182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d8504993de_0_83"/>
          <p:cNvSpPr/>
          <p:nvPr/>
        </p:nvSpPr>
        <p:spPr>
          <a:xfrm>
            <a:off x="762000" y="2971800"/>
            <a:ext cx="6480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FFFFFF"/>
                </a:solidFill>
              </a:rPr>
              <a:t>Exemplo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04" name="Google Shape;304;gd8504993de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d8504993de_0_93"/>
          <p:cNvSpPr/>
          <p:nvPr/>
        </p:nvSpPr>
        <p:spPr>
          <a:xfrm>
            <a:off x="762000" y="571500"/>
            <a:ext cx="91329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Exemplo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06" name="Google Shape;306;gd8504993de_0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96300" y="561975"/>
            <a:ext cx="29337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d8504993de_0_93"/>
          <p:cNvSpPr/>
          <p:nvPr/>
        </p:nvSpPr>
        <p:spPr>
          <a:xfrm>
            <a:off x="8820150" y="1657350"/>
            <a:ext cx="2314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/>
              <a:t>Sem slides, somente código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3" name="Google Shape;313;gd8504993de_0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96000"/>
            <a:ext cx="1619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4" name="Google Shape;314;gd8504993de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1600" y="0"/>
            <a:ext cx="3200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5" name="Google Shape;315;gd8504993de_0_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24925" y="0"/>
            <a:ext cx="3267075" cy="6076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6" name="Google Shape;316;gd8504993de_0_1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05900" y="4305300"/>
            <a:ext cx="2476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7" name="Google Shape;317;gd8504993de_0_1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67700" y="5629275"/>
            <a:ext cx="317182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d8504993de_0_103"/>
          <p:cNvSpPr/>
          <p:nvPr/>
        </p:nvSpPr>
        <p:spPr>
          <a:xfrm>
            <a:off x="762000" y="2971800"/>
            <a:ext cx="6480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FFFFFF"/>
                </a:solidFill>
              </a:rPr>
              <a:t>CRUD</a:t>
            </a:r>
            <a:endParaRPr sz="4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24" name="Google Shape;324;gd8504993de_0_3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d8504993de_0_358"/>
          <p:cNvSpPr/>
          <p:nvPr/>
        </p:nvSpPr>
        <p:spPr>
          <a:xfrm>
            <a:off x="762000" y="571500"/>
            <a:ext cx="9435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CRUD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d8504993de_0_358"/>
          <p:cNvSpPr/>
          <p:nvPr/>
        </p:nvSpPr>
        <p:spPr>
          <a:xfrm>
            <a:off x="762000" y="1571625"/>
            <a:ext cx="10176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dk1"/>
                </a:solidFill>
              </a:rPr>
              <a:t>Conjunto de operações básicas em softwares interagindo com bancos de dados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d8504993de_0_358"/>
          <p:cNvSpPr txBox="1"/>
          <p:nvPr/>
        </p:nvSpPr>
        <p:spPr>
          <a:xfrm>
            <a:off x="2826675" y="2593800"/>
            <a:ext cx="27063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1155CC"/>
                </a:solidFill>
              </a:rPr>
              <a:t>C</a:t>
            </a:r>
            <a:r>
              <a:rPr lang="en-US" sz="4400">
                <a:solidFill>
                  <a:srgbClr val="1155CC"/>
                </a:solidFill>
              </a:rPr>
              <a:t>reate</a:t>
            </a:r>
            <a:endParaRPr sz="44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/>
              <a:t>cria</a:t>
            </a:r>
            <a:endParaRPr i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1155CC"/>
                </a:solidFill>
              </a:rPr>
              <a:t>R</a:t>
            </a:r>
            <a:r>
              <a:rPr lang="en-US" sz="4400">
                <a:solidFill>
                  <a:srgbClr val="1155CC"/>
                </a:solidFill>
              </a:rPr>
              <a:t>ead</a:t>
            </a:r>
            <a:endParaRPr sz="44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/>
              <a:t>lê</a:t>
            </a:r>
            <a:endParaRPr i="1" sz="2000"/>
          </a:p>
        </p:txBody>
      </p:sp>
      <p:sp>
        <p:nvSpPr>
          <p:cNvPr id="328" name="Google Shape;328;gd8504993de_0_358"/>
          <p:cNvSpPr txBox="1"/>
          <p:nvPr/>
        </p:nvSpPr>
        <p:spPr>
          <a:xfrm>
            <a:off x="6659025" y="2593800"/>
            <a:ext cx="27063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1155CC"/>
                </a:solidFill>
              </a:rPr>
              <a:t>U</a:t>
            </a:r>
            <a:r>
              <a:rPr lang="en-US" sz="4400">
                <a:solidFill>
                  <a:srgbClr val="1155CC"/>
                </a:solidFill>
              </a:rPr>
              <a:t>pdate</a:t>
            </a:r>
            <a:endParaRPr sz="44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/>
              <a:t>atualiza</a:t>
            </a:r>
            <a:endParaRPr i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1155CC"/>
                </a:solidFill>
              </a:rPr>
              <a:t>D</a:t>
            </a:r>
            <a:r>
              <a:rPr lang="en-US" sz="4400">
                <a:solidFill>
                  <a:srgbClr val="1155CC"/>
                </a:solidFill>
              </a:rPr>
              <a:t>elete</a:t>
            </a:r>
            <a:endParaRPr sz="44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/>
              <a:t>apaga</a:t>
            </a:r>
            <a:endParaRPr i="1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34" name="Google Shape;334;gd8504993de_0_3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d8504993de_0_380"/>
          <p:cNvSpPr/>
          <p:nvPr/>
        </p:nvSpPr>
        <p:spPr>
          <a:xfrm>
            <a:off x="762000" y="571500"/>
            <a:ext cx="9435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4500">
                <a:solidFill>
                  <a:schemeClr val="dk1"/>
                </a:solidFill>
              </a:rPr>
              <a:t>C</a:t>
            </a:r>
            <a:r>
              <a:rPr lang="en-US" sz="4500">
                <a:solidFill>
                  <a:schemeClr val="dk1"/>
                </a:solidFill>
              </a:rPr>
              <a:t>RUD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d8504993de_0_380"/>
          <p:cNvSpPr/>
          <p:nvPr/>
        </p:nvSpPr>
        <p:spPr>
          <a:xfrm>
            <a:off x="762000" y="1571625"/>
            <a:ext cx="10176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dk1"/>
                </a:solidFill>
              </a:rPr>
              <a:t>Operação de criação, tanto da estrutura (tabelas) quanto dos dados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d8504993de_0_380"/>
          <p:cNvSpPr txBox="1"/>
          <p:nvPr/>
        </p:nvSpPr>
        <p:spPr>
          <a:xfrm>
            <a:off x="5803225" y="3036750"/>
            <a:ext cx="4549800" cy="1908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-- em SQL…</a:t>
            </a:r>
            <a:endParaRPr sz="1600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banco_de_dados;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tabela;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tabela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(...);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gd8504993de_0_380"/>
          <p:cNvSpPr txBox="1"/>
          <p:nvPr/>
        </p:nvSpPr>
        <p:spPr>
          <a:xfrm>
            <a:off x="2263950" y="3406200"/>
            <a:ext cx="2706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1155CC"/>
                </a:solidFill>
              </a:rPr>
              <a:t>C</a:t>
            </a:r>
            <a:r>
              <a:rPr lang="en-US" sz="4400">
                <a:solidFill>
                  <a:srgbClr val="1155CC"/>
                </a:solidFill>
              </a:rPr>
              <a:t>reate</a:t>
            </a:r>
            <a:endParaRPr sz="44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/>
              <a:t>cria</a:t>
            </a:r>
            <a:endParaRPr i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3" name="Google Shape;33;gd8504993de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" name="Google Shape;34;gd8504993de_0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0" y="1685925"/>
            <a:ext cx="7696200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gd8504993de_0_30"/>
          <p:cNvSpPr/>
          <p:nvPr/>
        </p:nvSpPr>
        <p:spPr>
          <a:xfrm>
            <a:off x="762000" y="571500"/>
            <a:ext cx="516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comandos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44" name="Google Shape;344;gd8504993de_0_4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gd8504993de_0_408"/>
          <p:cNvSpPr/>
          <p:nvPr/>
        </p:nvSpPr>
        <p:spPr>
          <a:xfrm>
            <a:off x="762000" y="571500"/>
            <a:ext cx="9435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C</a:t>
            </a:r>
            <a:r>
              <a:rPr b="1" lang="en-US" sz="4500">
                <a:solidFill>
                  <a:schemeClr val="dk1"/>
                </a:solidFill>
              </a:rPr>
              <a:t>R</a:t>
            </a:r>
            <a:r>
              <a:rPr lang="en-US" sz="4500">
                <a:solidFill>
                  <a:schemeClr val="dk1"/>
                </a:solidFill>
              </a:rPr>
              <a:t>UD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d8504993de_0_408"/>
          <p:cNvSpPr/>
          <p:nvPr/>
        </p:nvSpPr>
        <p:spPr>
          <a:xfrm>
            <a:off x="762000" y="1571625"/>
            <a:ext cx="10176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dk1"/>
                </a:solidFill>
              </a:rPr>
              <a:t>Operação de leitura de dados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d8504993de_0_408"/>
          <p:cNvSpPr txBox="1"/>
          <p:nvPr/>
        </p:nvSpPr>
        <p:spPr>
          <a:xfrm>
            <a:off x="5869350" y="3406200"/>
            <a:ext cx="4549800" cy="1169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-- em SQL…</a:t>
            </a:r>
            <a:endParaRPr sz="1600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tabela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gd8504993de_0_408"/>
          <p:cNvSpPr txBox="1"/>
          <p:nvPr/>
        </p:nvSpPr>
        <p:spPr>
          <a:xfrm>
            <a:off x="2263950" y="3406200"/>
            <a:ext cx="2706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1155CC"/>
                </a:solidFill>
              </a:rPr>
              <a:t>R</a:t>
            </a:r>
            <a:r>
              <a:rPr lang="en-US" sz="4400">
                <a:solidFill>
                  <a:srgbClr val="1155CC"/>
                </a:solidFill>
              </a:rPr>
              <a:t>ead</a:t>
            </a:r>
            <a:endParaRPr sz="44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/>
              <a:t>lê</a:t>
            </a:r>
            <a:endParaRPr i="1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54" name="Google Shape;354;gd8504993de_0_4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d8504993de_0_417"/>
          <p:cNvSpPr/>
          <p:nvPr/>
        </p:nvSpPr>
        <p:spPr>
          <a:xfrm>
            <a:off x="762000" y="571500"/>
            <a:ext cx="9435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C</a:t>
            </a:r>
            <a:r>
              <a:rPr lang="en-US" sz="4500">
                <a:solidFill>
                  <a:schemeClr val="dk1"/>
                </a:solidFill>
              </a:rPr>
              <a:t>R</a:t>
            </a:r>
            <a:r>
              <a:rPr b="1" lang="en-US" sz="4500">
                <a:solidFill>
                  <a:schemeClr val="dk1"/>
                </a:solidFill>
              </a:rPr>
              <a:t>U</a:t>
            </a:r>
            <a:r>
              <a:rPr lang="en-US" sz="4500">
                <a:solidFill>
                  <a:schemeClr val="dk1"/>
                </a:solidFill>
              </a:rPr>
              <a:t>D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d8504993de_0_417"/>
          <p:cNvSpPr/>
          <p:nvPr/>
        </p:nvSpPr>
        <p:spPr>
          <a:xfrm>
            <a:off x="762000" y="1571625"/>
            <a:ext cx="10176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dk1"/>
                </a:solidFill>
              </a:rPr>
              <a:t>Operação de atualização dos dados, conforme operação do sistema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d8504993de_0_417"/>
          <p:cNvSpPr txBox="1"/>
          <p:nvPr/>
        </p:nvSpPr>
        <p:spPr>
          <a:xfrm>
            <a:off x="5803225" y="3036750"/>
            <a:ext cx="4549800" cy="1908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-- em SQL…</a:t>
            </a:r>
            <a:endParaRPr sz="1600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tabela (...);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tabela (...);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INTO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tabela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(...);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Google Shape;358;gd8504993de_0_417"/>
          <p:cNvSpPr txBox="1"/>
          <p:nvPr/>
        </p:nvSpPr>
        <p:spPr>
          <a:xfrm>
            <a:off x="2263950" y="3406200"/>
            <a:ext cx="2706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1155CC"/>
                </a:solidFill>
              </a:rPr>
              <a:t>U</a:t>
            </a:r>
            <a:r>
              <a:rPr lang="en-US" sz="4400">
                <a:solidFill>
                  <a:srgbClr val="1155CC"/>
                </a:solidFill>
              </a:rPr>
              <a:t>pdate</a:t>
            </a:r>
            <a:endParaRPr sz="44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/>
              <a:t>atualiza</a:t>
            </a:r>
            <a:endParaRPr i="1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64" name="Google Shape;364;gd8504993de_0_4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d8504993de_0_426"/>
          <p:cNvSpPr/>
          <p:nvPr/>
        </p:nvSpPr>
        <p:spPr>
          <a:xfrm>
            <a:off x="762000" y="571500"/>
            <a:ext cx="9435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C</a:t>
            </a:r>
            <a:r>
              <a:rPr lang="en-US" sz="4500">
                <a:solidFill>
                  <a:schemeClr val="dk1"/>
                </a:solidFill>
              </a:rPr>
              <a:t>RU</a:t>
            </a:r>
            <a:r>
              <a:rPr b="1" lang="en-US" sz="4500">
                <a:solidFill>
                  <a:schemeClr val="dk1"/>
                </a:solidFill>
              </a:rPr>
              <a:t>D</a:t>
            </a:r>
            <a:endParaRPr b="1" i="0" sz="4500" u="none" cap="none" strike="noStrike">
              <a:solidFill>
                <a:srgbClr val="000000"/>
              </a:solidFill>
            </a:endParaRPr>
          </a:p>
        </p:txBody>
      </p:sp>
      <p:sp>
        <p:nvSpPr>
          <p:cNvPr id="366" name="Google Shape;366;gd8504993de_0_426"/>
          <p:cNvSpPr/>
          <p:nvPr/>
        </p:nvSpPr>
        <p:spPr>
          <a:xfrm>
            <a:off x="762000" y="1571625"/>
            <a:ext cx="10176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dk1"/>
                </a:solidFill>
              </a:rPr>
              <a:t>Operação de exclusão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d8504993de_0_426"/>
          <p:cNvSpPr txBox="1"/>
          <p:nvPr/>
        </p:nvSpPr>
        <p:spPr>
          <a:xfrm>
            <a:off x="5803225" y="2790450"/>
            <a:ext cx="4549800" cy="2401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-- em SQL…</a:t>
            </a:r>
            <a:endParaRPr sz="1600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DROP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ATABASE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banco_de_dados;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DROP TABLE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tabela;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TRUNCATE TABLE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tabela;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tabela (...);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gd8504993de_0_426"/>
          <p:cNvSpPr txBox="1"/>
          <p:nvPr/>
        </p:nvSpPr>
        <p:spPr>
          <a:xfrm>
            <a:off x="2263950" y="3406200"/>
            <a:ext cx="2706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1155CC"/>
                </a:solidFill>
              </a:rPr>
              <a:t>D</a:t>
            </a:r>
            <a:r>
              <a:rPr lang="en-US" sz="4400">
                <a:solidFill>
                  <a:srgbClr val="1155CC"/>
                </a:solidFill>
              </a:rPr>
              <a:t>elete</a:t>
            </a:r>
            <a:endParaRPr sz="44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/>
              <a:t>apaga</a:t>
            </a:r>
            <a:endParaRPr i="1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1F9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74" name="Google Shape;374;gd8504993de_0_4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5" name="Google Shape;375;gd8504993de_0_4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2238375"/>
            <a:ext cx="38100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6" name="Google Shape;376;gd8504993de_0_4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5713" y="2494438"/>
            <a:ext cx="2526350" cy="2526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7" name="Google Shape;377;gd8504993de_0_4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3952875"/>
            <a:ext cx="38100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8" name="Google Shape;378;gd8504993de_0_4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5300" y="2238375"/>
            <a:ext cx="37909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9" name="Google Shape;379;gd8504993de_0_4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5300" y="3952875"/>
            <a:ext cx="379095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gd8504993de_0_444"/>
          <p:cNvSpPr/>
          <p:nvPr/>
        </p:nvSpPr>
        <p:spPr>
          <a:xfrm>
            <a:off x="762000" y="571500"/>
            <a:ext cx="6362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Exemplos de aplicações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gd8504993de_0_444"/>
          <p:cNvSpPr/>
          <p:nvPr/>
        </p:nvSpPr>
        <p:spPr>
          <a:xfrm>
            <a:off x="1123950" y="2419350"/>
            <a:ext cx="3238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Armazenar postagens de um blog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d8504993de_0_444"/>
          <p:cNvSpPr/>
          <p:nvPr/>
        </p:nvSpPr>
        <p:spPr>
          <a:xfrm>
            <a:off x="1123950" y="4133850"/>
            <a:ext cx="3733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Listar filmes disponíveis para streaming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gd8504993de_0_444"/>
          <p:cNvSpPr/>
          <p:nvPr/>
        </p:nvSpPr>
        <p:spPr>
          <a:xfrm>
            <a:off x="8467725" y="2419350"/>
            <a:ext cx="3143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Gerenciar o estoque de um armazém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d8504993de_0_444"/>
          <p:cNvSpPr/>
          <p:nvPr/>
        </p:nvSpPr>
        <p:spPr>
          <a:xfrm>
            <a:off x="8467725" y="4133850"/>
            <a:ext cx="29907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Controlar as vendas de um e-commerce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90" name="Google Shape;390;gd8504993de_0_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96000"/>
            <a:ext cx="1619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1" name="Google Shape;391;gd8504993de_0_2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1600" y="0"/>
            <a:ext cx="3200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2" name="Google Shape;392;gd8504993de_0_2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24925" y="0"/>
            <a:ext cx="3267075" cy="6076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3" name="Google Shape;393;gd8504993de_0_2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05900" y="4305300"/>
            <a:ext cx="2476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4" name="Google Shape;394;gd8504993de_0_2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67700" y="5629275"/>
            <a:ext cx="317182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gd8504993de_0_231"/>
          <p:cNvSpPr/>
          <p:nvPr/>
        </p:nvSpPr>
        <p:spPr>
          <a:xfrm>
            <a:off x="762000" y="2971800"/>
            <a:ext cx="6480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FFFFFF"/>
                </a:solidFill>
              </a:rPr>
              <a:t>Bônus: usar planilhas para gerar comandos SQL</a:t>
            </a:r>
            <a:endParaRPr sz="4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01" name="Google Shape;401;gd8504993de_0_3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gd8504993de_0_371"/>
          <p:cNvSpPr/>
          <p:nvPr/>
        </p:nvSpPr>
        <p:spPr>
          <a:xfrm>
            <a:off x="762000" y="571500"/>
            <a:ext cx="91329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Execução em código e planilha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403" name="Google Shape;403;gd8504993de_0_3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96300" y="561975"/>
            <a:ext cx="29337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d8504993de_0_371"/>
          <p:cNvSpPr/>
          <p:nvPr/>
        </p:nvSpPr>
        <p:spPr>
          <a:xfrm>
            <a:off x="8820150" y="1657350"/>
            <a:ext cx="2314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/>
              <a:t>Sem slides, somente código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10" name="Google Shape;410;gc4156d6b40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5400"/>
            <a:ext cx="12192000" cy="556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1" name="Google Shape;411;gc4156d6b40_0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2" name="Google Shape;412;gc4156d6b40_0_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6150" y="2981325"/>
            <a:ext cx="565785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3" name="Google Shape;413;gc4156d6b40_0_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95850" y="3438525"/>
            <a:ext cx="12192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4" name="Google Shape;414;gc4156d6b40_0_7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95850" y="3886200"/>
            <a:ext cx="27813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5" name="Google Shape;415;gc4156d6b40_0_7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95850" y="4333875"/>
            <a:ext cx="27813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6" name="Google Shape;416;gc4156d6b40_0_7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48425" y="3438525"/>
            <a:ext cx="1238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7" name="Google Shape;417;gc4156d6b40_0_7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133600" y="3286125"/>
            <a:ext cx="5334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8" name="Google Shape;418;gc4156d6b40_0_7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71625" y="439102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9" name="Google Shape;419;gc4156d6b40_0_7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391650" y="3714750"/>
            <a:ext cx="2857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20" name="Google Shape;420;gc4156d6b40_0_7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591800" y="361950"/>
            <a:ext cx="1600200" cy="6496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21" name="Google Shape;421;gc4156d6b40_0_7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982200" y="200025"/>
            <a:ext cx="2209800" cy="5753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22" name="Google Shape;422;gc4156d6b40_0_7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90550" y="384810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23" name="Google Shape;423;gc4156d6b40_0_7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9877425" y="5200650"/>
            <a:ext cx="23145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gc4156d6b40_0_76"/>
          <p:cNvSpPr/>
          <p:nvPr/>
        </p:nvSpPr>
        <p:spPr>
          <a:xfrm>
            <a:off x="762000" y="571500"/>
            <a:ext cx="19239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Tarefa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d8504993de_0_39"/>
          <p:cNvSpPr/>
          <p:nvPr/>
        </p:nvSpPr>
        <p:spPr>
          <a:xfrm>
            <a:off x="762000" y="571500"/>
            <a:ext cx="8412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/>
              <a:t>Folha de trabalho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1" name="Google Shape;41;gd8504993de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2825" y="2891550"/>
            <a:ext cx="1732125" cy="173212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d8504993de_0_39"/>
          <p:cNvSpPr/>
          <p:nvPr/>
        </p:nvSpPr>
        <p:spPr>
          <a:xfrm>
            <a:off x="5519738" y="4760050"/>
            <a:ext cx="1638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/>
              <a:t>sgpm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" name="Google Shape;43;gd8504993de_0_39"/>
          <p:cNvGrpSpPr/>
          <p:nvPr/>
        </p:nvGrpSpPr>
        <p:grpSpPr>
          <a:xfrm>
            <a:off x="3374425" y="3248025"/>
            <a:ext cx="1295400" cy="361950"/>
            <a:chOff x="8348875" y="3703100"/>
            <a:chExt cx="1295400" cy="361950"/>
          </a:xfrm>
        </p:grpSpPr>
        <p:pic>
          <p:nvPicPr>
            <p:cNvPr descr="preencoded.png" id="44" name="Google Shape;44;gd8504993de_0_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348875" y="3703100"/>
              <a:ext cx="1295400" cy="361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Google Shape;45;gd8504993de_0_39"/>
            <p:cNvSpPr/>
            <p:nvPr/>
          </p:nvSpPr>
          <p:spPr>
            <a:xfrm>
              <a:off x="8467975" y="3774575"/>
              <a:ext cx="1057200" cy="2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-US">
                  <a:solidFill>
                    <a:srgbClr val="FFFFFF"/>
                  </a:solidFill>
                </a:rPr>
                <a:t>pessoas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" name="Google Shape;46;gd8504993de_0_39"/>
          <p:cNvGrpSpPr/>
          <p:nvPr/>
        </p:nvGrpSpPr>
        <p:grpSpPr>
          <a:xfrm>
            <a:off x="3845575" y="4623675"/>
            <a:ext cx="1295400" cy="361950"/>
            <a:chOff x="8348875" y="3703100"/>
            <a:chExt cx="1295400" cy="361950"/>
          </a:xfrm>
        </p:grpSpPr>
        <p:pic>
          <p:nvPicPr>
            <p:cNvPr descr="preencoded.png" id="47" name="Google Shape;47;gd8504993de_0_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348875" y="3703100"/>
              <a:ext cx="1295400" cy="361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8;gd8504993de_0_39"/>
            <p:cNvSpPr/>
            <p:nvPr/>
          </p:nvSpPr>
          <p:spPr>
            <a:xfrm>
              <a:off x="8467975" y="3774575"/>
              <a:ext cx="1057200" cy="2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-US">
                  <a:solidFill>
                    <a:srgbClr val="FFFFFF"/>
                  </a:solidFill>
                </a:rPr>
                <a:t>salarios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" name="Google Shape;49;gd8504993de_0_39"/>
          <p:cNvGrpSpPr/>
          <p:nvPr/>
        </p:nvGrpSpPr>
        <p:grpSpPr>
          <a:xfrm>
            <a:off x="7707004" y="3723225"/>
            <a:ext cx="1732079" cy="361950"/>
            <a:chOff x="8348875" y="3703100"/>
            <a:chExt cx="1295400" cy="361950"/>
          </a:xfrm>
        </p:grpSpPr>
        <p:pic>
          <p:nvPicPr>
            <p:cNvPr descr="preencoded.png" id="50" name="Google Shape;50;gd8504993de_0_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348875" y="3703100"/>
              <a:ext cx="1295400" cy="361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Google Shape;51;gd8504993de_0_39"/>
            <p:cNvSpPr/>
            <p:nvPr/>
          </p:nvSpPr>
          <p:spPr>
            <a:xfrm>
              <a:off x="8467975" y="3774575"/>
              <a:ext cx="1057200" cy="2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-US">
                  <a:solidFill>
                    <a:srgbClr val="FFFFFF"/>
                  </a:solidFill>
                </a:rPr>
                <a:t>departamentos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8504993de_0_56"/>
          <p:cNvSpPr/>
          <p:nvPr/>
        </p:nvSpPr>
        <p:spPr>
          <a:xfrm>
            <a:off x="762000" y="571500"/>
            <a:ext cx="8412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/>
              <a:t>Folha de trabalho - falta algo!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gd8504993de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700" y="1392300"/>
            <a:ext cx="8240604" cy="52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3" name="Google Shape;63;gd8504993d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96000"/>
            <a:ext cx="1619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4" name="Google Shape;64;gd8504993de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1600" y="0"/>
            <a:ext cx="3200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gd8504993de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24925" y="0"/>
            <a:ext cx="3267075" cy="6076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gd8504993de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05900" y="4305300"/>
            <a:ext cx="2476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7" name="Google Shape;67;gd8504993de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67700" y="5629275"/>
            <a:ext cx="317182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d8504993de_0_0"/>
          <p:cNvSpPr/>
          <p:nvPr/>
        </p:nvSpPr>
        <p:spPr>
          <a:xfrm>
            <a:off x="762000" y="2971800"/>
            <a:ext cx="6480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FFFFFF"/>
                </a:solidFill>
              </a:rPr>
              <a:t>O comando INSERT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1F9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4" name="Google Shape;74;gd8504993de_0_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5" name="Google Shape;75;gd8504993de_0_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2238375"/>
            <a:ext cx="38100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6" name="Google Shape;76;gd8504993de_0_1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5713" y="2494438"/>
            <a:ext cx="2526350" cy="2526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7" name="Google Shape;77;gd8504993de_0_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3952875"/>
            <a:ext cx="38100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8" name="Google Shape;78;gd8504993de_0_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5300" y="2238375"/>
            <a:ext cx="37909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9" name="Google Shape;79;gd8504993de_0_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5300" y="3952875"/>
            <a:ext cx="379095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d8504993de_0_113"/>
          <p:cNvSpPr/>
          <p:nvPr/>
        </p:nvSpPr>
        <p:spPr>
          <a:xfrm>
            <a:off x="762000" y="571500"/>
            <a:ext cx="6362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Exemplos de aplicações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d8504993de_0_113"/>
          <p:cNvSpPr/>
          <p:nvPr/>
        </p:nvSpPr>
        <p:spPr>
          <a:xfrm>
            <a:off x="1123950" y="2419350"/>
            <a:ext cx="3238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Armazenar postagens de um blog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d8504993de_0_113"/>
          <p:cNvSpPr/>
          <p:nvPr/>
        </p:nvSpPr>
        <p:spPr>
          <a:xfrm>
            <a:off x="1123950" y="4133850"/>
            <a:ext cx="3733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Listar filmes disponíveis para streaming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d8504993de_0_113"/>
          <p:cNvSpPr/>
          <p:nvPr/>
        </p:nvSpPr>
        <p:spPr>
          <a:xfrm>
            <a:off x="8467725" y="2419350"/>
            <a:ext cx="3143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Gerenciar o estoque de um armazém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d8504993de_0_113"/>
          <p:cNvSpPr/>
          <p:nvPr/>
        </p:nvSpPr>
        <p:spPr>
          <a:xfrm>
            <a:off x="8467725" y="4133850"/>
            <a:ext cx="29907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Controlar as vendas de um e-commerce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0" name="Google Shape;90;gd8504993de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d8504993de_0_71"/>
          <p:cNvSpPr/>
          <p:nvPr/>
        </p:nvSpPr>
        <p:spPr>
          <a:xfrm>
            <a:off x="762000" y="571500"/>
            <a:ext cx="9435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Comando INSERT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d8504993de_0_71"/>
          <p:cNvSpPr txBox="1"/>
          <p:nvPr/>
        </p:nvSpPr>
        <p:spPr>
          <a:xfrm>
            <a:off x="3394425" y="2762400"/>
            <a:ext cx="5403300" cy="677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INTO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nome_da_tabela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(col1, col2, …)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(valor1, valor2, …)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gd8504993de_0_71"/>
          <p:cNvSpPr/>
          <p:nvPr/>
        </p:nvSpPr>
        <p:spPr>
          <a:xfrm>
            <a:off x="762000" y="1571625"/>
            <a:ext cx="7920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dk1"/>
                </a:solidFill>
              </a:rPr>
              <a:t>Insere informação em uma tabela do banco de dados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d8504993de_0_71"/>
          <p:cNvSpPr/>
          <p:nvPr/>
        </p:nvSpPr>
        <p:spPr>
          <a:xfrm>
            <a:off x="674725" y="1986050"/>
            <a:ext cx="85299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595959"/>
                </a:solidFill>
              </a:rPr>
              <a:t>Sempre realiza a operação em uma tabela por vez, nas colunas selecionadas (ou em todas)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d8504993de_0_71"/>
          <p:cNvSpPr/>
          <p:nvPr/>
        </p:nvSpPr>
        <p:spPr>
          <a:xfrm>
            <a:off x="674725" y="2271800"/>
            <a:ext cx="7870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>
                <a:solidFill>
                  <a:srgbClr val="595959"/>
                </a:solidFill>
              </a:rPr>
              <a:t>Dados precisam corresponder aos tipos de cada coluna e às </a:t>
            </a:r>
            <a:r>
              <a:rPr i="1" lang="en-US">
                <a:solidFill>
                  <a:srgbClr val="595959"/>
                </a:solidFill>
              </a:rPr>
              <a:t>constraints</a:t>
            </a:r>
            <a:r>
              <a:rPr lang="en-US">
                <a:solidFill>
                  <a:srgbClr val="595959"/>
                </a:solidFill>
              </a:rPr>
              <a:t> definidas</a:t>
            </a:r>
            <a:endParaRPr b="0" i="0" sz="1400" u="none" cap="none" strike="noStrik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d8504993de_0_71"/>
          <p:cNvSpPr txBox="1"/>
          <p:nvPr/>
        </p:nvSpPr>
        <p:spPr>
          <a:xfrm>
            <a:off x="3394425" y="3829200"/>
            <a:ext cx="5403300" cy="677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nome_da_tabela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(valor1, valor2, …)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gd8504993de_0_71"/>
          <p:cNvSpPr txBox="1"/>
          <p:nvPr/>
        </p:nvSpPr>
        <p:spPr>
          <a:xfrm>
            <a:off x="3394350" y="4896000"/>
            <a:ext cx="5403300" cy="1169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nome_da_tabela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(valor1, valor2, …),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(valor3, valor4, …),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 …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3" name="Google Shape;103;gd8504993de_0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86475"/>
            <a:ext cx="16192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d8504993de_0_144"/>
          <p:cNvSpPr/>
          <p:nvPr/>
        </p:nvSpPr>
        <p:spPr>
          <a:xfrm>
            <a:off x="762000" y="571500"/>
            <a:ext cx="9435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500">
                <a:solidFill>
                  <a:schemeClr val="dk1"/>
                </a:solidFill>
              </a:rPr>
              <a:t>Inserção por tipo de dados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d8504993de_0_144"/>
          <p:cNvSpPr txBox="1"/>
          <p:nvPr/>
        </p:nvSpPr>
        <p:spPr>
          <a:xfrm>
            <a:off x="2286150" y="2914800"/>
            <a:ext cx="7620000" cy="677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nome_da_tabela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(col_num, col_text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col_data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(10.42, "Nome Próprio"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"2021-05-01"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…)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gd8504993de_0_144"/>
          <p:cNvSpPr/>
          <p:nvPr/>
        </p:nvSpPr>
        <p:spPr>
          <a:xfrm>
            <a:off x="762000" y="1571625"/>
            <a:ext cx="7920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tipo de dados deve ser definido de uma forma no comando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d8504993de_0_144"/>
          <p:cNvSpPr/>
          <p:nvPr/>
        </p:nvSpPr>
        <p:spPr>
          <a:xfrm>
            <a:off x="674725" y="1986050"/>
            <a:ext cx="85299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595959"/>
                </a:solidFill>
              </a:rPr>
              <a:t>Assim como em todas as outras cláusulas: filtros, CASE WHEN, etc.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d8504993de_0_144"/>
          <p:cNvSpPr/>
          <p:nvPr/>
        </p:nvSpPr>
        <p:spPr>
          <a:xfrm flipH="1">
            <a:off x="3511925" y="3265650"/>
            <a:ext cx="713700" cy="2637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d8504993de_0_144"/>
          <p:cNvSpPr/>
          <p:nvPr/>
        </p:nvSpPr>
        <p:spPr>
          <a:xfrm flipH="1">
            <a:off x="4365425" y="3265650"/>
            <a:ext cx="1765200" cy="2637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d8504993de_0_144"/>
          <p:cNvSpPr/>
          <p:nvPr/>
        </p:nvSpPr>
        <p:spPr>
          <a:xfrm flipH="1">
            <a:off x="6336300" y="3265650"/>
            <a:ext cx="1474200" cy="2637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d8504993de_0_144"/>
          <p:cNvSpPr/>
          <p:nvPr/>
        </p:nvSpPr>
        <p:spPr>
          <a:xfrm>
            <a:off x="1131925" y="4598085"/>
            <a:ext cx="30399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595959"/>
                </a:solidFill>
              </a:rPr>
              <a:t>Números:</a:t>
            </a:r>
            <a:endParaRPr b="1">
              <a:solidFill>
                <a:srgbClr val="595959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-US">
                <a:solidFill>
                  <a:srgbClr val="595959"/>
                </a:solidFill>
              </a:rPr>
              <a:t>Sem aspas</a:t>
            </a:r>
            <a:endParaRPr>
              <a:solidFill>
                <a:srgbClr val="595959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-US">
                <a:solidFill>
                  <a:srgbClr val="595959"/>
                </a:solidFill>
              </a:rPr>
              <a:t>Separação decimal por pontos</a:t>
            </a:r>
            <a:endParaRPr>
              <a:solidFill>
                <a:srgbClr val="595959"/>
              </a:solidFill>
            </a:endParaRPr>
          </a:p>
        </p:txBody>
      </p:sp>
      <p:cxnSp>
        <p:nvCxnSpPr>
          <p:cNvPr id="112" name="Google Shape;112;gd8504993de_0_144"/>
          <p:cNvCxnSpPr>
            <a:stCxn id="108" idx="2"/>
            <a:endCxn id="111" idx="0"/>
          </p:cNvCxnSpPr>
          <p:nvPr/>
        </p:nvCxnSpPr>
        <p:spPr>
          <a:xfrm rot="5400000">
            <a:off x="2726075" y="3455250"/>
            <a:ext cx="1068600" cy="1216800"/>
          </a:xfrm>
          <a:prstGeom prst="curvedConnector3">
            <a:avLst>
              <a:gd fmla="val 5000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3" name="Google Shape;113;gd8504993de_0_144"/>
          <p:cNvSpPr/>
          <p:nvPr/>
        </p:nvSpPr>
        <p:spPr>
          <a:xfrm>
            <a:off x="4560925" y="4598075"/>
            <a:ext cx="19662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595959"/>
                </a:solidFill>
              </a:rPr>
              <a:t>Texto</a:t>
            </a:r>
            <a:r>
              <a:rPr b="1" lang="en-US">
                <a:solidFill>
                  <a:srgbClr val="595959"/>
                </a:solidFill>
              </a:rPr>
              <a:t>:</a:t>
            </a:r>
            <a:endParaRPr b="1">
              <a:solidFill>
                <a:srgbClr val="595959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-US">
                <a:solidFill>
                  <a:srgbClr val="595959"/>
                </a:solidFill>
              </a:rPr>
              <a:t>Entre</a:t>
            </a:r>
            <a:r>
              <a:rPr lang="en-US">
                <a:solidFill>
                  <a:srgbClr val="595959"/>
                </a:solidFill>
              </a:rPr>
              <a:t> aspas</a:t>
            </a:r>
            <a:endParaRPr>
              <a:solidFill>
                <a:srgbClr val="595959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-US">
                <a:solidFill>
                  <a:srgbClr val="595959"/>
                </a:solidFill>
              </a:rPr>
              <a:t>Formato livre</a:t>
            </a:r>
            <a:endParaRPr>
              <a:solidFill>
                <a:srgbClr val="595959"/>
              </a:solidFill>
            </a:endParaRPr>
          </a:p>
        </p:txBody>
      </p:sp>
      <p:cxnSp>
        <p:nvCxnSpPr>
          <p:cNvPr id="114" name="Google Shape;114;gd8504993de_0_144"/>
          <p:cNvCxnSpPr>
            <a:stCxn id="109" idx="2"/>
            <a:endCxn id="113" idx="0"/>
          </p:cNvCxnSpPr>
          <p:nvPr/>
        </p:nvCxnSpPr>
        <p:spPr>
          <a:xfrm flipH="1" rot="-5400000">
            <a:off x="4861775" y="3915600"/>
            <a:ext cx="1068600" cy="296100"/>
          </a:xfrm>
          <a:prstGeom prst="curvedConnector3">
            <a:avLst>
              <a:gd fmla="val 5000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5" name="Google Shape;115;gd8504993de_0_144"/>
          <p:cNvSpPr/>
          <p:nvPr/>
        </p:nvSpPr>
        <p:spPr>
          <a:xfrm>
            <a:off x="6999325" y="4598075"/>
            <a:ext cx="22470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595959"/>
                </a:solidFill>
              </a:rPr>
              <a:t>Datas</a:t>
            </a:r>
            <a:r>
              <a:rPr b="1" lang="en-US">
                <a:solidFill>
                  <a:srgbClr val="595959"/>
                </a:solidFill>
              </a:rPr>
              <a:t>:</a:t>
            </a:r>
            <a:endParaRPr b="1">
              <a:solidFill>
                <a:srgbClr val="595959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-US">
                <a:solidFill>
                  <a:srgbClr val="595959"/>
                </a:solidFill>
              </a:rPr>
              <a:t>Entre aspas</a:t>
            </a:r>
            <a:endParaRPr>
              <a:solidFill>
                <a:srgbClr val="595959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-US">
                <a:solidFill>
                  <a:srgbClr val="595959"/>
                </a:solidFill>
              </a:rPr>
              <a:t>Formato yyyy-MM-dd</a:t>
            </a:r>
            <a:endParaRPr>
              <a:solidFill>
                <a:srgbClr val="595959"/>
              </a:solidFill>
            </a:endParaRPr>
          </a:p>
        </p:txBody>
      </p:sp>
      <p:cxnSp>
        <p:nvCxnSpPr>
          <p:cNvPr id="116" name="Google Shape;116;gd8504993de_0_144"/>
          <p:cNvCxnSpPr>
            <a:stCxn id="110" idx="2"/>
            <a:endCxn id="115" idx="0"/>
          </p:cNvCxnSpPr>
          <p:nvPr/>
        </p:nvCxnSpPr>
        <p:spPr>
          <a:xfrm flipH="1" rot="-5400000">
            <a:off x="7063800" y="3538950"/>
            <a:ext cx="1068600" cy="1049400"/>
          </a:xfrm>
          <a:prstGeom prst="curvedConnector3">
            <a:avLst>
              <a:gd fmla="val 5000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2021-03-02T07:13:19Z</dcterms:created>
  <dc:creator>PptxGenJS</dc:creator>
</cp:coreProperties>
</file>