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12192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juKc/P1aa5LBngsaYDclxLPqG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m7yJIjhvpzZxomIOTgFo3ODl0zqsuEkh/edi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f8b148f2_0_77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8f8b148f2_0_77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 2 pessoas, por coincidência, acessam o site e vão comprar com menos de 1 minuto de diferença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f8b148f2_0_87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d8f8b148f2_0_87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Esse é um exemplo dos comandos que seriam executados nesses 2 casos. Só pseudo-código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f8b148f2_0_97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d8f8b148f2_0_97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Depois de tudo isso, o estoque fica igual a -1!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Daqui, vemos a importância de conseguir isolar as execuções desses comandos, para que cada um seja executado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Isso é justamente o que fazem as transações. Vamos entender mais a fundo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f8b148f2_0_1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d8f8b148f2_0_1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transação é um bloco indivisível de operações em SQL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baseia em um conjunto importante de propriedades de operações em bancos de dados, que vamos conhecer em profundidade na próxima aula!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d8f8b148f2_0_1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f8b148f2_0_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d8f8b148f2_0_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d8f8b148f2_0_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b1b3242f_0_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d9b1b3242f_0_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transação é percebida como uma operação lógica única em bancos de dados, e que precisa necessariamente satisfazer essas 4 propriedades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uma transferência bancária, por exemplo, embora o débito na conta de origem e o crédito na conta de destino possam parecer múltiplas mudanças, temos somente uma transação única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conceito ACID foi definido em 1983 por Reuter e Harder, com base em outros trabalhos científicos anteriores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d9b1b3242f_0_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b1b3242f_0_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d9b1b3242f_0_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Vem de átomo, da química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exemplo de transferência bancária: tanto o valor deve ser retirado da origem quanto adicionado ao destino; se algo acontecer no meio do caminho, todas as alterações devem ser desfeitas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9b1b3242f_0_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b1b3242f_0_2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d9b1b3242f_0_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Exemplo, banco de dados que guarde informações de CPF, caso ele seja uma chave única não poderá ser duplicado, e também terá que ser um valor válido (diferente de 0000000 por exemplo)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9b1b3242f_0_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9b1b3242f_0_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d9b1b3242f_0_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que já falamos na aula anterior, de duas pessoas comprando o produto ao mesmo tempo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d9b1b3242f_0_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b1b3242f_0_3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d9b1b3242f_0_3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d9b1b3242f_0_3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5547364b_0_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gc45547364b_0_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c45547364b_0_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9b1b3242f_0_6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d9b1b3242f_0_6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 que conhecemos um pouco mais da teoria, vamos começar na próxima aula a aprender um pouco mais sobre a anatomia geral de uma transação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d9b1b3242f_0_6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9b1b3242f_0_5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d9b1b3242f_0_5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d9b1b3242f_0_5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9b1b3242f_0_10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d9b1b3242f_0_10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normalmente é usado no fim da operação, para minimizar as chances de erros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d9b1b3242f_0_10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21da0eb6_1_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7b21da0eb6_1_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Revisar o que é uma sessão em SQL (conexão) -- falar se não estiver dando certo, para executar o programa do MySQL Server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Executar </a:t>
            </a:r>
            <a:r>
              <a:rPr lang="en-US">
                <a:solidFill>
                  <a:srgbClr val="FCC28C"/>
                </a:solidFill>
                <a:highlight>
                  <a:srgbClr val="333333"/>
                </a:highlight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US">
                <a:solidFill>
                  <a:srgbClr val="FFFFFF"/>
                </a:solidFill>
                <a:highlight>
                  <a:srgbClr val="333333"/>
                </a:highlight>
                <a:latin typeface="Roboto Mono"/>
                <a:ea typeface="Roboto Mono"/>
                <a:cs typeface="Roboto Mono"/>
                <a:sym typeface="Roboto Mono"/>
              </a:rPr>
              <a:t> autocommit = </a:t>
            </a:r>
            <a:r>
              <a:rPr lang="en-US">
                <a:solidFill>
                  <a:srgbClr val="D36363"/>
                </a:solidFill>
                <a:highlight>
                  <a:srgbClr val="33333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>
                <a:solidFill>
                  <a:srgbClr val="FFFFFF"/>
                </a:solidFill>
                <a:highlight>
                  <a:srgbClr val="333333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Executar INSERT e ver que funciona, mas só naquela conexão. Abrir uma nova conexão e ver que o dado não está lá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Executar COMMIT, e ver que agora sim está tudo certo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Fazer o mesmo, mas dessa vez com ROLLBACK, e ver que não funciona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Explicar que todos esses comandos podem ser executados em um arquivo/ordem, como o script usado para importar o banco sakila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5" name="Google Shape;245;g7b21da0eb6_1_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9b1b3242f_0_7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d9b1b3242f_0_7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d9b1b3242f_0_7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b21da0eb6_1_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7b21da0eb6_1_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conhece outras linguagens de programação, esse conceito é familiar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conceito de sessão que vimos na aula anterior se aplica por aqui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a variável no WHERE, mas pode ser em qualquer lugar (até no select)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 só é necessária dentro de transações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7b21da0eb6_1_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21da0eb6_1_2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7b21da0eb6_1_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Usar uma variável em consulta analítica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6" name="Google Shape;276;g7b21da0eb6_1_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b21da0eb6_1_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7b21da0eb6_1_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7b21da0eb6_1_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21da0eb6_1_6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7b21da0eb6_1_6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alterar o delimitador de linhas/fim de código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7b21da0eb6_1_6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b21da0eb6_1_7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7b21da0eb6_1_7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Criar o procedimento mostrado no exemplo anterior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Criar um procedimento com parâmetro de entrada e saída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7" name="Google Shape;307;g7b21da0eb6_1_7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8504993de_0_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gd8504993de_0_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módulo 1, vimos que em SQL existem 5 grandes tipos de comandos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agora no curso, falamos sobre DQL, DDL e DML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um minuto para pensar em tudo que isso te permite fazer em um banco de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d8504993de_0_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b21da0eb6_1_5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7b21da0eb6_1_5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7b21da0eb6_1_5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21da0eb6_1_6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7b21da0eb6_1_6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Analisar os procedimentos disponíveis no banco sakila por meio da interface do MySQL Workbench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Executar os procedimentos como funções e conferir resultados no banco de dados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7" name="Google Shape;327;g7b21da0eb6_1_6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4156d6b40_0_7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c4156d6b40_0_7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https://docs.google.com/document/d/1m7yJIjhvpzZxomIOTgFo3ODl0zqsuEkh/edit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gc4156d6b40_0_7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f8b148f2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gd8f8b148f2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agora, os comandos eram focados em possibilidades, ou seja, funções do banco de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gd8f8b148f2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8f8b148f2_0_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gd8f8b148f2_0_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Agora, vamos focar em uma outras grandes formas de interagir com o banco de dados: gerando produtividade (automatizando as operações que já aprendemos)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dia-a-dia, é muito comum executarmos comandos ou operações parecidos no banco de dados -- por exemplo, ao consultar dados ou inserir dados em uma determinada tabela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com isso que as transações podem ajudar, facilitando trabalho repetitivo e ao mesmo tempo garantindo uniformidade no banco de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gd8f8b148f2_0_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504993de_0_39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d8504993de_0_39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Vamos usar como base o banco de dados sgpm que criamos ao longo dos últimos módulos, mas só como uma referência - o que vamos estudar aqui vale para qualquer banco de dados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Antes de qualquer coisa, vamos entender melhor o que são transações, que é o que veremos na próxima aula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504993de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d8504993de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d8504993de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f8b148f2_0_40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d8f8b148f2_0_40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Imagine o seguinte cenário: um produto em um e-commerce só tem uma unidade disponível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f8b148f2_0_68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d8f8b148f2_0_68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 2 pessoas, por coincidência, acessam o site e vão comprar com menos de 1 minuto de diferença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5" Type="http://schemas.openxmlformats.org/officeDocument/2006/relationships/image" Target="../media/image20.png"/><Relationship Id="rId14" Type="http://schemas.openxmlformats.org/officeDocument/2006/relationships/image" Target="../media/image24.png"/><Relationship Id="rId16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CE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5915025"/>
            <a:ext cx="2438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14375"/>
            <a:ext cx="10668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0" y="3533775"/>
            <a:ext cx="1905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2057400" y="2133600"/>
            <a:ext cx="7419975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7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i="0" lang="en-US" sz="5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Linguagem de </a:t>
            </a:r>
            <a:r>
              <a:rPr b="1" lang="en-US" sz="5300">
                <a:solidFill>
                  <a:srgbClr val="FFFFFF"/>
                </a:solidFill>
              </a:rPr>
              <a:t>controle de transações</a:t>
            </a:r>
            <a:endParaRPr b="1" i="0" sz="5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95500" y="723900"/>
            <a:ext cx="240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1</a:t>
            </a:r>
            <a:r>
              <a:rPr lang="en-US" sz="3000">
                <a:solidFill>
                  <a:srgbClr val="FFFFFF"/>
                </a:solidFill>
              </a:rPr>
              <a:t>4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f8b148f2_0_77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Imagine...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d8f8b148f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25" y="2130125"/>
            <a:ext cx="2597750" cy="2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d8f8b148f2_0_77"/>
          <p:cNvSpPr txBox="1"/>
          <p:nvPr/>
        </p:nvSpPr>
        <p:spPr>
          <a:xfrm>
            <a:off x="4528650" y="4771150"/>
            <a:ext cx="31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Estoque = 1</a:t>
            </a:r>
            <a:endParaRPr b="1"/>
          </a:p>
        </p:txBody>
      </p:sp>
      <p:pic>
        <p:nvPicPr>
          <p:cNvPr id="106" name="Google Shape;106;gd8f8b148f2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00" y="1861650"/>
            <a:ext cx="3134700" cy="3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8f8b148f2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800" y="1861650"/>
            <a:ext cx="3134700" cy="3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d8f8b148f2_0_77"/>
          <p:cNvSpPr txBox="1"/>
          <p:nvPr/>
        </p:nvSpPr>
        <p:spPr>
          <a:xfrm>
            <a:off x="810500" y="5171350"/>
            <a:ext cx="31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Sistema, execução A: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Verifica se há estoque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Registra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Atualiza estoque -1</a:t>
            </a:r>
            <a:endParaRPr/>
          </a:p>
        </p:txBody>
      </p:sp>
      <p:sp>
        <p:nvSpPr>
          <p:cNvPr id="109" name="Google Shape;109;gd8f8b148f2_0_77"/>
          <p:cNvSpPr txBox="1"/>
          <p:nvPr/>
        </p:nvSpPr>
        <p:spPr>
          <a:xfrm>
            <a:off x="8156875" y="5158100"/>
            <a:ext cx="256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Sistema, execução B: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Verifica se há estoque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Registra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Atualiza estoque -1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f8b148f2_0_87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Imagine...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d8f8b148f2_0_87"/>
          <p:cNvSpPr txBox="1"/>
          <p:nvPr/>
        </p:nvSpPr>
        <p:spPr>
          <a:xfrm>
            <a:off x="810500" y="5171350"/>
            <a:ext cx="31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Sistema, execução A: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Verifica se há estoque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Registra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Atualiza estoque -1</a:t>
            </a:r>
            <a:endParaRPr/>
          </a:p>
        </p:txBody>
      </p:sp>
      <p:sp>
        <p:nvSpPr>
          <p:cNvPr id="116" name="Google Shape;116;gd8f8b148f2_0_87"/>
          <p:cNvSpPr txBox="1"/>
          <p:nvPr/>
        </p:nvSpPr>
        <p:spPr>
          <a:xfrm>
            <a:off x="8156875" y="5158100"/>
            <a:ext cx="256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Sistema, execução B: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Verifica se há estoque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Registra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Atualiza estoque -1</a:t>
            </a:r>
            <a:endParaRPr/>
          </a:p>
        </p:txBody>
      </p:sp>
      <p:sp>
        <p:nvSpPr>
          <p:cNvPr id="117" name="Google Shape;117;gd8f8b148f2_0_87"/>
          <p:cNvSpPr txBox="1"/>
          <p:nvPr/>
        </p:nvSpPr>
        <p:spPr>
          <a:xfrm>
            <a:off x="762000" y="1666150"/>
            <a:ext cx="4805700" cy="314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PSEUDO-CÓDIGO</a:t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INT DEFAULT FALSE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...atualizar variável has_stock...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vendas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id_cliente, valor)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(id_produto, @estoque-1);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d8f8b148f2_0_87"/>
          <p:cNvSpPr txBox="1"/>
          <p:nvPr/>
        </p:nvSpPr>
        <p:spPr>
          <a:xfrm>
            <a:off x="5919350" y="1666150"/>
            <a:ext cx="4805700" cy="314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PSEUDO-CÓDIGO</a:t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INT DEFAULT FALSE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...atualizar variável has_stock...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vendas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id_cliente, valor)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(id_produto, @estoque-1);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f8b148f2_0_97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Imagine...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d8f8b148f2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25" y="2130125"/>
            <a:ext cx="2597750" cy="2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d8f8b148f2_0_97"/>
          <p:cNvSpPr txBox="1"/>
          <p:nvPr/>
        </p:nvSpPr>
        <p:spPr>
          <a:xfrm>
            <a:off x="4528650" y="4771150"/>
            <a:ext cx="31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Estoque = -1 </a:t>
            </a:r>
            <a:r>
              <a:rPr b="1" lang="en-US"/>
              <a:t>🔥</a:t>
            </a:r>
            <a:endParaRPr b="1"/>
          </a:p>
        </p:txBody>
      </p:sp>
      <p:pic>
        <p:nvPicPr>
          <p:cNvPr id="126" name="Google Shape;126;gd8f8b148f2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00" y="1861650"/>
            <a:ext cx="3134700" cy="3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d8f8b148f2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800" y="1861650"/>
            <a:ext cx="3134700" cy="3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d8f8b148f2_0_97"/>
          <p:cNvSpPr txBox="1"/>
          <p:nvPr/>
        </p:nvSpPr>
        <p:spPr>
          <a:xfrm>
            <a:off x="810500" y="5171350"/>
            <a:ext cx="31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Sistema, execução A: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Verifica se há estoque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Registra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Atualiza estoque -1</a:t>
            </a:r>
            <a:endParaRPr/>
          </a:p>
        </p:txBody>
      </p:sp>
      <p:sp>
        <p:nvSpPr>
          <p:cNvPr id="129" name="Google Shape;129;gd8f8b148f2_0_97"/>
          <p:cNvSpPr txBox="1"/>
          <p:nvPr/>
        </p:nvSpPr>
        <p:spPr>
          <a:xfrm>
            <a:off x="8156875" y="5158100"/>
            <a:ext cx="256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Sistema, execução B: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Verifica se há estoque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Registra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Atualiza estoque 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5" name="Google Shape;135;gd8f8b148f2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d8f8b148f2_0_111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Conceito de transação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d8f8b148f2_0_111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Bloco indivisível de operações em SQL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d8f8b148f2_0_111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Sempre realiza o conjunto de operações de uma vez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8f8b148f2_0_111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Caso algo não dê certo, nenhuma operação é realizada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8f8b148f2_0_111"/>
          <p:cNvSpPr txBox="1"/>
          <p:nvPr/>
        </p:nvSpPr>
        <p:spPr>
          <a:xfrm>
            <a:off x="1782488" y="2847963"/>
            <a:ext cx="4161300" cy="278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PSEUDO-CÓDIGO</a:t>
            </a:r>
            <a:endParaRPr b="1" sz="13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3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INT DEFAULT FALSE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...atualizar variável has_stock...</a:t>
            </a:r>
            <a:endParaRPr sz="13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Dispara bloqueio de execuções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vendas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id_cliente, valor)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(id_produto, @estoque-1);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gd8f8b148f2_0_111"/>
          <p:cNvSpPr txBox="1"/>
          <p:nvPr/>
        </p:nvSpPr>
        <p:spPr>
          <a:xfrm>
            <a:off x="6248208" y="2847963"/>
            <a:ext cx="4161300" cy="278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PSEUDO-CÓDIGO</a:t>
            </a:r>
            <a:endParaRPr b="1" sz="13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3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INT DEFAULT FALSE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...atualizar variável has_stock...</a:t>
            </a:r>
            <a:endParaRPr sz="13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has_stock </a:t>
            </a: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Dispara bloqueio de execuções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vendas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id_cliente, valor)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produtos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(id_produto, @estoque-1);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gd8f8b148f2_0_111"/>
          <p:cNvSpPr/>
          <p:nvPr/>
        </p:nvSpPr>
        <p:spPr>
          <a:xfrm rot="10800000">
            <a:off x="2003075" y="4329475"/>
            <a:ext cx="7781700" cy="207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gd8f8b148f2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gd8f8b148f2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gd8f8b148f2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gd8f8b148f2_0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gd8f8b148f2_0_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d8f8b148f2_0_3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Conceito ACID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9" name="Google Shape;159;gd9b1b3242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9b1b3242f_0_3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ACID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9b1b3242f_0_3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Conjunto de propriedades de transações em bancos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d9b1b3242f_0_3"/>
          <p:cNvSpPr txBox="1"/>
          <p:nvPr/>
        </p:nvSpPr>
        <p:spPr>
          <a:xfrm>
            <a:off x="2441875" y="2593800"/>
            <a:ext cx="3475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A</a:t>
            </a:r>
            <a:r>
              <a:rPr lang="en-US" sz="4400">
                <a:solidFill>
                  <a:srgbClr val="1155CC"/>
                </a:solidFill>
              </a:rPr>
              <a:t>tomicity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atomicidade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C</a:t>
            </a:r>
            <a:r>
              <a:rPr lang="en-US" sz="4400">
                <a:solidFill>
                  <a:srgbClr val="1155CC"/>
                </a:solidFill>
              </a:rPr>
              <a:t>onsistency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consistência</a:t>
            </a:r>
            <a:endParaRPr i="1" sz="2000"/>
          </a:p>
        </p:txBody>
      </p:sp>
      <p:sp>
        <p:nvSpPr>
          <p:cNvPr id="163" name="Google Shape;163;gd9b1b3242f_0_3"/>
          <p:cNvSpPr txBox="1"/>
          <p:nvPr/>
        </p:nvSpPr>
        <p:spPr>
          <a:xfrm>
            <a:off x="6659025" y="2593800"/>
            <a:ext cx="2706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I</a:t>
            </a:r>
            <a:r>
              <a:rPr lang="en-US" sz="4400">
                <a:solidFill>
                  <a:srgbClr val="1155CC"/>
                </a:solidFill>
              </a:rPr>
              <a:t>solation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isolamento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D</a:t>
            </a:r>
            <a:r>
              <a:rPr lang="en-US" sz="4400">
                <a:solidFill>
                  <a:srgbClr val="1155CC"/>
                </a:solidFill>
              </a:rPr>
              <a:t>urability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durabilidade</a:t>
            </a:r>
            <a:endParaRPr i="1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9" name="Google Shape;169;gd9b1b3242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d9b1b3242f_0_12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dk1"/>
                </a:solidFill>
              </a:rPr>
              <a:t>A</a:t>
            </a:r>
            <a:r>
              <a:rPr lang="en-US" sz="4500">
                <a:solidFill>
                  <a:schemeClr val="dk1"/>
                </a:solidFill>
              </a:rPr>
              <a:t>CID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d9b1b3242f_0_12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Trata o trabalho (operação) como algo único, indivisível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d9b1b3242f_0_12"/>
          <p:cNvSpPr txBox="1"/>
          <p:nvPr/>
        </p:nvSpPr>
        <p:spPr>
          <a:xfrm>
            <a:off x="4742850" y="3640650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A</a:t>
            </a:r>
            <a:r>
              <a:rPr lang="en-US" sz="4400">
                <a:solidFill>
                  <a:srgbClr val="1155CC"/>
                </a:solidFill>
              </a:rPr>
              <a:t>tomicity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atomicidade</a:t>
            </a:r>
            <a:endParaRPr i="1" sz="2000"/>
          </a:p>
        </p:txBody>
      </p:sp>
      <p:sp>
        <p:nvSpPr>
          <p:cNvPr id="173" name="Google Shape;173;gd9b1b3242f_0_12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A transação deve ter todas as suas operações executadas em caso de sucesso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d9b1b3242f_0_12"/>
          <p:cNvSpPr/>
          <p:nvPr/>
        </p:nvSpPr>
        <p:spPr>
          <a:xfrm>
            <a:off x="674725" y="2271800"/>
            <a:ext cx="9663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Nenhum resultado deve refletir na base de dados em caso de falha (sem resultados parciais)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gd9b1b3242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d9b1b3242f_0_21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</a:t>
            </a:r>
            <a:r>
              <a:rPr b="1" lang="en-US" sz="4500">
                <a:solidFill>
                  <a:schemeClr val="dk1"/>
                </a:solidFill>
              </a:rPr>
              <a:t>C</a:t>
            </a:r>
            <a:r>
              <a:rPr lang="en-US" sz="4500">
                <a:solidFill>
                  <a:schemeClr val="dk1"/>
                </a:solidFill>
              </a:rPr>
              <a:t>I</a:t>
            </a:r>
            <a:r>
              <a:rPr lang="en-US" sz="4500">
                <a:solidFill>
                  <a:schemeClr val="dk1"/>
                </a:solidFill>
              </a:rPr>
              <a:t>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d9b1b3242f_0_21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Toda operação deve respeitar as condições de consistência do banco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9b1b3242f_0_21"/>
          <p:cNvSpPr txBox="1"/>
          <p:nvPr/>
        </p:nvSpPr>
        <p:spPr>
          <a:xfrm>
            <a:off x="4357950" y="3598025"/>
            <a:ext cx="347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C</a:t>
            </a:r>
            <a:r>
              <a:rPr lang="en-US" sz="4400">
                <a:solidFill>
                  <a:srgbClr val="1155CC"/>
                </a:solidFill>
              </a:rPr>
              <a:t>onsistency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consistência</a:t>
            </a:r>
            <a:endParaRPr i="1" sz="2000"/>
          </a:p>
        </p:txBody>
      </p:sp>
      <p:sp>
        <p:nvSpPr>
          <p:cNvPr id="184" name="Google Shape;184;gd9b1b3242f_0_21"/>
          <p:cNvSpPr/>
          <p:nvPr/>
        </p:nvSpPr>
        <p:spPr>
          <a:xfrm>
            <a:off x="674725" y="1986050"/>
            <a:ext cx="934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Isso significa considerar restrições como unicidade de chaves, relações de integridade lógica, etc.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d9b1b3242f_0_21"/>
          <p:cNvSpPr/>
          <p:nvPr/>
        </p:nvSpPr>
        <p:spPr>
          <a:xfrm>
            <a:off x="674725" y="2271800"/>
            <a:ext cx="9663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Independente da lógica ou regras de negócio que sejam aplicadas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gd9b1b3242f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d9b1b3242f_0_30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AC</a:t>
            </a:r>
            <a:r>
              <a:rPr b="1" lang="en-US" sz="4500">
                <a:solidFill>
                  <a:schemeClr val="dk1"/>
                </a:solidFill>
              </a:rPr>
              <a:t>I</a:t>
            </a:r>
            <a:r>
              <a:rPr lang="en-US" sz="4500">
                <a:solidFill>
                  <a:schemeClr val="dk1"/>
                </a:solidFill>
              </a:rPr>
              <a:t>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9b1b3242f_0_30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Operações devem ser isoladas entre si, impedindo influência mútua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9b1b3242f_0_30"/>
          <p:cNvSpPr txBox="1"/>
          <p:nvPr/>
        </p:nvSpPr>
        <p:spPr>
          <a:xfrm>
            <a:off x="4742850" y="3601775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I</a:t>
            </a:r>
            <a:r>
              <a:rPr lang="en-US" sz="4400">
                <a:solidFill>
                  <a:srgbClr val="1155CC"/>
                </a:solidFill>
              </a:rPr>
              <a:t>solation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isolamento</a:t>
            </a:r>
            <a:endParaRPr i="1" sz="2000"/>
          </a:p>
        </p:txBody>
      </p:sp>
      <p:sp>
        <p:nvSpPr>
          <p:cNvPr id="195" name="Google Shape;195;gd9b1b3242f_0_30"/>
          <p:cNvSpPr/>
          <p:nvPr/>
        </p:nvSpPr>
        <p:spPr>
          <a:xfrm>
            <a:off x="674725" y="1986050"/>
            <a:ext cx="934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Operações exteriores a uma transação jamais têm acesso aos estados intermediários dessa operação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d9b1b3242f_0_30"/>
          <p:cNvSpPr/>
          <p:nvPr/>
        </p:nvSpPr>
        <p:spPr>
          <a:xfrm>
            <a:off x="674725" y="2271800"/>
            <a:ext cx="1093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Garante que o resultado de operações em paralelo seja o mesmo de que se essas operações fossem feitas em série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gd9b1b3242f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d9b1b3242f_0_39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ACI</a:t>
            </a:r>
            <a:r>
              <a:rPr b="1" lang="en-US" sz="4500">
                <a:solidFill>
                  <a:schemeClr val="dk1"/>
                </a:solidFill>
              </a:rPr>
              <a:t>D</a:t>
            </a:r>
            <a:endParaRPr b="1" i="0" sz="4500" u="none" cap="none" strike="noStrike">
              <a:solidFill>
                <a:srgbClr val="000000"/>
              </a:solidFill>
            </a:endParaRPr>
          </a:p>
        </p:txBody>
      </p:sp>
      <p:sp>
        <p:nvSpPr>
          <p:cNvPr id="204" name="Google Shape;204;gd9b1b3242f_0_39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Garante a durabilidade da informação, mesmo em um evento de pane total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9b1b3242f_0_39"/>
          <p:cNvSpPr txBox="1"/>
          <p:nvPr/>
        </p:nvSpPr>
        <p:spPr>
          <a:xfrm>
            <a:off x="4742850" y="3569175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D</a:t>
            </a:r>
            <a:r>
              <a:rPr lang="en-US" sz="4400">
                <a:solidFill>
                  <a:srgbClr val="1155CC"/>
                </a:solidFill>
              </a:rPr>
              <a:t>urability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durabilidade</a:t>
            </a:r>
            <a:endParaRPr i="1" sz="2000"/>
          </a:p>
        </p:txBody>
      </p:sp>
      <p:sp>
        <p:nvSpPr>
          <p:cNvPr id="206" name="Google Shape;206;gd9b1b3242f_0_39"/>
          <p:cNvSpPr/>
          <p:nvPr/>
        </p:nvSpPr>
        <p:spPr>
          <a:xfrm>
            <a:off x="674725" y="1986050"/>
            <a:ext cx="934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Se o sistema toma a decisão de salvar as informações da transação, elas não podem ser mais perdidas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d9b1b3242f_0_39"/>
          <p:cNvSpPr/>
          <p:nvPr/>
        </p:nvSpPr>
        <p:spPr>
          <a:xfrm>
            <a:off x="674725" y="2271800"/>
            <a:ext cx="9663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Dos 4 conceitos, é o que menos precisamos nos preocupar (vem por padrão dos softwares)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gc45547364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gc45547364b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gc45547364b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gc45547364b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gc45547364b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c45547364b_0_2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jornada até agora, parte 2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3" name="Google Shape;213;gd9b1b3242f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d9b1b3242f_0_68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ACID - o problema</a:t>
            </a:r>
            <a:endParaRPr b="1" i="0" sz="4500" u="none" cap="none" strike="noStrike">
              <a:solidFill>
                <a:srgbClr val="000000"/>
              </a:solidFill>
            </a:endParaRPr>
          </a:p>
        </p:txBody>
      </p:sp>
      <p:sp>
        <p:nvSpPr>
          <p:cNvPr id="215" name="Google Shape;215;gd9b1b3242f_0_68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A </a:t>
            </a:r>
            <a:r>
              <a:rPr b="1" lang="en-US" sz="2100">
                <a:solidFill>
                  <a:schemeClr val="dk1"/>
                </a:solidFill>
              </a:rPr>
              <a:t>performance</a:t>
            </a:r>
            <a:r>
              <a:rPr lang="en-US" sz="2100">
                <a:solidFill>
                  <a:schemeClr val="dk1"/>
                </a:solidFill>
              </a:rPr>
              <a:t> das operações realizadas é o maior potencial problema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9b1b3242f_0_68"/>
          <p:cNvSpPr/>
          <p:nvPr/>
        </p:nvSpPr>
        <p:spPr>
          <a:xfrm>
            <a:off x="674725" y="1986050"/>
            <a:ext cx="934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Sem as propriedades o desempenho pode ser melhor, mas a inconsistência torna o sistema proibitivo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9b1b3242f_0_68"/>
          <p:cNvSpPr/>
          <p:nvPr/>
        </p:nvSpPr>
        <p:spPr>
          <a:xfrm>
            <a:off x="674725" y="2271800"/>
            <a:ext cx="9663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Ainda assim, para algumas aplicações essa perda no desempenho pode tornar a aplicação inviável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9b1b3242f_0_68"/>
          <p:cNvSpPr/>
          <p:nvPr/>
        </p:nvSpPr>
        <p:spPr>
          <a:xfrm>
            <a:off x="674725" y="2560301"/>
            <a:ext cx="9663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Foi a partir daqui que surgiram outras aplicações como NoSQL que vimos por cima no módulo 1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4" name="Google Shape;224;gd9b1b3242f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gd9b1b3242f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gd9b1b3242f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gd9b1b3242f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8" name="Google Shape;228;gd9b1b3242f_0_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d9b1b3242f_0_54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Controle</a:t>
            </a:r>
            <a:r>
              <a:rPr lang="en-US" sz="4500">
                <a:solidFill>
                  <a:srgbClr val="FFFFFF"/>
                </a:solidFill>
              </a:rPr>
              <a:t> de execução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gd9b1b3242f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d9b1b3242f_0_109"/>
          <p:cNvSpPr/>
          <p:nvPr/>
        </p:nvSpPr>
        <p:spPr>
          <a:xfrm>
            <a:off x="762000" y="571500"/>
            <a:ext cx="10176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Transações - controle de execução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d9b1b3242f_0_109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Três cláusulas existem para garantir o princípio de atomicidade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d9b1b3242f_0_109"/>
          <p:cNvSpPr/>
          <p:nvPr/>
        </p:nvSpPr>
        <p:spPr>
          <a:xfrm>
            <a:off x="674725" y="1986050"/>
            <a:ext cx="10920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b="1"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START TRANSACTION</a:t>
            </a:r>
            <a:r>
              <a:rPr lang="en-US">
                <a:solidFill>
                  <a:srgbClr val="595959"/>
                </a:solidFill>
              </a:rPr>
              <a:t>: marca o início da transação, todo código após essa cláusula é executado em regime intermediário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9b1b3242f_0_109"/>
          <p:cNvSpPr/>
          <p:nvPr/>
        </p:nvSpPr>
        <p:spPr>
          <a:xfrm>
            <a:off x="674725" y="2271800"/>
            <a:ext cx="10461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>
                <a:solidFill>
                  <a:srgbClr val="595959"/>
                </a:solidFill>
              </a:rPr>
              <a:t>: confirma e aplica ao banco de dados as alterações realizadas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9b1b3242f_0_109"/>
          <p:cNvSpPr/>
          <p:nvPr/>
        </p:nvSpPr>
        <p:spPr>
          <a:xfrm>
            <a:off x="674725" y="2558361"/>
            <a:ext cx="10088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lang="en-US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r>
              <a:rPr lang="en-US">
                <a:solidFill>
                  <a:srgbClr val="595959"/>
                </a:solidFill>
              </a:rPr>
              <a:t>: utilizado em caso de erros, desfaz qualquer alteração realizada pela operação</a:t>
            </a:r>
            <a:endParaRPr i="0" sz="1400" u="none" cap="none" strike="noStrike">
              <a:solidFill>
                <a:srgbClr val="5B5B5B"/>
              </a:solidFill>
            </a:endParaRPr>
          </a:p>
        </p:txBody>
      </p:sp>
      <p:sp>
        <p:nvSpPr>
          <p:cNvPr id="241" name="Google Shape;241;gd9b1b3242f_0_109"/>
          <p:cNvSpPr txBox="1"/>
          <p:nvPr/>
        </p:nvSpPr>
        <p:spPr>
          <a:xfrm>
            <a:off x="3577198" y="3430475"/>
            <a:ext cx="5037600" cy="201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Inicia a transação</a:t>
            </a:r>
            <a:endParaRPr b="1" sz="17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START TRANSACTION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...executa operações...</a:t>
            </a:r>
            <a:endParaRPr sz="17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Ao fim, aplica as alterações</a:t>
            </a:r>
            <a:endParaRPr sz="17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7" name="Google Shape;247;g7b21da0eb6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7b21da0eb6_1_1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Exemplo de execução passo a passo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49" name="Google Shape;249;g7b21da0eb6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7b21da0eb6_1_1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6" name="Google Shape;256;gd9b1b3242f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7" name="Google Shape;257;gd9b1b3242f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8" name="Google Shape;258;gd9b1b3242f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gd9b1b3242f_0_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gd9b1b3242f_0_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d9b1b3242f_0_79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Variáveis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7" name="Google Shape;267;g7b21da0eb6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7b21da0eb6_1_11"/>
          <p:cNvSpPr/>
          <p:nvPr/>
        </p:nvSpPr>
        <p:spPr>
          <a:xfrm>
            <a:off x="762000" y="571500"/>
            <a:ext cx="10176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Variáveis em SQL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b21da0eb6_1_11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Armazenam valores consultáveis pelo SQL dentro de uma sessão/conexão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7b21da0eb6_1_11"/>
          <p:cNvSpPr/>
          <p:nvPr/>
        </p:nvSpPr>
        <p:spPr>
          <a:xfrm>
            <a:off x="674725" y="1986050"/>
            <a:ext cx="10920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São úteis para incrementar valores existentes no banco de dados, ou não precisar escrever várias vezes o mesmo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7b21da0eb6_1_11"/>
          <p:cNvSpPr/>
          <p:nvPr/>
        </p:nvSpPr>
        <p:spPr>
          <a:xfrm>
            <a:off x="674725" y="2271800"/>
            <a:ext cx="10461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Idealmente são </a:t>
            </a:r>
            <a:r>
              <a:rPr lang="en-US">
                <a:solidFill>
                  <a:srgbClr val="595959"/>
                </a:solidFill>
              </a:rPr>
              <a:t>declaradas antes de atribuídas (não obrigatório em todos os softwares SQL)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b21da0eb6_1_11"/>
          <p:cNvSpPr txBox="1"/>
          <p:nvPr/>
        </p:nvSpPr>
        <p:spPr>
          <a:xfrm>
            <a:off x="3895350" y="2954750"/>
            <a:ext cx="4401300" cy="2647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Declaração da variável</a:t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variavel_1 </a:t>
            </a: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Atribuição da variável</a:t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@variavel_1 := 10;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Utilização em uma consulta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sakila.customer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customer_id &lt;= @variavel_1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8" name="Google Shape;278;g7b21da0eb6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7b21da0eb6_1_22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Exemplo de uso de variáveis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0" name="Google Shape;280;g7b21da0eb6_1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7b21da0eb6_1_22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7" name="Google Shape;287;g7b21da0eb6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8" name="Google Shape;288;g7b21da0eb6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g7b21da0eb6_1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0" name="Google Shape;290;g7b21da0eb6_1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g7b21da0eb6_1_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b21da0eb6_1_3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Procedimentos armazenados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8" name="Google Shape;298;g7b21da0eb6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b21da0eb6_1_68"/>
          <p:cNvSpPr/>
          <p:nvPr/>
        </p:nvSpPr>
        <p:spPr>
          <a:xfrm>
            <a:off x="762000" y="571500"/>
            <a:ext cx="10176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Procedimentos armazenados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b21da0eb6_1_68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Trechos de código que executam uma ou mais operações específicas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7b21da0eb6_1_68"/>
          <p:cNvSpPr/>
          <p:nvPr/>
        </p:nvSpPr>
        <p:spPr>
          <a:xfrm>
            <a:off x="674725" y="1986050"/>
            <a:ext cx="10920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Algumas vezes têm dentro de si uma transação (são conceitos diferentes!)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b21da0eb6_1_68"/>
          <p:cNvSpPr txBox="1"/>
          <p:nvPr/>
        </p:nvSpPr>
        <p:spPr>
          <a:xfrm>
            <a:off x="3781000" y="2954750"/>
            <a:ext cx="4629900" cy="289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DELIMITER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$$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1C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retorna_clientes 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first_name, last_name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sakila.customer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$$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1CE6"/>
                </a:solidFill>
                <a:latin typeface="Courier New"/>
                <a:ea typeface="Courier New"/>
                <a:cs typeface="Courier New"/>
                <a:sym typeface="Courier New"/>
              </a:rPr>
              <a:t>DELIMITER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g7b21da0eb6_1_68"/>
          <p:cNvSpPr/>
          <p:nvPr/>
        </p:nvSpPr>
        <p:spPr>
          <a:xfrm>
            <a:off x="674725" y="2271800"/>
            <a:ext cx="10461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Podem ter parâmetros de entrada ou saída (ou nenhum dos dois)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9" name="Google Shape;309;g7b21da0eb6_1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7b21da0eb6_1_78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Exemplo de criação de procedimentos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11" name="Google Shape;311;g7b21da0eb6_1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7b21da0eb6_1_78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" name="Google Shape;33;gd8504993de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gd8504993de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685925"/>
            <a:ext cx="76962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d8504993de_0_30"/>
          <p:cNvSpPr/>
          <p:nvPr/>
        </p:nvSpPr>
        <p:spPr>
          <a:xfrm>
            <a:off x="762000" y="571500"/>
            <a:ext cx="51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comandos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8" name="Google Shape;318;g7b21da0eb6_1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g7b21da0eb6_1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0" name="Google Shape;320;g7b21da0eb6_1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1" name="Google Shape;321;g7b21da0eb6_1_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g7b21da0eb6_1_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7b21da0eb6_1_5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Exemplo de procedimento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9" name="Google Shape;329;g7b21da0eb6_1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7b21da0eb6_1_60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Exemplo de procedimento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31" name="Google Shape;331;g7b21da0eb6_1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7b21da0eb6_1_60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8" name="Google Shape;338;gc4156d6b40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121920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9" name="Google Shape;339;gc4156d6b40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0" name="Google Shape;340;gc4156d6b40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150" y="2981325"/>
            <a:ext cx="56578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1" name="Google Shape;341;gc4156d6b40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5850" y="3438525"/>
            <a:ext cx="1219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2" name="Google Shape;342;gc4156d6b40_0_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5850" y="3886200"/>
            <a:ext cx="278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gc4156d6b40_0_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5850" y="4333875"/>
            <a:ext cx="278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gc4156d6b40_0_7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48425" y="3438525"/>
            <a:ext cx="1238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5" name="Google Shape;345;gc4156d6b40_0_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33600" y="3286125"/>
            <a:ext cx="533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6" name="Google Shape;346;gc4156d6b40_0_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71625" y="43910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7" name="Google Shape;347;gc4156d6b40_0_7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91650" y="3714750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8" name="Google Shape;348;gc4156d6b40_0_7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91800" y="361950"/>
            <a:ext cx="160020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9" name="Google Shape;349;gc4156d6b40_0_7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982200" y="200025"/>
            <a:ext cx="2209800" cy="575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0" name="Google Shape;350;gc4156d6b40_0_7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0550" y="38481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1" name="Google Shape;351;gc4156d6b40_0_7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877425" y="5200650"/>
            <a:ext cx="23145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c4156d6b40_0_76"/>
          <p:cNvSpPr/>
          <p:nvPr/>
        </p:nvSpPr>
        <p:spPr>
          <a:xfrm>
            <a:off x="762000" y="571500"/>
            <a:ext cx="1923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" name="Google Shape;41;gd8f8b148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" name="Google Shape;42;gd8f8b148f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685925"/>
            <a:ext cx="76962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d8f8b148f2_0_0"/>
          <p:cNvSpPr/>
          <p:nvPr/>
        </p:nvSpPr>
        <p:spPr>
          <a:xfrm>
            <a:off x="762000" y="571500"/>
            <a:ext cx="51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comandos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d8f8b148f2_0_0"/>
          <p:cNvSpPr txBox="1"/>
          <p:nvPr/>
        </p:nvSpPr>
        <p:spPr>
          <a:xfrm>
            <a:off x="722175" y="2544875"/>
            <a:ext cx="258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</a:rPr>
              <a:t>Funções</a:t>
            </a:r>
            <a:endParaRPr i="1" sz="3600">
              <a:solidFill>
                <a:schemeClr val="accent2"/>
              </a:solidFill>
            </a:endParaRPr>
          </a:p>
        </p:txBody>
      </p:sp>
      <p:sp>
        <p:nvSpPr>
          <p:cNvPr id="45" name="Google Shape;45;gd8f8b148f2_0_0"/>
          <p:cNvSpPr/>
          <p:nvPr/>
        </p:nvSpPr>
        <p:spPr>
          <a:xfrm flipH="1">
            <a:off x="3535846" y="1542425"/>
            <a:ext cx="8076000" cy="2743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gd8f8b148f2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gd8f8b148f2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685925"/>
            <a:ext cx="76962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d8f8b148f2_0_10"/>
          <p:cNvSpPr/>
          <p:nvPr/>
        </p:nvSpPr>
        <p:spPr>
          <a:xfrm>
            <a:off x="762000" y="571500"/>
            <a:ext cx="51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comandos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d8f8b148f2_0_10"/>
          <p:cNvSpPr txBox="1"/>
          <p:nvPr/>
        </p:nvSpPr>
        <p:spPr>
          <a:xfrm>
            <a:off x="268426" y="5271975"/>
            <a:ext cx="307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</a:rPr>
              <a:t>Produtividade</a:t>
            </a:r>
            <a:endParaRPr i="1" sz="3600">
              <a:solidFill>
                <a:schemeClr val="accent2"/>
              </a:solidFill>
            </a:endParaRPr>
          </a:p>
        </p:txBody>
      </p:sp>
      <p:sp>
        <p:nvSpPr>
          <p:cNvPr id="55" name="Google Shape;55;gd8f8b148f2_0_10"/>
          <p:cNvSpPr/>
          <p:nvPr/>
        </p:nvSpPr>
        <p:spPr>
          <a:xfrm rot="10800000">
            <a:off x="3535855" y="5195441"/>
            <a:ext cx="8076000" cy="909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504993de_0_39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Folha de trabalho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1" name="Google Shape;61;gd8504993d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825" y="2891550"/>
            <a:ext cx="1732125" cy="1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d8504993de_0_39"/>
          <p:cNvSpPr/>
          <p:nvPr/>
        </p:nvSpPr>
        <p:spPr>
          <a:xfrm>
            <a:off x="5519738" y="4760050"/>
            <a:ext cx="163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sgpm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gd8504993de_0_39"/>
          <p:cNvGrpSpPr/>
          <p:nvPr/>
        </p:nvGrpSpPr>
        <p:grpSpPr>
          <a:xfrm>
            <a:off x="3374425" y="3248025"/>
            <a:ext cx="1295400" cy="361950"/>
            <a:chOff x="8348875" y="3703100"/>
            <a:chExt cx="1295400" cy="361950"/>
          </a:xfrm>
        </p:grpSpPr>
        <p:pic>
          <p:nvPicPr>
            <p:cNvPr descr="preencoded.png" id="64" name="Google Shape;64;gd8504993d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48875" y="3703100"/>
              <a:ext cx="129540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gd8504993de_0_39"/>
            <p:cNvSpPr/>
            <p:nvPr/>
          </p:nvSpPr>
          <p:spPr>
            <a:xfrm>
              <a:off x="8467975" y="3774575"/>
              <a:ext cx="10572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pessoas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gd8504993de_0_39"/>
          <p:cNvGrpSpPr/>
          <p:nvPr/>
        </p:nvGrpSpPr>
        <p:grpSpPr>
          <a:xfrm>
            <a:off x="3845575" y="4623675"/>
            <a:ext cx="1295400" cy="361950"/>
            <a:chOff x="8348875" y="3703100"/>
            <a:chExt cx="1295400" cy="361950"/>
          </a:xfrm>
        </p:grpSpPr>
        <p:pic>
          <p:nvPicPr>
            <p:cNvPr descr="preencoded.png" id="67" name="Google Shape;67;gd8504993d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48875" y="3703100"/>
              <a:ext cx="129540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gd8504993de_0_39"/>
            <p:cNvSpPr/>
            <p:nvPr/>
          </p:nvSpPr>
          <p:spPr>
            <a:xfrm>
              <a:off x="8467975" y="3774575"/>
              <a:ext cx="10572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salarios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gd8504993de_0_39"/>
          <p:cNvGrpSpPr/>
          <p:nvPr/>
        </p:nvGrpSpPr>
        <p:grpSpPr>
          <a:xfrm>
            <a:off x="7707004" y="3723225"/>
            <a:ext cx="1732079" cy="361950"/>
            <a:chOff x="8348875" y="3703100"/>
            <a:chExt cx="1295400" cy="361950"/>
          </a:xfrm>
        </p:grpSpPr>
        <p:pic>
          <p:nvPicPr>
            <p:cNvPr descr="preencoded.png" id="70" name="Google Shape;70;gd8504993d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48875" y="3703100"/>
              <a:ext cx="129540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d8504993de_0_39"/>
            <p:cNvSpPr/>
            <p:nvPr/>
          </p:nvSpPr>
          <p:spPr>
            <a:xfrm>
              <a:off x="8467975" y="3774575"/>
              <a:ext cx="10572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departamentos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7" name="Google Shape;77;gd8504993d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gd8504993d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gd8504993d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0" name="Google Shape;80;gd8504993de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1" name="Google Shape;81;gd8504993de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d8504993de_0_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4500">
                <a:solidFill>
                  <a:srgbClr val="FFFFFF"/>
                </a:solidFill>
              </a:rPr>
              <a:t>que são transações?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f8b148f2_0_40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Imagine...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d8f8b148f2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25" y="2130125"/>
            <a:ext cx="2597750" cy="2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d8f8b148f2_0_40"/>
          <p:cNvSpPr txBox="1"/>
          <p:nvPr/>
        </p:nvSpPr>
        <p:spPr>
          <a:xfrm>
            <a:off x="4528650" y="4771150"/>
            <a:ext cx="31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Estoque = 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f8b148f2_0_68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Imagine...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d8f8b148f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25" y="2130125"/>
            <a:ext cx="2597750" cy="2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8f8b148f2_0_68"/>
          <p:cNvSpPr txBox="1"/>
          <p:nvPr/>
        </p:nvSpPr>
        <p:spPr>
          <a:xfrm>
            <a:off x="4528650" y="4771150"/>
            <a:ext cx="31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Estoque = 1</a:t>
            </a:r>
            <a:endParaRPr b="1"/>
          </a:p>
        </p:txBody>
      </p:sp>
      <p:pic>
        <p:nvPicPr>
          <p:cNvPr id="97" name="Google Shape;97;gd8f8b148f2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00" y="1861650"/>
            <a:ext cx="3134700" cy="3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d8f8b148f2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800" y="1861650"/>
            <a:ext cx="3134700" cy="31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2021-03-02T07:13:19Z</dcterms:created>
  <dc:creator>PptxGenJS</dc:creator>
</cp:coreProperties>
</file>