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9144000" cy="5143500" type="screen16x9"/>
  <p:notesSz cx="6858000" cy="9144000"/>
  <p:embeddedFontLst>
    <p:embeddedFont>
      <p:font typeface="Lato" panose="020F0502020204030203" pitchFamily="34" charset="0"/>
      <p:regular r:id="rId41"/>
      <p:bold r:id="rId42"/>
      <p:italic r:id="rId43"/>
      <p:boldItalic r:id="rId44"/>
    </p:embeddedFont>
    <p:embeddedFont>
      <p:font typeface="Montserrat" panose="00000500000000000000" pitchFamily="2" charset="0"/>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143" d="100"/>
          <a:sy n="143" d="100"/>
        </p:scale>
        <p:origin x="69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faa4093a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26faa4093a2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6faa4093a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26faa4093a2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6faa4093a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g26faa4093a2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6faa4093a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26faa4093a2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6faa4093a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26faa4093a2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d086602c4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g2d086602c4f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d086602c4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2d086602c4f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d086602c4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2d086602c4f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d086602c4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g2d086602c4f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d086602c4f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g2d086602c4f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d061ccf7b3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g2d061ccf7b3_1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7" name="Google Shape;507;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6faa4093a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26faa4093a2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6faa4093a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26faa4093a2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6faa4093a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26faa4093a2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4"/>
        <p:cNvGrpSpPr/>
        <p:nvPr/>
      </p:nvGrpSpPr>
      <p:grpSpPr>
        <a:xfrm>
          <a:off x="0" y="0"/>
          <a:ext cx="0" cy="0"/>
          <a:chOff x="0" y="0"/>
          <a:chExt cx="0" cy="0"/>
        </a:xfrm>
      </p:grpSpPr>
      <p:grpSp>
        <p:nvGrpSpPr>
          <p:cNvPr id="135" name="Google Shape;135;p14"/>
          <p:cNvGrpSpPr/>
          <p:nvPr/>
        </p:nvGrpSpPr>
        <p:grpSpPr>
          <a:xfrm>
            <a:off x="4406400" y="0"/>
            <a:ext cx="4737600" cy="5143065"/>
            <a:chOff x="4406400" y="0"/>
            <a:chExt cx="4737600" cy="5143065"/>
          </a:xfrm>
        </p:grpSpPr>
        <p:sp>
          <p:nvSpPr>
            <p:cNvPr id="136" name="Google Shape;136;p14"/>
            <p:cNvSpPr/>
            <p:nvPr/>
          </p:nvSpPr>
          <p:spPr>
            <a:xfrm rot="5400000">
              <a:off x="4408200" y="-1800"/>
              <a:ext cx="4734000" cy="4737600"/>
            </a:xfrm>
            <a:prstGeom prst="diagStripe">
              <a:avLst>
                <a:gd name="adj" fmla="val 49469"/>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4"/>
            <p:cNvSpPr/>
            <p:nvPr/>
          </p:nvSpPr>
          <p:spPr>
            <a:xfrm rot="5400000">
              <a:off x="4841125" y="5700"/>
              <a:ext cx="4298100" cy="4286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
            <p:cNvSpPr/>
            <p:nvPr/>
          </p:nvSpPr>
          <p:spPr>
            <a:xfrm rot="-5400000">
              <a:off x="5618399" y="123646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p:nvPr/>
          </p:nvSpPr>
          <p:spPr>
            <a:xfrm flipH="1">
              <a:off x="5849857" y="1443956"/>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4"/>
            <p:cNvSpPr/>
            <p:nvPr/>
          </p:nvSpPr>
          <p:spPr>
            <a:xfrm rot="-5400000">
              <a:off x="5987081" y="246946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4"/>
            <p:cNvSpPr/>
            <p:nvPr/>
          </p:nvSpPr>
          <p:spPr>
            <a:xfrm flipH="1">
              <a:off x="6222115" y="267695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4"/>
            <p:cNvSpPr/>
            <p:nvPr/>
          </p:nvSpPr>
          <p:spPr>
            <a:xfrm rot="-5400000">
              <a:off x="6675341" y="186201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p:nvPr/>
          </p:nvSpPr>
          <p:spPr>
            <a:xfrm rot="-5400000">
              <a:off x="6861141" y="2477810"/>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flipH="1">
              <a:off x="7965266" y="269296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
            <p:cNvSpPr/>
            <p:nvPr/>
          </p:nvSpPr>
          <p:spPr>
            <a:xfrm flipH="1">
              <a:off x="8145082" y="330875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
            <p:cNvSpPr/>
            <p:nvPr/>
          </p:nvSpPr>
          <p:spPr>
            <a:xfrm rot="-5400000">
              <a:off x="7047599" y="309501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4"/>
            <p:cNvSpPr/>
            <p:nvPr/>
          </p:nvSpPr>
          <p:spPr>
            <a:xfrm flipH="1">
              <a:off x="7276649" y="3302502"/>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
            <p:cNvSpPr/>
            <p:nvPr/>
          </p:nvSpPr>
          <p:spPr>
            <a:xfrm flipH="1">
              <a:off x="7462448" y="3918294"/>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
            <p:cNvSpPr/>
            <p:nvPr/>
          </p:nvSpPr>
          <p:spPr>
            <a:xfrm rot="-5400000">
              <a:off x="8102491" y="371847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
            <p:cNvSpPr/>
            <p:nvPr/>
          </p:nvSpPr>
          <p:spPr>
            <a:xfrm flipH="1">
              <a:off x="8334533" y="3925960"/>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
            <p:cNvSpPr/>
            <p:nvPr/>
          </p:nvSpPr>
          <p:spPr>
            <a:xfrm rot="-5400000">
              <a:off x="8288290" y="433426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1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5" name="Google Shape;15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6"/>
        <p:cNvGrpSpPr/>
        <p:nvPr/>
      </p:nvGrpSpPr>
      <p:grpSpPr>
        <a:xfrm>
          <a:off x="0" y="0"/>
          <a:ext cx="0" cy="0"/>
          <a:chOff x="0" y="0"/>
          <a:chExt cx="0" cy="0"/>
        </a:xfrm>
      </p:grpSpPr>
      <p:grpSp>
        <p:nvGrpSpPr>
          <p:cNvPr id="157" name="Google Shape;157;p15"/>
          <p:cNvGrpSpPr/>
          <p:nvPr/>
        </p:nvGrpSpPr>
        <p:grpSpPr>
          <a:xfrm>
            <a:off x="0" y="381001"/>
            <a:ext cx="1037850" cy="1016288"/>
            <a:chOff x="0" y="381001"/>
            <a:chExt cx="1037850" cy="1016288"/>
          </a:xfrm>
        </p:grpSpPr>
        <p:sp>
          <p:nvSpPr>
            <p:cNvPr id="158" name="Google Shape;158;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 name="Google Shape;160;p1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61" name="Google Shape;161;p1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62" name="Google Shape;162;p1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63" name="Google Shape;16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grpSp>
        <p:nvGrpSpPr>
          <p:cNvPr id="165" name="Google Shape;165;p16"/>
          <p:cNvGrpSpPr/>
          <p:nvPr/>
        </p:nvGrpSpPr>
        <p:grpSpPr>
          <a:xfrm>
            <a:off x="0" y="381001"/>
            <a:ext cx="1037850" cy="1016288"/>
            <a:chOff x="0" y="381001"/>
            <a:chExt cx="1037850" cy="1016288"/>
          </a:xfrm>
        </p:grpSpPr>
        <p:sp>
          <p:nvSpPr>
            <p:cNvPr id="166" name="Google Shape;166;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1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69" name="Google Shape;1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0"/>
        <p:cNvGrpSpPr/>
        <p:nvPr/>
      </p:nvGrpSpPr>
      <p:grpSpPr>
        <a:xfrm>
          <a:off x="0" y="0"/>
          <a:ext cx="0" cy="0"/>
          <a:chOff x="0" y="0"/>
          <a:chExt cx="0" cy="0"/>
        </a:xfrm>
      </p:grpSpPr>
      <p:grpSp>
        <p:nvGrpSpPr>
          <p:cNvPr id="171" name="Google Shape;171;p17"/>
          <p:cNvGrpSpPr/>
          <p:nvPr/>
        </p:nvGrpSpPr>
        <p:grpSpPr>
          <a:xfrm>
            <a:off x="0" y="381001"/>
            <a:ext cx="1037850" cy="1016288"/>
            <a:chOff x="0" y="381001"/>
            <a:chExt cx="1037850" cy="1016288"/>
          </a:xfrm>
        </p:grpSpPr>
        <p:sp>
          <p:nvSpPr>
            <p:cNvPr id="172" name="Google Shape;172;p1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4" name="Google Shape;174;p1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75" name="Google Shape;175;p1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76" name="Google Shape;17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grpSp>
        <p:nvGrpSpPr>
          <p:cNvPr id="178" name="Google Shape;178;p18"/>
          <p:cNvGrpSpPr/>
          <p:nvPr/>
        </p:nvGrpSpPr>
        <p:grpSpPr>
          <a:xfrm>
            <a:off x="4406400" y="0"/>
            <a:ext cx="4737600" cy="5143500"/>
            <a:chOff x="4406400" y="0"/>
            <a:chExt cx="4737600" cy="5143500"/>
          </a:xfrm>
        </p:grpSpPr>
        <p:sp>
          <p:nvSpPr>
            <p:cNvPr id="179" name="Google Shape;179;p18"/>
            <p:cNvSpPr/>
            <p:nvPr/>
          </p:nvSpPr>
          <p:spPr>
            <a:xfrm rot="5400000">
              <a:off x="4407900" y="-1500"/>
              <a:ext cx="4734600" cy="4737600"/>
            </a:xfrm>
            <a:prstGeom prst="diagStripe">
              <a:avLst>
                <a:gd name="adj" fmla="val 49469"/>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8"/>
            <p:cNvSpPr/>
            <p:nvPr/>
          </p:nvSpPr>
          <p:spPr>
            <a:xfrm rot="5400000">
              <a:off x="4840825" y="6000"/>
              <a:ext cx="4298700" cy="4286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8"/>
            <p:cNvSpPr/>
            <p:nvPr/>
          </p:nvSpPr>
          <p:spPr>
            <a:xfrm rot="-5400000">
              <a:off x="5618399" y="1236641"/>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8"/>
            <p:cNvSpPr/>
            <p:nvPr/>
          </p:nvSpPr>
          <p:spPr>
            <a:xfrm flipH="1">
              <a:off x="5849857" y="144407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8"/>
            <p:cNvSpPr/>
            <p:nvPr/>
          </p:nvSpPr>
          <p:spPr>
            <a:xfrm rot="-5400000">
              <a:off x="5987081" y="246974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8"/>
            <p:cNvSpPr/>
            <p:nvPr/>
          </p:nvSpPr>
          <p:spPr>
            <a:xfrm flipH="1">
              <a:off x="6222115" y="2677179"/>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8"/>
            <p:cNvSpPr/>
            <p:nvPr/>
          </p:nvSpPr>
          <p:spPr>
            <a:xfrm rot="-5400000">
              <a:off x="6675341" y="1862244"/>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8"/>
            <p:cNvSpPr/>
            <p:nvPr/>
          </p:nvSpPr>
          <p:spPr>
            <a:xfrm rot="-5400000">
              <a:off x="6861141" y="247808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8"/>
            <p:cNvSpPr/>
            <p:nvPr/>
          </p:nvSpPr>
          <p:spPr>
            <a:xfrm flipH="1">
              <a:off x="7965266" y="2693191"/>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8"/>
            <p:cNvSpPr/>
            <p:nvPr/>
          </p:nvSpPr>
          <p:spPr>
            <a:xfrm flipH="1">
              <a:off x="8145082" y="3309036"/>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8"/>
            <p:cNvSpPr/>
            <p:nvPr/>
          </p:nvSpPr>
          <p:spPr>
            <a:xfrm rot="-5400000">
              <a:off x="7047599" y="309534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8"/>
            <p:cNvSpPr/>
            <p:nvPr/>
          </p:nvSpPr>
          <p:spPr>
            <a:xfrm flipH="1">
              <a:off x="7276649" y="3302781"/>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8"/>
            <p:cNvSpPr/>
            <p:nvPr/>
          </p:nvSpPr>
          <p:spPr>
            <a:xfrm flipH="1">
              <a:off x="7462448" y="391862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8"/>
            <p:cNvSpPr/>
            <p:nvPr/>
          </p:nvSpPr>
          <p:spPr>
            <a:xfrm rot="-5400000">
              <a:off x="8102491" y="3718856"/>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8"/>
            <p:cNvSpPr/>
            <p:nvPr/>
          </p:nvSpPr>
          <p:spPr>
            <a:xfrm flipH="1">
              <a:off x="8334533" y="3926292"/>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8"/>
            <p:cNvSpPr/>
            <p:nvPr/>
          </p:nvSpPr>
          <p:spPr>
            <a:xfrm rot="-5400000">
              <a:off x="8288290" y="4334700"/>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1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8" name="Google Shape;19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9"/>
        <p:cNvGrpSpPr/>
        <p:nvPr/>
      </p:nvGrpSpPr>
      <p:grpSpPr>
        <a:xfrm>
          <a:off x="0" y="0"/>
          <a:ext cx="0" cy="0"/>
          <a:chOff x="0" y="0"/>
          <a:chExt cx="0" cy="0"/>
        </a:xfrm>
      </p:grpSpPr>
      <p:grpSp>
        <p:nvGrpSpPr>
          <p:cNvPr id="200" name="Google Shape;200;p19"/>
          <p:cNvGrpSpPr/>
          <p:nvPr/>
        </p:nvGrpSpPr>
        <p:grpSpPr>
          <a:xfrm>
            <a:off x="0" y="381001"/>
            <a:ext cx="1037850" cy="1016288"/>
            <a:chOff x="0" y="381001"/>
            <a:chExt cx="1037850" cy="1016288"/>
          </a:xfrm>
        </p:grpSpPr>
        <p:sp>
          <p:nvSpPr>
            <p:cNvPr id="201" name="Google Shape;201;p1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3" name="Google Shape;203;p1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04" name="Google Shape;204;p1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205" name="Google Shape;205;p1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06" name="Google Shape;20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7"/>
        <p:cNvGrpSpPr/>
        <p:nvPr/>
      </p:nvGrpSpPr>
      <p:grpSpPr>
        <a:xfrm>
          <a:off x="0" y="0"/>
          <a:ext cx="0" cy="0"/>
          <a:chOff x="0" y="0"/>
          <a:chExt cx="0" cy="0"/>
        </a:xfrm>
      </p:grpSpPr>
      <p:grpSp>
        <p:nvGrpSpPr>
          <p:cNvPr id="208" name="Google Shape;208;p20"/>
          <p:cNvGrpSpPr/>
          <p:nvPr/>
        </p:nvGrpSpPr>
        <p:grpSpPr>
          <a:xfrm>
            <a:off x="0" y="4128572"/>
            <a:ext cx="698925" cy="684657"/>
            <a:chOff x="0" y="3785672"/>
            <a:chExt cx="698925" cy="684657"/>
          </a:xfrm>
        </p:grpSpPr>
        <p:sp>
          <p:nvSpPr>
            <p:cNvPr id="209" name="Google Shape;209;p20"/>
            <p:cNvSpPr/>
            <p:nvPr/>
          </p:nvSpPr>
          <p:spPr>
            <a:xfrm rot="-5400000">
              <a:off x="0" y="3785672"/>
              <a:ext cx="544800" cy="544800"/>
            </a:xfrm>
            <a:prstGeom prst="diagStripe">
              <a:avLst>
                <a:gd name="adj" fmla="val 5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0"/>
            <p:cNvSpPr/>
            <p:nvPr/>
          </p:nvSpPr>
          <p:spPr>
            <a:xfrm flipH="1">
              <a:off x="154125" y="3925529"/>
              <a:ext cx="544800" cy="544800"/>
            </a:xfrm>
            <a:prstGeom prst="diagStripe">
              <a:avLst>
                <a:gd name="adj" fmla="val 5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1" name="Google Shape;211;p2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212" name="Google Shape;21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3"/>
        <p:cNvGrpSpPr/>
        <p:nvPr/>
      </p:nvGrpSpPr>
      <p:grpSpPr>
        <a:xfrm>
          <a:off x="0" y="0"/>
          <a:ext cx="0" cy="0"/>
          <a:chOff x="0" y="0"/>
          <a:chExt cx="0" cy="0"/>
        </a:xfrm>
      </p:grpSpPr>
      <p:grpSp>
        <p:nvGrpSpPr>
          <p:cNvPr id="214" name="Google Shape;214;p21"/>
          <p:cNvGrpSpPr/>
          <p:nvPr/>
        </p:nvGrpSpPr>
        <p:grpSpPr>
          <a:xfrm>
            <a:off x="4406400" y="0"/>
            <a:ext cx="4737600" cy="5143065"/>
            <a:chOff x="4406400" y="0"/>
            <a:chExt cx="4737600" cy="5143065"/>
          </a:xfrm>
        </p:grpSpPr>
        <p:sp>
          <p:nvSpPr>
            <p:cNvPr id="215" name="Google Shape;215;p21"/>
            <p:cNvSpPr/>
            <p:nvPr/>
          </p:nvSpPr>
          <p:spPr>
            <a:xfrm rot="5400000">
              <a:off x="4408200" y="-1800"/>
              <a:ext cx="4734000" cy="4737600"/>
            </a:xfrm>
            <a:prstGeom prst="diagStripe">
              <a:avLst>
                <a:gd name="adj" fmla="val 49469"/>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1"/>
            <p:cNvSpPr/>
            <p:nvPr/>
          </p:nvSpPr>
          <p:spPr>
            <a:xfrm rot="5400000">
              <a:off x="4841125" y="5700"/>
              <a:ext cx="4298100" cy="4286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1"/>
            <p:cNvSpPr/>
            <p:nvPr/>
          </p:nvSpPr>
          <p:spPr>
            <a:xfrm rot="-5400000">
              <a:off x="5618399" y="123646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1"/>
            <p:cNvSpPr/>
            <p:nvPr/>
          </p:nvSpPr>
          <p:spPr>
            <a:xfrm flipH="1">
              <a:off x="5849857" y="1443956"/>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1"/>
            <p:cNvSpPr/>
            <p:nvPr/>
          </p:nvSpPr>
          <p:spPr>
            <a:xfrm rot="-5400000">
              <a:off x="5987081" y="246946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1"/>
            <p:cNvSpPr/>
            <p:nvPr/>
          </p:nvSpPr>
          <p:spPr>
            <a:xfrm flipH="1">
              <a:off x="6222115" y="267695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1"/>
            <p:cNvSpPr/>
            <p:nvPr/>
          </p:nvSpPr>
          <p:spPr>
            <a:xfrm rot="-5400000">
              <a:off x="6675341" y="1862018"/>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1"/>
            <p:cNvSpPr/>
            <p:nvPr/>
          </p:nvSpPr>
          <p:spPr>
            <a:xfrm rot="-5400000">
              <a:off x="6861141" y="2477810"/>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1"/>
            <p:cNvSpPr/>
            <p:nvPr/>
          </p:nvSpPr>
          <p:spPr>
            <a:xfrm flipH="1">
              <a:off x="7965266" y="269296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1"/>
            <p:cNvSpPr/>
            <p:nvPr/>
          </p:nvSpPr>
          <p:spPr>
            <a:xfrm flipH="1">
              <a:off x="8145082" y="330875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1"/>
            <p:cNvSpPr/>
            <p:nvPr/>
          </p:nvSpPr>
          <p:spPr>
            <a:xfrm rot="-5400000">
              <a:off x="7047599" y="309501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1"/>
            <p:cNvSpPr/>
            <p:nvPr/>
          </p:nvSpPr>
          <p:spPr>
            <a:xfrm flipH="1">
              <a:off x="7276649" y="3302502"/>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1"/>
            <p:cNvSpPr/>
            <p:nvPr/>
          </p:nvSpPr>
          <p:spPr>
            <a:xfrm flipH="1">
              <a:off x="7462448" y="3918294"/>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1"/>
            <p:cNvSpPr/>
            <p:nvPr/>
          </p:nvSpPr>
          <p:spPr>
            <a:xfrm rot="-5400000">
              <a:off x="8102491" y="3718473"/>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1"/>
            <p:cNvSpPr/>
            <p:nvPr/>
          </p:nvSpPr>
          <p:spPr>
            <a:xfrm flipH="1">
              <a:off x="8334533" y="3925960"/>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1"/>
            <p:cNvSpPr/>
            <p:nvPr/>
          </p:nvSpPr>
          <p:spPr>
            <a:xfrm rot="-5400000">
              <a:off x="8288290" y="4334265"/>
              <a:ext cx="808800" cy="808800"/>
            </a:xfrm>
            <a:prstGeom prst="diagStripe">
              <a:avLst>
                <a:gd name="adj" fmla="val 50000"/>
              </a:avLst>
            </a:prstGeom>
            <a:solidFill>
              <a:schemeClr val="lt1">
                <a:alpha val="666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3" name="Google Shape;233;p2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34" name="Google Shape;234;p2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35" name="Google Shape;23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6"/>
        <p:cNvGrpSpPr/>
        <p:nvPr/>
      </p:nvGrpSpPr>
      <p:grpSpPr>
        <a:xfrm>
          <a:off x="0" y="0"/>
          <a:ext cx="0" cy="0"/>
          <a:chOff x="0" y="0"/>
          <a:chExt cx="0" cy="0"/>
        </a:xfrm>
      </p:grpSpPr>
      <p:sp>
        <p:nvSpPr>
          <p:cNvPr id="237" name="Google Shape;23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132" name="Google Shape;13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133" name="Google Shape;13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ctrTitle"/>
          </p:nvPr>
        </p:nvSpPr>
        <p:spPr>
          <a:xfrm>
            <a:off x="3537150" y="1578400"/>
            <a:ext cx="5305800" cy="1776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pt-BR" sz="3000"/>
              <a:t>Reconhecimento de Padrões em Texto usando Autômatos Finitos</a:t>
            </a:r>
            <a:endParaRPr sz="3000" b="1"/>
          </a:p>
        </p:txBody>
      </p:sp>
      <p:sp>
        <p:nvSpPr>
          <p:cNvPr id="243" name="Google Shape;243;p23"/>
          <p:cNvSpPr txBox="1">
            <a:spLocks noGrp="1"/>
          </p:cNvSpPr>
          <p:nvPr>
            <p:ph type="subTitle" idx="1"/>
          </p:nvPr>
        </p:nvSpPr>
        <p:spPr>
          <a:xfrm>
            <a:off x="3537150" y="3783800"/>
            <a:ext cx="5017500" cy="73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88"/>
              <a:buNone/>
            </a:pPr>
            <a:r>
              <a:rPr lang="pt-BR" sz="1212" b="1"/>
              <a:t>Equipe:</a:t>
            </a:r>
            <a:r>
              <a:rPr lang="pt-BR"/>
              <a:t> Pacelle Henrique Parnaíba</a:t>
            </a:r>
            <a:r>
              <a:rPr lang="pt-BR" sz="1212"/>
              <a:t> Sobral, Jeanderson da Silva Campos,</a:t>
            </a:r>
            <a:r>
              <a:rPr lang="pt-BR"/>
              <a:t> </a:t>
            </a:r>
            <a:r>
              <a:rPr lang="pt-BR" sz="1200"/>
              <a:t>João Manoel Torres</a:t>
            </a:r>
            <a:r>
              <a:rPr lang="pt-BR" sz="1212"/>
              <a:t> Padilha</a:t>
            </a:r>
            <a:endParaRPr sz="1212"/>
          </a:p>
        </p:txBody>
      </p:sp>
      <p:pic>
        <p:nvPicPr>
          <p:cNvPr id="244" name="Google Shape;244;p23"/>
          <p:cNvPicPr preferRelativeResize="0"/>
          <p:nvPr/>
        </p:nvPicPr>
        <p:blipFill rotWithShape="1">
          <a:blip r:embed="rId3">
            <a:alphaModFix/>
          </a:blip>
          <a:srcRect/>
          <a:stretch/>
        </p:blipFill>
        <p:spPr>
          <a:xfrm>
            <a:off x="7828075" y="240600"/>
            <a:ext cx="938450" cy="932375"/>
          </a:xfrm>
          <a:prstGeom prst="rect">
            <a:avLst/>
          </a:prstGeom>
          <a:noFill/>
          <a:ln>
            <a:noFill/>
          </a:ln>
        </p:spPr>
      </p:pic>
      <p:sp>
        <p:nvSpPr>
          <p:cNvPr id="245" name="Google Shape;24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2.4. Aplicações</a:t>
            </a:r>
            <a:endParaRPr b="1"/>
          </a:p>
        </p:txBody>
      </p:sp>
      <p:sp>
        <p:nvSpPr>
          <p:cNvPr id="308" name="Google Shape;308;p32"/>
          <p:cNvSpPr txBox="1">
            <a:spLocks noGrp="1"/>
          </p:cNvSpPr>
          <p:nvPr>
            <p:ph type="body" idx="1"/>
          </p:nvPr>
        </p:nvSpPr>
        <p:spPr>
          <a:xfrm>
            <a:off x="1297500" y="1307850"/>
            <a:ext cx="4261500" cy="32637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a:solidFill>
                  <a:schemeClr val="lt2"/>
                </a:solidFill>
                <a:latin typeface="Montserrat"/>
                <a:ea typeface="Montserrat"/>
                <a:cs typeface="Montserrat"/>
                <a:sym typeface="Montserrat"/>
              </a:rPr>
              <a:t>Bioinformática</a:t>
            </a:r>
            <a:endParaRPr sz="1500" b="1">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050" b="1">
              <a:solidFill>
                <a:schemeClr val="lt2"/>
              </a:solidFill>
              <a:latin typeface="Montserrat"/>
              <a:ea typeface="Montserrat"/>
              <a:cs typeface="Montserrat"/>
              <a:sym typeface="Montserrat"/>
            </a:endParaRPr>
          </a:p>
          <a:p>
            <a:pPr marL="457200" lvl="0" indent="-304800" algn="just" rtl="0">
              <a:spcBef>
                <a:spcPts val="0"/>
              </a:spcBef>
              <a:spcAft>
                <a:spcPts val="0"/>
              </a:spcAft>
              <a:buClr>
                <a:srgbClr val="ECECEC"/>
              </a:buClr>
              <a:buSzPts val="1200"/>
              <a:buFont typeface="Roboto"/>
              <a:buChar char="●"/>
            </a:pPr>
            <a:r>
              <a:rPr lang="pt-BR" sz="1200">
                <a:solidFill>
                  <a:srgbClr val="ECECEC"/>
                </a:solidFill>
                <a:highlight>
                  <a:srgbClr val="212121"/>
                </a:highlight>
                <a:latin typeface="Roboto"/>
                <a:ea typeface="Roboto"/>
                <a:cs typeface="Roboto"/>
                <a:sym typeface="Roboto"/>
              </a:rPr>
              <a:t>São aplicados na análise de sequências genômicas e na identificação de padrões em dados biológicos.</a:t>
            </a:r>
            <a:endParaRPr sz="1200">
              <a:solidFill>
                <a:srgbClr val="ECECEC"/>
              </a:solidFill>
              <a:highlight>
                <a:srgbClr val="212121"/>
              </a:highlight>
              <a:latin typeface="Roboto"/>
              <a:ea typeface="Roboto"/>
              <a:cs typeface="Roboto"/>
              <a:sym typeface="Roboto"/>
            </a:endParaRPr>
          </a:p>
          <a:p>
            <a:pPr marL="457200" marR="0" lvl="0" indent="0" algn="just" rtl="0">
              <a:lnSpc>
                <a:spcPct val="150000"/>
              </a:lnSpc>
              <a:spcBef>
                <a:spcPts val="0"/>
              </a:spcBef>
              <a:spcAft>
                <a:spcPts val="0"/>
              </a:spcAft>
              <a:buNone/>
            </a:pPr>
            <a:endParaRPr sz="120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a:solidFill>
                  <a:srgbClr val="ECECEC"/>
                </a:solidFill>
                <a:highlight>
                  <a:srgbClr val="212121"/>
                </a:highlight>
                <a:latin typeface="Roboto"/>
                <a:ea typeface="Roboto"/>
                <a:cs typeface="Roboto"/>
                <a:sym typeface="Roboto"/>
              </a:rPr>
              <a:t>Eles permitem a identificação de sequências de DNA, RNA e proteínas, contribuindo para a compreensão de processos biológicos complexos.</a:t>
            </a:r>
            <a:endParaRPr sz="120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a:solidFill>
                <a:srgbClr val="ECECEC"/>
              </a:solidFill>
              <a:highlight>
                <a:srgbClr val="212121"/>
              </a:highlight>
              <a:latin typeface="Roboto"/>
              <a:ea typeface="Roboto"/>
              <a:cs typeface="Roboto"/>
              <a:sym typeface="Roboto"/>
            </a:endParaRPr>
          </a:p>
          <a:p>
            <a:pPr marL="0" lvl="0" indent="0" algn="l" rtl="0">
              <a:lnSpc>
                <a:spcPct val="115000"/>
              </a:lnSpc>
              <a:spcBef>
                <a:spcPts val="0"/>
              </a:spcBef>
              <a:spcAft>
                <a:spcPts val="1200"/>
              </a:spcAft>
              <a:buSzPts val="1405"/>
              <a:buNone/>
            </a:pPr>
            <a:endParaRPr>
              <a:latin typeface="Montserrat"/>
              <a:ea typeface="Montserrat"/>
              <a:cs typeface="Montserrat"/>
              <a:sym typeface="Montserrat"/>
            </a:endParaRPr>
          </a:p>
        </p:txBody>
      </p:sp>
      <p:pic>
        <p:nvPicPr>
          <p:cNvPr id="309" name="Google Shape;309;p32"/>
          <p:cNvPicPr preferRelativeResize="0"/>
          <p:nvPr/>
        </p:nvPicPr>
        <p:blipFill>
          <a:blip r:embed="rId3">
            <a:alphaModFix/>
          </a:blip>
          <a:stretch>
            <a:fillRect/>
          </a:stretch>
        </p:blipFill>
        <p:spPr>
          <a:xfrm>
            <a:off x="5635100" y="1412088"/>
            <a:ext cx="3280200" cy="2319333"/>
          </a:xfrm>
          <a:prstGeom prst="rect">
            <a:avLst/>
          </a:prstGeom>
          <a:noFill/>
          <a:ln>
            <a:noFill/>
          </a:ln>
        </p:spPr>
      </p:pic>
      <p:sp>
        <p:nvSpPr>
          <p:cNvPr id="310" name="Google Shape;31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10</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2.5. Aplicações</a:t>
            </a:r>
            <a:endParaRPr b="1"/>
          </a:p>
        </p:txBody>
      </p:sp>
      <p:sp>
        <p:nvSpPr>
          <p:cNvPr id="316" name="Google Shape;316;p33"/>
          <p:cNvSpPr txBox="1">
            <a:spLocks noGrp="1"/>
          </p:cNvSpPr>
          <p:nvPr>
            <p:ph type="body" idx="1"/>
          </p:nvPr>
        </p:nvSpPr>
        <p:spPr>
          <a:xfrm>
            <a:off x="1297500" y="1307850"/>
            <a:ext cx="4261500" cy="39270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a:solidFill>
                  <a:schemeClr val="lt2"/>
                </a:solidFill>
                <a:latin typeface="Montserrat"/>
                <a:ea typeface="Montserrat"/>
                <a:cs typeface="Montserrat"/>
                <a:sym typeface="Montserrat"/>
              </a:rPr>
              <a:t>Área Financeira</a:t>
            </a:r>
            <a:endParaRPr sz="1500" b="1">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050" b="1">
              <a:solidFill>
                <a:schemeClr val="lt2"/>
              </a:solidFill>
              <a:latin typeface="Montserrat"/>
              <a:ea typeface="Montserrat"/>
              <a:cs typeface="Montserrat"/>
              <a:sym typeface="Montserrat"/>
            </a:endParaRPr>
          </a:p>
          <a:p>
            <a:pPr marL="457200" lvl="0" indent="-304800" algn="just" rtl="0">
              <a:spcBef>
                <a:spcPts val="0"/>
              </a:spcBef>
              <a:spcAft>
                <a:spcPts val="0"/>
              </a:spcAft>
              <a:buClr>
                <a:srgbClr val="ECECEC"/>
              </a:buClr>
              <a:buSzPts val="1200"/>
              <a:buFont typeface="Roboto"/>
              <a:buChar char="●"/>
            </a:pPr>
            <a:r>
              <a:rPr lang="pt-BR" sz="1200">
                <a:solidFill>
                  <a:srgbClr val="ECECEC"/>
                </a:solidFill>
                <a:highlight>
                  <a:srgbClr val="212121"/>
                </a:highlight>
                <a:latin typeface="Roboto"/>
                <a:ea typeface="Roboto"/>
                <a:cs typeface="Roboto"/>
                <a:sym typeface="Roboto"/>
              </a:rPr>
              <a:t>São empregados para identificar padrões suspeitos em transações financeiras, como compras fora do padrão de gastos de um cliente, transações duplicadas ou atividades incomuns em uma conta.</a:t>
            </a:r>
            <a:endParaRPr sz="1200">
              <a:solidFill>
                <a:srgbClr val="ECECEC"/>
              </a:solidFill>
              <a:highlight>
                <a:srgbClr val="212121"/>
              </a:highlight>
              <a:latin typeface="Roboto"/>
              <a:ea typeface="Roboto"/>
              <a:cs typeface="Roboto"/>
              <a:sym typeface="Roboto"/>
            </a:endParaRPr>
          </a:p>
          <a:p>
            <a:pPr marL="457200" marR="0" lvl="0" indent="0" algn="just" rtl="0">
              <a:lnSpc>
                <a:spcPct val="150000"/>
              </a:lnSpc>
              <a:spcBef>
                <a:spcPts val="0"/>
              </a:spcBef>
              <a:spcAft>
                <a:spcPts val="0"/>
              </a:spcAft>
              <a:buNone/>
            </a:pPr>
            <a:endParaRPr sz="120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a:solidFill>
                  <a:srgbClr val="ECECEC"/>
                </a:solidFill>
                <a:highlight>
                  <a:srgbClr val="212121"/>
                </a:highlight>
                <a:latin typeface="Roboto"/>
                <a:ea typeface="Roboto"/>
                <a:cs typeface="Roboto"/>
                <a:sym typeface="Roboto"/>
              </a:rPr>
              <a:t>Eles auxiliam na compreensão de tendências de mercado, sentimentos dos investidores e potenciais impactos em preços de ativos financeiros.</a:t>
            </a:r>
            <a:endParaRPr sz="1200">
              <a:solidFill>
                <a:srgbClr val="ECECEC"/>
              </a:solidFill>
              <a:highlight>
                <a:srgbClr val="212121"/>
              </a:highlight>
              <a:latin typeface="Roboto"/>
              <a:ea typeface="Roboto"/>
              <a:cs typeface="Roboto"/>
              <a:sym typeface="Roboto"/>
            </a:endParaRPr>
          </a:p>
          <a:p>
            <a:pPr marL="457200" lvl="0" indent="0" algn="just" rtl="0">
              <a:spcBef>
                <a:spcPts val="0"/>
              </a:spcBef>
              <a:spcAft>
                <a:spcPts val="0"/>
              </a:spcAft>
              <a:buNone/>
            </a:pPr>
            <a:endParaRPr sz="120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a:solidFill>
                  <a:srgbClr val="ECECEC"/>
                </a:solidFill>
                <a:highlight>
                  <a:srgbClr val="212121"/>
                </a:highlight>
                <a:latin typeface="Roboto"/>
                <a:ea typeface="Roboto"/>
                <a:cs typeface="Roboto"/>
                <a:sym typeface="Roboto"/>
              </a:rPr>
              <a:t>São aplicados na avaliação de riscos e compliance, analisando documentos como contratos, relatórios regulatórios e políticas de conformidade.</a:t>
            </a:r>
            <a:endParaRPr sz="120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a:solidFill>
                <a:srgbClr val="ECECEC"/>
              </a:solidFill>
              <a:highlight>
                <a:srgbClr val="212121"/>
              </a:highlight>
              <a:latin typeface="Roboto"/>
              <a:ea typeface="Roboto"/>
              <a:cs typeface="Roboto"/>
              <a:sym typeface="Roboto"/>
            </a:endParaRPr>
          </a:p>
          <a:p>
            <a:pPr marL="0" lvl="0" indent="0" algn="l" rtl="0">
              <a:lnSpc>
                <a:spcPct val="115000"/>
              </a:lnSpc>
              <a:spcBef>
                <a:spcPts val="0"/>
              </a:spcBef>
              <a:spcAft>
                <a:spcPts val="1200"/>
              </a:spcAft>
              <a:buSzPts val="1405"/>
              <a:buNone/>
            </a:pPr>
            <a:endParaRPr>
              <a:latin typeface="Montserrat"/>
              <a:ea typeface="Montserrat"/>
              <a:cs typeface="Montserrat"/>
              <a:sym typeface="Montserrat"/>
            </a:endParaRPr>
          </a:p>
        </p:txBody>
      </p:sp>
      <p:pic>
        <p:nvPicPr>
          <p:cNvPr id="317" name="Google Shape;317;p33"/>
          <p:cNvPicPr preferRelativeResize="0"/>
          <p:nvPr/>
        </p:nvPicPr>
        <p:blipFill>
          <a:blip r:embed="rId3">
            <a:alphaModFix/>
          </a:blip>
          <a:stretch>
            <a:fillRect/>
          </a:stretch>
        </p:blipFill>
        <p:spPr>
          <a:xfrm>
            <a:off x="5439375" y="1938700"/>
            <a:ext cx="3610150" cy="2363850"/>
          </a:xfrm>
          <a:prstGeom prst="rect">
            <a:avLst/>
          </a:prstGeom>
          <a:noFill/>
          <a:ln>
            <a:noFill/>
          </a:ln>
        </p:spPr>
      </p:pic>
      <p:sp>
        <p:nvSpPr>
          <p:cNvPr id="318" name="Google Shape;31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11</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4"/>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pt-BR" sz="3300" b="1"/>
              <a:t>3. Desafios</a:t>
            </a:r>
            <a:endParaRPr sz="3300" b="1"/>
          </a:p>
        </p:txBody>
      </p:sp>
      <p:sp>
        <p:nvSpPr>
          <p:cNvPr id="324" name="Google Shape;32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12</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3.1. Desafios</a:t>
            </a:r>
            <a:endParaRPr b="1"/>
          </a:p>
        </p:txBody>
      </p:sp>
      <p:sp>
        <p:nvSpPr>
          <p:cNvPr id="330" name="Google Shape;330;p35"/>
          <p:cNvSpPr txBox="1">
            <a:spLocks noGrp="1"/>
          </p:cNvSpPr>
          <p:nvPr>
            <p:ph type="body" idx="1"/>
          </p:nvPr>
        </p:nvSpPr>
        <p:spPr>
          <a:xfrm>
            <a:off x="1297500" y="1307850"/>
            <a:ext cx="4620300" cy="32637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a:solidFill>
                  <a:schemeClr val="lt2"/>
                </a:solidFill>
                <a:latin typeface="Montserrat"/>
                <a:ea typeface="Montserrat"/>
                <a:cs typeface="Montserrat"/>
                <a:sym typeface="Montserrat"/>
              </a:rPr>
              <a:t>Variações Linguísticas</a:t>
            </a:r>
            <a:endParaRPr sz="1500" b="1">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050" b="1">
              <a:solidFill>
                <a:schemeClr val="lt2"/>
              </a:solidFill>
              <a:latin typeface="Montserrat"/>
              <a:ea typeface="Montserrat"/>
              <a:cs typeface="Montserrat"/>
              <a:sym typeface="Montserrat"/>
            </a:endParaRPr>
          </a:p>
          <a:p>
            <a:pPr marL="457200" lvl="0" indent="-304800" algn="just" rtl="0">
              <a:spcBef>
                <a:spcPts val="0"/>
              </a:spcBef>
              <a:spcAft>
                <a:spcPts val="0"/>
              </a:spcAft>
              <a:buClr>
                <a:srgbClr val="ECECEC"/>
              </a:buClr>
              <a:buSzPts val="1200"/>
              <a:buFont typeface="Roboto"/>
              <a:buChar char="●"/>
            </a:pPr>
            <a:r>
              <a:rPr lang="pt-BR" sz="1200">
                <a:solidFill>
                  <a:srgbClr val="ECECEC"/>
                </a:solidFill>
                <a:highlight>
                  <a:srgbClr val="212121"/>
                </a:highlight>
                <a:latin typeface="Roboto"/>
                <a:ea typeface="Roboto"/>
                <a:cs typeface="Roboto"/>
                <a:sym typeface="Roboto"/>
              </a:rPr>
              <a:t>A diversidade linguística apresenta um desafio significativo, já que diferentes regiões e comunidades utilizam expressões e vocabulários distintos para se comunicar, como regionalismos e gírias.</a:t>
            </a:r>
            <a:endParaRPr sz="1200">
              <a:solidFill>
                <a:srgbClr val="ECECEC"/>
              </a:solidFill>
              <a:highlight>
                <a:srgbClr val="212121"/>
              </a:highlight>
              <a:latin typeface="Roboto"/>
              <a:ea typeface="Roboto"/>
              <a:cs typeface="Roboto"/>
              <a:sym typeface="Roboto"/>
            </a:endParaRPr>
          </a:p>
          <a:p>
            <a:pPr marL="457200" marR="0" lvl="0" indent="0" algn="just" rtl="0">
              <a:lnSpc>
                <a:spcPct val="150000"/>
              </a:lnSpc>
              <a:spcBef>
                <a:spcPts val="0"/>
              </a:spcBef>
              <a:spcAft>
                <a:spcPts val="0"/>
              </a:spcAft>
              <a:buNone/>
            </a:pPr>
            <a:endParaRPr sz="120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a:solidFill>
                  <a:srgbClr val="ECECEC"/>
                </a:solidFill>
                <a:highlight>
                  <a:srgbClr val="212121"/>
                </a:highlight>
                <a:latin typeface="Roboto"/>
                <a:ea typeface="Roboto"/>
                <a:cs typeface="Roboto"/>
                <a:sym typeface="Roboto"/>
              </a:rPr>
              <a:t>O reconhecimento de padrões em texto precisa lidar com essas variações para garantir uma compreensão precisa e abrangente, independentemente do contexto linguístico.</a:t>
            </a:r>
            <a:endParaRPr sz="120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a:solidFill>
                <a:srgbClr val="ECECEC"/>
              </a:solidFill>
              <a:highlight>
                <a:srgbClr val="212121"/>
              </a:highlight>
              <a:latin typeface="Roboto"/>
              <a:ea typeface="Roboto"/>
              <a:cs typeface="Roboto"/>
              <a:sym typeface="Roboto"/>
            </a:endParaRPr>
          </a:p>
          <a:p>
            <a:pPr marL="0" lvl="0" indent="0" algn="l" rtl="0">
              <a:lnSpc>
                <a:spcPct val="115000"/>
              </a:lnSpc>
              <a:spcBef>
                <a:spcPts val="0"/>
              </a:spcBef>
              <a:spcAft>
                <a:spcPts val="1200"/>
              </a:spcAft>
              <a:buSzPts val="1405"/>
              <a:buNone/>
            </a:pPr>
            <a:endParaRPr>
              <a:latin typeface="Montserrat"/>
              <a:ea typeface="Montserrat"/>
              <a:cs typeface="Montserrat"/>
              <a:sym typeface="Montserrat"/>
            </a:endParaRPr>
          </a:p>
        </p:txBody>
      </p:sp>
      <p:pic>
        <p:nvPicPr>
          <p:cNvPr id="331" name="Google Shape;331;p35"/>
          <p:cNvPicPr preferRelativeResize="0"/>
          <p:nvPr/>
        </p:nvPicPr>
        <p:blipFill>
          <a:blip r:embed="rId3">
            <a:alphaModFix/>
          </a:blip>
          <a:stretch>
            <a:fillRect/>
          </a:stretch>
        </p:blipFill>
        <p:spPr>
          <a:xfrm>
            <a:off x="5917800" y="1840775"/>
            <a:ext cx="2901075" cy="1915175"/>
          </a:xfrm>
          <a:prstGeom prst="rect">
            <a:avLst/>
          </a:prstGeom>
          <a:noFill/>
          <a:ln>
            <a:noFill/>
          </a:ln>
        </p:spPr>
      </p:pic>
      <p:sp>
        <p:nvSpPr>
          <p:cNvPr id="332" name="Google Shape;332;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13</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3.2. Desafios</a:t>
            </a:r>
            <a:endParaRPr b="1"/>
          </a:p>
        </p:txBody>
      </p:sp>
      <p:sp>
        <p:nvSpPr>
          <p:cNvPr id="338" name="Google Shape;338;p36"/>
          <p:cNvSpPr txBox="1">
            <a:spLocks noGrp="1"/>
          </p:cNvSpPr>
          <p:nvPr>
            <p:ph type="body" idx="1"/>
          </p:nvPr>
        </p:nvSpPr>
        <p:spPr>
          <a:xfrm>
            <a:off x="1297500" y="1307850"/>
            <a:ext cx="4620300" cy="40032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dirty="0">
                <a:solidFill>
                  <a:schemeClr val="lt2"/>
                </a:solidFill>
                <a:latin typeface="Montserrat"/>
                <a:ea typeface="Montserrat"/>
                <a:cs typeface="Montserrat"/>
                <a:sym typeface="Montserrat"/>
              </a:rPr>
              <a:t>Ambiguidade de Palavras e Frases</a:t>
            </a:r>
            <a:endParaRPr sz="1500" b="1" dirty="0">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050" b="1" dirty="0">
              <a:solidFill>
                <a:schemeClr val="lt2"/>
              </a:solidFill>
              <a:latin typeface="Montserrat"/>
              <a:ea typeface="Montserrat"/>
              <a:cs typeface="Montserrat"/>
              <a:sym typeface="Montserrat"/>
            </a:endParaRPr>
          </a:p>
          <a:p>
            <a:pPr marL="457200" lvl="0" indent="-304800" algn="just" rtl="0">
              <a:spcBef>
                <a:spcPts val="0"/>
              </a:spcBef>
              <a:spcAft>
                <a:spcPts val="0"/>
              </a:spcAft>
              <a:buClr>
                <a:srgbClr val="ECECEC"/>
              </a:buClr>
              <a:buSzPts val="1200"/>
              <a:buFont typeface="Roboto"/>
              <a:buChar char="●"/>
            </a:pPr>
            <a:r>
              <a:rPr lang="pt-BR" sz="1200" dirty="0">
                <a:solidFill>
                  <a:srgbClr val="ECECEC"/>
                </a:solidFill>
                <a:highlight>
                  <a:srgbClr val="212121"/>
                </a:highlight>
                <a:latin typeface="Roboto"/>
                <a:ea typeface="Roboto"/>
                <a:cs typeface="Roboto"/>
                <a:sym typeface="Roboto"/>
              </a:rPr>
              <a:t>Palavras e frases podem ter múltiplos significados ou interpretações, levando à ambiguidade.</a:t>
            </a:r>
            <a:endParaRPr sz="1200" dirty="0">
              <a:solidFill>
                <a:srgbClr val="ECECEC"/>
              </a:solidFill>
              <a:highlight>
                <a:srgbClr val="212121"/>
              </a:highlight>
              <a:latin typeface="Roboto"/>
              <a:ea typeface="Roboto"/>
              <a:cs typeface="Roboto"/>
              <a:sym typeface="Roboto"/>
            </a:endParaRPr>
          </a:p>
          <a:p>
            <a:pPr marL="457200" lvl="0" indent="0" algn="just"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dirty="0">
                <a:solidFill>
                  <a:srgbClr val="ECECEC"/>
                </a:solidFill>
                <a:highlight>
                  <a:srgbClr val="212121"/>
                </a:highlight>
                <a:latin typeface="Roboto"/>
                <a:ea typeface="Roboto"/>
                <a:cs typeface="Roboto"/>
                <a:sym typeface="Roboto"/>
              </a:rPr>
              <a:t>Compreender o contexto em que o texto ou informação está inserido é essencial para uma interpretação precisa dos padrões.</a:t>
            </a:r>
            <a:endParaRPr sz="1200" dirty="0">
              <a:solidFill>
                <a:srgbClr val="ECECEC"/>
              </a:solidFill>
              <a:highlight>
                <a:srgbClr val="212121"/>
              </a:highlight>
              <a:latin typeface="Roboto"/>
              <a:ea typeface="Roboto"/>
              <a:cs typeface="Roboto"/>
              <a:sym typeface="Roboto"/>
            </a:endParaRPr>
          </a:p>
          <a:p>
            <a:pPr marL="457200" lvl="0" indent="0" algn="just"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dirty="0">
                <a:solidFill>
                  <a:srgbClr val="ECECEC"/>
                </a:solidFill>
                <a:highlight>
                  <a:srgbClr val="212121"/>
                </a:highlight>
                <a:latin typeface="Roboto"/>
                <a:ea typeface="Roboto"/>
                <a:cs typeface="Roboto"/>
                <a:sym typeface="Roboto"/>
              </a:rPr>
              <a:t>O reconhecimento de padrões precisa ser capaz de discernir o significado correto em diferentes contextos para evitar erros de interpretação.</a:t>
            </a:r>
            <a:endParaRPr sz="1200" dirty="0">
              <a:solidFill>
                <a:srgbClr val="ECECEC"/>
              </a:solidFill>
              <a:highlight>
                <a:srgbClr val="212121"/>
              </a:highlight>
              <a:latin typeface="Roboto"/>
              <a:ea typeface="Roboto"/>
              <a:cs typeface="Roboto"/>
              <a:sym typeface="Roboto"/>
            </a:endParaRPr>
          </a:p>
          <a:p>
            <a:pPr marL="45720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lnSpc>
                <a:spcPct val="115000"/>
              </a:lnSpc>
              <a:spcBef>
                <a:spcPts val="0"/>
              </a:spcBef>
              <a:spcAft>
                <a:spcPts val="1200"/>
              </a:spcAft>
              <a:buSzPts val="1405"/>
              <a:buNone/>
            </a:pPr>
            <a:endParaRPr dirty="0">
              <a:latin typeface="Montserrat"/>
              <a:ea typeface="Montserrat"/>
              <a:cs typeface="Montserrat"/>
              <a:sym typeface="Montserrat"/>
            </a:endParaRPr>
          </a:p>
        </p:txBody>
      </p:sp>
      <p:pic>
        <p:nvPicPr>
          <p:cNvPr id="339" name="Google Shape;339;p36"/>
          <p:cNvPicPr preferRelativeResize="0"/>
          <p:nvPr/>
        </p:nvPicPr>
        <p:blipFill>
          <a:blip r:embed="rId3">
            <a:alphaModFix/>
          </a:blip>
          <a:stretch>
            <a:fillRect/>
          </a:stretch>
        </p:blipFill>
        <p:spPr>
          <a:xfrm>
            <a:off x="6135450" y="1362225"/>
            <a:ext cx="2653100" cy="2653100"/>
          </a:xfrm>
          <a:prstGeom prst="rect">
            <a:avLst/>
          </a:prstGeom>
          <a:noFill/>
          <a:ln>
            <a:noFill/>
          </a:ln>
        </p:spPr>
      </p:pic>
      <p:sp>
        <p:nvSpPr>
          <p:cNvPr id="340" name="Google Shape;3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14</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3.3. Desafios</a:t>
            </a:r>
            <a:endParaRPr b="1"/>
          </a:p>
        </p:txBody>
      </p:sp>
      <p:sp>
        <p:nvSpPr>
          <p:cNvPr id="346" name="Google Shape;346;p37"/>
          <p:cNvSpPr txBox="1">
            <a:spLocks noGrp="1"/>
          </p:cNvSpPr>
          <p:nvPr>
            <p:ph type="body" idx="1"/>
          </p:nvPr>
        </p:nvSpPr>
        <p:spPr>
          <a:xfrm>
            <a:off x="1297500" y="1307850"/>
            <a:ext cx="4479000" cy="34920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dirty="0">
                <a:solidFill>
                  <a:schemeClr val="lt2"/>
                </a:solidFill>
                <a:latin typeface="Montserrat"/>
                <a:ea typeface="Montserrat"/>
                <a:cs typeface="Montserrat"/>
                <a:sym typeface="Montserrat"/>
              </a:rPr>
              <a:t>Adaptação a Novos Padrões</a:t>
            </a:r>
            <a:endParaRPr sz="1500" b="1" dirty="0">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050" b="1" dirty="0">
              <a:solidFill>
                <a:schemeClr val="lt2"/>
              </a:solidFill>
              <a:latin typeface="Montserrat"/>
              <a:ea typeface="Montserrat"/>
              <a:cs typeface="Montserrat"/>
              <a:sym typeface="Montserrat"/>
            </a:endParaRPr>
          </a:p>
          <a:p>
            <a:pPr marL="457200" lvl="0" indent="-304800" algn="just" rtl="0">
              <a:spcBef>
                <a:spcPts val="0"/>
              </a:spcBef>
              <a:spcAft>
                <a:spcPts val="0"/>
              </a:spcAft>
              <a:buClr>
                <a:srgbClr val="ECECEC"/>
              </a:buClr>
              <a:buSzPts val="1200"/>
              <a:buFont typeface="Roboto"/>
              <a:buChar char="●"/>
            </a:pPr>
            <a:r>
              <a:rPr lang="pt-BR" sz="1200" dirty="0">
                <a:solidFill>
                  <a:srgbClr val="ECECEC"/>
                </a:solidFill>
                <a:highlight>
                  <a:srgbClr val="212121"/>
                </a:highlight>
                <a:latin typeface="Roboto"/>
                <a:ea typeface="Roboto"/>
                <a:cs typeface="Roboto"/>
                <a:sym typeface="Roboto"/>
              </a:rPr>
              <a:t>O surgimento de novos padrões e variações na linguagem requer uma capacidade de adaptação contínua dos sistemas de reconhecimento de padrões.</a:t>
            </a:r>
            <a:endParaRPr sz="1200" dirty="0">
              <a:solidFill>
                <a:srgbClr val="ECECEC"/>
              </a:solidFill>
              <a:highlight>
                <a:srgbClr val="212121"/>
              </a:highlight>
              <a:latin typeface="Roboto"/>
              <a:ea typeface="Roboto"/>
              <a:cs typeface="Roboto"/>
              <a:sym typeface="Roboto"/>
            </a:endParaRPr>
          </a:p>
          <a:p>
            <a:pPr marL="457200" lvl="0" indent="0" algn="just"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dirty="0">
                <a:solidFill>
                  <a:srgbClr val="ECECEC"/>
                </a:solidFill>
                <a:highlight>
                  <a:srgbClr val="212121"/>
                </a:highlight>
                <a:latin typeface="Roboto"/>
                <a:ea typeface="Roboto"/>
                <a:cs typeface="Roboto"/>
                <a:sym typeface="Roboto"/>
              </a:rPr>
              <a:t>É necessário um processo flexível e dinâmico para incorporar novos padrões à medida que surgem e garantir que o sistema continue a funcionar de maneira eficaz.</a:t>
            </a:r>
            <a:endParaRPr sz="1200" dirty="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45720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lnSpc>
                <a:spcPct val="115000"/>
              </a:lnSpc>
              <a:spcBef>
                <a:spcPts val="0"/>
              </a:spcBef>
              <a:spcAft>
                <a:spcPts val="1200"/>
              </a:spcAft>
              <a:buSzPts val="1405"/>
              <a:buNone/>
            </a:pPr>
            <a:endParaRPr dirty="0">
              <a:latin typeface="Montserrat"/>
              <a:ea typeface="Montserrat"/>
              <a:cs typeface="Montserrat"/>
              <a:sym typeface="Montserrat"/>
            </a:endParaRPr>
          </a:p>
        </p:txBody>
      </p:sp>
      <p:pic>
        <p:nvPicPr>
          <p:cNvPr id="347" name="Google Shape;347;p37"/>
          <p:cNvPicPr preferRelativeResize="0"/>
          <p:nvPr/>
        </p:nvPicPr>
        <p:blipFill>
          <a:blip r:embed="rId3">
            <a:alphaModFix/>
          </a:blip>
          <a:stretch>
            <a:fillRect/>
          </a:stretch>
        </p:blipFill>
        <p:spPr>
          <a:xfrm>
            <a:off x="6211550" y="1343063"/>
            <a:ext cx="2457375" cy="2457375"/>
          </a:xfrm>
          <a:prstGeom prst="rect">
            <a:avLst/>
          </a:prstGeom>
          <a:noFill/>
          <a:ln>
            <a:noFill/>
          </a:ln>
        </p:spPr>
      </p:pic>
      <p:sp>
        <p:nvSpPr>
          <p:cNvPr id="348" name="Google Shape;34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15</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3.4. Desafios</a:t>
            </a:r>
            <a:endParaRPr b="1"/>
          </a:p>
        </p:txBody>
      </p:sp>
      <p:sp>
        <p:nvSpPr>
          <p:cNvPr id="354" name="Google Shape;354;p38"/>
          <p:cNvSpPr txBox="1">
            <a:spLocks noGrp="1"/>
          </p:cNvSpPr>
          <p:nvPr>
            <p:ph type="body" idx="1"/>
          </p:nvPr>
        </p:nvSpPr>
        <p:spPr>
          <a:xfrm>
            <a:off x="1297500" y="1307850"/>
            <a:ext cx="4283100" cy="38355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dirty="0">
                <a:solidFill>
                  <a:schemeClr val="lt2"/>
                </a:solidFill>
                <a:latin typeface="Montserrat"/>
                <a:ea typeface="Montserrat"/>
                <a:cs typeface="Montserrat"/>
                <a:sym typeface="Montserrat"/>
              </a:rPr>
              <a:t>Eficiência Computacional</a:t>
            </a:r>
            <a:endParaRPr sz="1500" b="1" dirty="0">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050" b="1" dirty="0">
              <a:solidFill>
                <a:schemeClr val="lt2"/>
              </a:solidFill>
              <a:latin typeface="Montserrat"/>
              <a:ea typeface="Montserrat"/>
              <a:cs typeface="Montserrat"/>
              <a:sym typeface="Montserrat"/>
            </a:endParaRPr>
          </a:p>
          <a:p>
            <a:pPr marL="457200" lvl="0" indent="-304800" algn="just" rtl="0">
              <a:spcBef>
                <a:spcPts val="0"/>
              </a:spcBef>
              <a:spcAft>
                <a:spcPts val="0"/>
              </a:spcAft>
              <a:buClr>
                <a:srgbClr val="ECECEC"/>
              </a:buClr>
              <a:buSzPts val="1200"/>
              <a:buFont typeface="Roboto"/>
              <a:buChar char="●"/>
            </a:pPr>
            <a:r>
              <a:rPr lang="pt-BR" sz="1200" dirty="0">
                <a:solidFill>
                  <a:srgbClr val="ECECEC"/>
                </a:solidFill>
                <a:highlight>
                  <a:srgbClr val="212121"/>
                </a:highlight>
                <a:latin typeface="Roboto"/>
                <a:ea typeface="Roboto"/>
                <a:cs typeface="Roboto"/>
                <a:sym typeface="Roboto"/>
              </a:rPr>
              <a:t>Lidar com grandes volumes de texto de forma eficiente é outro desafio. À medida que a quantidade de dados aumenta, os algoritmos de reconhecimento de padrões precisam ser capazes de processar as informações rapidamente e sem sobrecarregar os recursos computacionais disponíveis.</a:t>
            </a:r>
            <a:endParaRPr sz="1200" dirty="0">
              <a:solidFill>
                <a:srgbClr val="ECECEC"/>
              </a:solidFill>
              <a:highlight>
                <a:srgbClr val="212121"/>
              </a:highlight>
              <a:latin typeface="Roboto"/>
              <a:ea typeface="Roboto"/>
              <a:cs typeface="Roboto"/>
              <a:sym typeface="Roboto"/>
            </a:endParaRPr>
          </a:p>
          <a:p>
            <a:pPr marL="45720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45720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0" lvl="0" indent="0" algn="l" rtl="0">
              <a:lnSpc>
                <a:spcPct val="115000"/>
              </a:lnSpc>
              <a:spcBef>
                <a:spcPts val="0"/>
              </a:spcBef>
              <a:spcAft>
                <a:spcPts val="1200"/>
              </a:spcAft>
              <a:buSzPts val="1405"/>
              <a:buNone/>
            </a:pPr>
            <a:endParaRPr dirty="0">
              <a:latin typeface="Montserrat"/>
              <a:ea typeface="Montserrat"/>
              <a:cs typeface="Montserrat"/>
              <a:sym typeface="Montserrat"/>
            </a:endParaRPr>
          </a:p>
        </p:txBody>
      </p:sp>
      <p:pic>
        <p:nvPicPr>
          <p:cNvPr id="355" name="Google Shape;355;p38"/>
          <p:cNvPicPr preferRelativeResize="0"/>
          <p:nvPr/>
        </p:nvPicPr>
        <p:blipFill>
          <a:blip r:embed="rId3">
            <a:alphaModFix/>
          </a:blip>
          <a:stretch>
            <a:fillRect/>
          </a:stretch>
        </p:blipFill>
        <p:spPr>
          <a:xfrm>
            <a:off x="5308725" y="944051"/>
            <a:ext cx="3563400" cy="3451149"/>
          </a:xfrm>
          <a:prstGeom prst="rect">
            <a:avLst/>
          </a:prstGeom>
          <a:noFill/>
          <a:ln>
            <a:noFill/>
          </a:ln>
        </p:spPr>
      </p:pic>
      <p:sp>
        <p:nvSpPr>
          <p:cNvPr id="356" name="Google Shape;35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16</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9"/>
          <p:cNvSpPr txBox="1">
            <a:spLocks noGrp="1"/>
          </p:cNvSpPr>
          <p:nvPr>
            <p:ph type="title"/>
          </p:nvPr>
        </p:nvSpPr>
        <p:spPr>
          <a:xfrm>
            <a:off x="726000" y="2053000"/>
            <a:ext cx="6137700" cy="114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pt-BR" sz="3300" b="1"/>
              <a:t>4. Conceitos Fundamentais</a:t>
            </a:r>
            <a:endParaRPr sz="3300" b="1"/>
          </a:p>
        </p:txBody>
      </p:sp>
      <p:sp>
        <p:nvSpPr>
          <p:cNvPr id="362" name="Google Shape;362;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17</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4. Conceitos Fundamentais</a:t>
            </a:r>
            <a:endParaRPr b="1"/>
          </a:p>
        </p:txBody>
      </p:sp>
      <p:sp>
        <p:nvSpPr>
          <p:cNvPr id="368" name="Google Shape;368;p40"/>
          <p:cNvSpPr txBox="1">
            <a:spLocks noGrp="1"/>
          </p:cNvSpPr>
          <p:nvPr>
            <p:ph type="body" idx="1"/>
          </p:nvPr>
        </p:nvSpPr>
        <p:spPr>
          <a:xfrm>
            <a:off x="1297500" y="1307850"/>
            <a:ext cx="3750600" cy="2911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pt-BR" sz="1400" b="1" dirty="0">
                <a:solidFill>
                  <a:schemeClr val="lt2"/>
                </a:solidFill>
                <a:latin typeface="Montserrat"/>
                <a:ea typeface="Montserrat"/>
                <a:cs typeface="Montserrat"/>
                <a:sym typeface="Montserrat"/>
              </a:rPr>
              <a:t>O que são autômatos finitos:</a:t>
            </a:r>
            <a:endParaRPr lang="pt-BR" sz="1200" dirty="0">
              <a:solidFill>
                <a:srgbClr val="ECECEC"/>
              </a:solidFill>
              <a:highlight>
                <a:srgbClr val="212121"/>
              </a:highlight>
              <a:latin typeface="Roboto"/>
              <a:ea typeface="Roboto"/>
              <a:cs typeface="Roboto"/>
            </a:endParaRPr>
          </a:p>
          <a:p>
            <a:pPr marL="0" lvl="0" indent="0" algn="l" rtl="0">
              <a:spcBef>
                <a:spcPts val="0"/>
              </a:spcBef>
              <a:spcAft>
                <a:spcPts val="0"/>
              </a:spcAft>
              <a:buNone/>
            </a:pPr>
            <a:endParaRPr sz="1400" b="1" dirty="0">
              <a:solidFill>
                <a:schemeClr val="lt2"/>
              </a:solidFill>
              <a:latin typeface="Montserrat"/>
              <a:ea typeface="Montserrat"/>
              <a:cs typeface="Montserrat"/>
              <a:sym typeface="Montserrat"/>
            </a:endParaRPr>
          </a:p>
          <a:p>
            <a:pPr indent="-317500" algn="just">
              <a:lnSpc>
                <a:spcPct val="150000"/>
              </a:lnSpc>
              <a:buSzPts val="1400"/>
              <a:buFont typeface="Montserrat"/>
              <a:buChar char="●"/>
            </a:pPr>
            <a:r>
              <a:rPr lang="pt-BR" sz="1200" dirty="0">
                <a:solidFill>
                  <a:srgbClr val="ECECEC"/>
                </a:solidFill>
                <a:highlight>
                  <a:srgbClr val="212121"/>
                </a:highlight>
                <a:latin typeface="Roboto"/>
                <a:ea typeface="Roboto"/>
                <a:cs typeface="Roboto"/>
                <a:sym typeface="Montserrat"/>
              </a:rPr>
              <a:t>É um modelo computacional para definição de linguagem por mecanismos de reconhecimento aplicado a cada caractere de uma palavra.</a:t>
            </a:r>
            <a:endParaRPr sz="1200" dirty="0">
              <a:solidFill>
                <a:srgbClr val="ECECEC"/>
              </a:solidFill>
              <a:highlight>
                <a:srgbClr val="212121"/>
              </a:highlight>
              <a:latin typeface="Roboto"/>
              <a:ea typeface="Roboto"/>
              <a:cs typeface="Roboto"/>
              <a:sym typeface="Montserrat"/>
            </a:endParaRPr>
          </a:p>
        </p:txBody>
      </p:sp>
      <p:sp>
        <p:nvSpPr>
          <p:cNvPr id="369" name="Google Shape;369;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18</a:t>
            </a:fld>
            <a:r>
              <a:rPr lang="pt-BR" dirty="0"/>
              <a:t>/37</a:t>
            </a:r>
            <a:endParaRPr dirty="0"/>
          </a:p>
        </p:txBody>
      </p:sp>
      <p:pic>
        <p:nvPicPr>
          <p:cNvPr id="370" name="Google Shape;370;p40"/>
          <p:cNvPicPr preferRelativeResize="0"/>
          <p:nvPr/>
        </p:nvPicPr>
        <p:blipFill>
          <a:blip r:embed="rId3">
            <a:alphaModFix/>
          </a:blip>
          <a:stretch>
            <a:fillRect/>
          </a:stretch>
        </p:blipFill>
        <p:spPr>
          <a:xfrm>
            <a:off x="5048250" y="1307850"/>
            <a:ext cx="3288150" cy="1538100"/>
          </a:xfrm>
          <a:prstGeom prst="rect">
            <a:avLst/>
          </a:prstGeom>
          <a:noFill/>
          <a:ln>
            <a:noFill/>
          </a:ln>
        </p:spPr>
      </p:pic>
      <p:pic>
        <p:nvPicPr>
          <p:cNvPr id="371" name="Google Shape;371;p40"/>
          <p:cNvPicPr preferRelativeResize="0"/>
          <p:nvPr/>
        </p:nvPicPr>
        <p:blipFill>
          <a:blip r:embed="rId4">
            <a:alphaModFix/>
          </a:blip>
          <a:stretch>
            <a:fillRect/>
          </a:stretch>
        </p:blipFill>
        <p:spPr>
          <a:xfrm>
            <a:off x="5048250" y="2845950"/>
            <a:ext cx="3288150" cy="1373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4. Conceitos Fundamentais</a:t>
            </a:r>
            <a:endParaRPr b="1"/>
          </a:p>
        </p:txBody>
      </p:sp>
      <p:sp>
        <p:nvSpPr>
          <p:cNvPr id="377" name="Google Shape;377;p41"/>
          <p:cNvSpPr txBox="1">
            <a:spLocks noGrp="1"/>
          </p:cNvSpPr>
          <p:nvPr>
            <p:ph type="body" idx="1"/>
          </p:nvPr>
        </p:nvSpPr>
        <p:spPr>
          <a:xfrm>
            <a:off x="1297500" y="1307850"/>
            <a:ext cx="3750900" cy="29112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pt-BR" sz="1600" b="1" dirty="0">
                <a:solidFill>
                  <a:schemeClr val="lt2"/>
                </a:solidFill>
                <a:latin typeface="Montserrat"/>
                <a:ea typeface="Montserrat"/>
                <a:cs typeface="Montserrat"/>
                <a:sym typeface="Montserrat"/>
              </a:rPr>
              <a:t>Elementos de autômatos finitos:</a:t>
            </a:r>
            <a:endParaRPr sz="1600" b="1" dirty="0">
              <a:solidFill>
                <a:schemeClr val="lt2"/>
              </a:solidFill>
              <a:latin typeface="Montserrat"/>
              <a:ea typeface="Montserrat"/>
              <a:cs typeface="Montserrat"/>
              <a:sym typeface="Montserrat"/>
            </a:endParaRPr>
          </a:p>
          <a:p>
            <a:pPr marL="457200" lvl="0" indent="-309562" algn="just" rtl="0">
              <a:lnSpc>
                <a:spcPct val="150000"/>
              </a:lnSpc>
              <a:spcBef>
                <a:spcPts val="1200"/>
              </a:spcBef>
              <a:spcAft>
                <a:spcPts val="0"/>
              </a:spcAft>
              <a:buSzPct val="100000"/>
              <a:buFont typeface="Montserrat"/>
              <a:buChar char="●"/>
            </a:pPr>
            <a:r>
              <a:rPr lang="pt-BR" sz="1400" dirty="0">
                <a:solidFill>
                  <a:srgbClr val="ECECEC"/>
                </a:solidFill>
                <a:highlight>
                  <a:srgbClr val="212121"/>
                </a:highlight>
                <a:latin typeface="Roboto"/>
                <a:ea typeface="Roboto"/>
                <a:cs typeface="Roboto"/>
                <a:sym typeface="Montserrat"/>
              </a:rPr>
              <a:t>Fita: Dispositivo de entrada que contém a informação a ser processada.</a:t>
            </a:r>
            <a:endParaRPr sz="1400" dirty="0">
              <a:solidFill>
                <a:srgbClr val="ECECEC"/>
              </a:solidFill>
              <a:highlight>
                <a:srgbClr val="212121"/>
              </a:highlight>
              <a:latin typeface="Roboto"/>
              <a:ea typeface="Roboto"/>
              <a:cs typeface="Roboto"/>
              <a:sym typeface="Montserrat"/>
            </a:endParaRPr>
          </a:p>
          <a:p>
            <a:pPr marL="457200" lvl="0" indent="-309562" algn="just" rtl="0">
              <a:lnSpc>
                <a:spcPct val="150000"/>
              </a:lnSpc>
              <a:spcBef>
                <a:spcPts val="1200"/>
              </a:spcBef>
              <a:spcAft>
                <a:spcPts val="0"/>
              </a:spcAft>
              <a:buSzPct val="100000"/>
              <a:buFont typeface="Montserrat"/>
              <a:buChar char="●"/>
            </a:pPr>
            <a:r>
              <a:rPr lang="pt-BR" dirty="0">
                <a:solidFill>
                  <a:srgbClr val="ECECEC"/>
                </a:solidFill>
                <a:highlight>
                  <a:srgbClr val="212121"/>
                </a:highlight>
                <a:latin typeface="Roboto"/>
                <a:ea typeface="Roboto"/>
                <a:cs typeface="Roboto"/>
                <a:sym typeface="Montserrat"/>
              </a:rPr>
              <a:t>Unidade de Controle: Reflete o estado corrente da máquina.</a:t>
            </a:r>
            <a:endParaRPr dirty="0">
              <a:solidFill>
                <a:srgbClr val="ECECEC"/>
              </a:solidFill>
              <a:highlight>
                <a:srgbClr val="212121"/>
              </a:highlight>
              <a:latin typeface="Roboto"/>
              <a:ea typeface="Roboto"/>
              <a:cs typeface="Roboto"/>
              <a:sym typeface="Montserrat"/>
            </a:endParaRPr>
          </a:p>
          <a:p>
            <a:pPr marL="457200" lvl="0" indent="-309562" algn="just" rtl="0">
              <a:lnSpc>
                <a:spcPct val="150000"/>
              </a:lnSpc>
              <a:spcBef>
                <a:spcPts val="1200"/>
              </a:spcBef>
              <a:spcAft>
                <a:spcPts val="0"/>
              </a:spcAft>
              <a:buSzPct val="100000"/>
              <a:buFont typeface="Montserrat"/>
              <a:buChar char="●"/>
            </a:pPr>
            <a:r>
              <a:rPr lang="pt-BR" dirty="0">
                <a:solidFill>
                  <a:srgbClr val="ECECEC"/>
                </a:solidFill>
                <a:highlight>
                  <a:srgbClr val="212121"/>
                </a:highlight>
                <a:latin typeface="Roboto"/>
                <a:ea typeface="Roboto"/>
                <a:cs typeface="Roboto"/>
                <a:sym typeface="Montserrat"/>
              </a:rPr>
              <a:t>Programa ou Função de Transição: Função que comanda as leituras e define o estado da máquina.</a:t>
            </a:r>
            <a:endParaRPr dirty="0">
              <a:solidFill>
                <a:srgbClr val="ECECEC"/>
              </a:solidFill>
              <a:highlight>
                <a:srgbClr val="212121"/>
              </a:highlight>
              <a:latin typeface="Roboto"/>
              <a:ea typeface="Roboto"/>
              <a:cs typeface="Roboto"/>
              <a:sym typeface="Montserrat"/>
            </a:endParaRPr>
          </a:p>
        </p:txBody>
      </p:sp>
      <p:sp>
        <p:nvSpPr>
          <p:cNvPr id="378" name="Google Shape;37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19</a:t>
            </a:fld>
            <a:r>
              <a:rPr lang="pt-BR" dirty="0"/>
              <a:t>/37</a:t>
            </a:r>
            <a:endParaRPr dirty="0"/>
          </a:p>
        </p:txBody>
      </p:sp>
      <p:pic>
        <p:nvPicPr>
          <p:cNvPr id="379" name="Google Shape;379;p41"/>
          <p:cNvPicPr preferRelativeResize="0"/>
          <p:nvPr/>
        </p:nvPicPr>
        <p:blipFill>
          <a:blip r:embed="rId3">
            <a:alphaModFix/>
          </a:blip>
          <a:stretch>
            <a:fillRect/>
          </a:stretch>
        </p:blipFill>
        <p:spPr>
          <a:xfrm>
            <a:off x="5048250" y="1307850"/>
            <a:ext cx="3288150" cy="1538100"/>
          </a:xfrm>
          <a:prstGeom prst="rect">
            <a:avLst/>
          </a:prstGeom>
          <a:noFill/>
          <a:ln>
            <a:noFill/>
          </a:ln>
        </p:spPr>
      </p:pic>
      <p:pic>
        <p:nvPicPr>
          <p:cNvPr id="380" name="Google Shape;380;p41"/>
          <p:cNvPicPr preferRelativeResize="0"/>
          <p:nvPr/>
        </p:nvPicPr>
        <p:blipFill>
          <a:blip r:embed="rId4">
            <a:alphaModFix/>
          </a:blip>
          <a:stretch>
            <a:fillRect/>
          </a:stretch>
        </p:blipFill>
        <p:spPr>
          <a:xfrm>
            <a:off x="5048250" y="2845950"/>
            <a:ext cx="3288150" cy="1373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Sumário</a:t>
            </a:r>
            <a:endParaRPr b="1"/>
          </a:p>
        </p:txBody>
      </p:sp>
      <p:sp>
        <p:nvSpPr>
          <p:cNvPr id="251" name="Google Shape;251;p24"/>
          <p:cNvSpPr txBox="1">
            <a:spLocks noGrp="1"/>
          </p:cNvSpPr>
          <p:nvPr>
            <p:ph type="body" idx="1"/>
          </p:nvPr>
        </p:nvSpPr>
        <p:spPr>
          <a:xfrm>
            <a:off x="1297500" y="1307850"/>
            <a:ext cx="7038900" cy="2911200"/>
          </a:xfrm>
          <a:prstGeom prst="rect">
            <a:avLst/>
          </a:prstGeom>
          <a:noFill/>
          <a:ln>
            <a:noFill/>
          </a:ln>
        </p:spPr>
        <p:txBody>
          <a:bodyPr spcFirstLastPara="1" wrap="square" lIns="91425" tIns="91425" rIns="91425" bIns="91425" anchor="t" anchorCtr="0">
            <a:normAutofit fontScale="25000" lnSpcReduction="20000"/>
          </a:bodyPr>
          <a:lstStyle/>
          <a:p>
            <a:pPr marL="457200" lvl="0" indent="-320340" algn="l" rtl="0">
              <a:lnSpc>
                <a:spcPct val="150000"/>
              </a:lnSpc>
              <a:spcBef>
                <a:spcPts val="0"/>
              </a:spcBef>
              <a:spcAft>
                <a:spcPts val="0"/>
              </a:spcAft>
              <a:buSzPct val="100000"/>
              <a:buFont typeface="Montserrat"/>
              <a:buAutoNum type="arabicPeriod"/>
            </a:pPr>
            <a:r>
              <a:rPr lang="pt-BR" sz="5775" dirty="0">
                <a:latin typeface="Montserrat"/>
                <a:ea typeface="Montserrat"/>
                <a:cs typeface="Montserrat"/>
                <a:sym typeface="Montserrat"/>
              </a:rPr>
              <a:t>Introdução e Contextualização</a:t>
            </a:r>
            <a:endParaRPr sz="5775" dirty="0">
              <a:latin typeface="Montserrat"/>
              <a:ea typeface="Montserrat"/>
              <a:cs typeface="Montserrat"/>
              <a:sym typeface="Montserrat"/>
            </a:endParaRPr>
          </a:p>
          <a:p>
            <a:pPr marL="457200" lvl="0" indent="-320340" algn="l" rtl="0">
              <a:lnSpc>
                <a:spcPct val="150000"/>
              </a:lnSpc>
              <a:spcBef>
                <a:spcPts val="0"/>
              </a:spcBef>
              <a:spcAft>
                <a:spcPts val="0"/>
              </a:spcAft>
              <a:buSzPct val="100000"/>
              <a:buFont typeface="Montserrat"/>
              <a:buAutoNum type="arabicPeriod"/>
            </a:pPr>
            <a:r>
              <a:rPr lang="pt-BR" sz="5775" dirty="0">
                <a:latin typeface="Montserrat"/>
                <a:ea typeface="Montserrat"/>
                <a:cs typeface="Montserrat"/>
                <a:sym typeface="Montserrat"/>
              </a:rPr>
              <a:t>Aplicações</a:t>
            </a:r>
            <a:endParaRPr sz="5775" dirty="0">
              <a:latin typeface="Montserrat"/>
              <a:ea typeface="Montserrat"/>
              <a:cs typeface="Montserrat"/>
              <a:sym typeface="Montserrat"/>
            </a:endParaRPr>
          </a:p>
          <a:p>
            <a:pPr marL="457200" lvl="0" indent="-320340" algn="l" rtl="0">
              <a:lnSpc>
                <a:spcPct val="150000"/>
              </a:lnSpc>
              <a:spcBef>
                <a:spcPts val="0"/>
              </a:spcBef>
              <a:spcAft>
                <a:spcPts val="0"/>
              </a:spcAft>
              <a:buSzPct val="100000"/>
              <a:buFont typeface="Montserrat"/>
              <a:buAutoNum type="arabicPeriod"/>
            </a:pPr>
            <a:r>
              <a:rPr lang="pt-BR" sz="5775" dirty="0">
                <a:latin typeface="Montserrat"/>
                <a:ea typeface="Montserrat"/>
                <a:cs typeface="Montserrat"/>
                <a:sym typeface="Montserrat"/>
              </a:rPr>
              <a:t>Desafios</a:t>
            </a:r>
            <a:endParaRPr sz="5775" dirty="0">
              <a:latin typeface="Montserrat"/>
              <a:ea typeface="Montserrat"/>
              <a:cs typeface="Montserrat"/>
              <a:sym typeface="Montserrat"/>
            </a:endParaRPr>
          </a:p>
          <a:p>
            <a:pPr marL="457200" lvl="0" indent="-320340" algn="l" rtl="0">
              <a:lnSpc>
                <a:spcPct val="150000"/>
              </a:lnSpc>
              <a:spcBef>
                <a:spcPts val="0"/>
              </a:spcBef>
              <a:spcAft>
                <a:spcPts val="0"/>
              </a:spcAft>
              <a:buSzPct val="100000"/>
              <a:buFont typeface="Montserrat"/>
              <a:buAutoNum type="arabicPeriod"/>
            </a:pPr>
            <a:r>
              <a:rPr lang="pt-BR" sz="5775" dirty="0">
                <a:latin typeface="Montserrat"/>
                <a:ea typeface="Montserrat"/>
                <a:cs typeface="Montserrat"/>
                <a:sym typeface="Montserrat"/>
              </a:rPr>
              <a:t>Conceitos Fundamentais</a:t>
            </a:r>
            <a:endParaRPr sz="5775" dirty="0">
              <a:latin typeface="Montserrat"/>
              <a:ea typeface="Montserrat"/>
              <a:cs typeface="Montserrat"/>
              <a:sym typeface="Montserrat"/>
            </a:endParaRPr>
          </a:p>
          <a:p>
            <a:pPr marL="457200" lvl="0" indent="-320340" algn="l" rtl="0">
              <a:lnSpc>
                <a:spcPct val="150000"/>
              </a:lnSpc>
              <a:spcBef>
                <a:spcPts val="0"/>
              </a:spcBef>
              <a:spcAft>
                <a:spcPts val="0"/>
              </a:spcAft>
              <a:buSzPct val="100000"/>
              <a:buFont typeface="Montserrat"/>
              <a:buAutoNum type="arabicPeriod"/>
            </a:pPr>
            <a:r>
              <a:rPr lang="pt-BR" sz="5775" dirty="0">
                <a:latin typeface="Montserrat"/>
                <a:ea typeface="Montserrat"/>
                <a:cs typeface="Montserrat"/>
                <a:sym typeface="Montserrat"/>
              </a:rPr>
              <a:t>Reconhecimento de Padrões com Autômatos Finitos</a:t>
            </a:r>
            <a:endParaRPr sz="5775" dirty="0">
              <a:latin typeface="Montserrat"/>
              <a:ea typeface="Montserrat"/>
              <a:cs typeface="Montserrat"/>
              <a:sym typeface="Montserrat"/>
            </a:endParaRPr>
          </a:p>
          <a:p>
            <a:pPr marL="457200" lvl="0" indent="-320340" algn="l" rtl="0">
              <a:lnSpc>
                <a:spcPct val="150000"/>
              </a:lnSpc>
              <a:spcBef>
                <a:spcPts val="0"/>
              </a:spcBef>
              <a:spcAft>
                <a:spcPts val="0"/>
              </a:spcAft>
              <a:buSzPct val="100000"/>
              <a:buFont typeface="Montserrat"/>
              <a:buAutoNum type="arabicPeriod"/>
            </a:pPr>
            <a:r>
              <a:rPr lang="pt-BR" sz="5775" dirty="0">
                <a:latin typeface="Montserrat"/>
                <a:ea typeface="Montserrat"/>
                <a:cs typeface="Montserrat"/>
                <a:sym typeface="Montserrat"/>
              </a:rPr>
              <a:t>Limitações e Extensões</a:t>
            </a:r>
            <a:endParaRPr sz="5775" dirty="0">
              <a:latin typeface="Montserrat"/>
              <a:ea typeface="Montserrat"/>
              <a:cs typeface="Montserrat"/>
              <a:sym typeface="Montserrat"/>
            </a:endParaRPr>
          </a:p>
          <a:p>
            <a:pPr marL="457200" lvl="0" indent="-320340" algn="l" rtl="0">
              <a:lnSpc>
                <a:spcPct val="150000"/>
              </a:lnSpc>
              <a:spcBef>
                <a:spcPts val="0"/>
              </a:spcBef>
              <a:spcAft>
                <a:spcPts val="0"/>
              </a:spcAft>
              <a:buSzPct val="100000"/>
              <a:buFont typeface="Montserrat"/>
              <a:buAutoNum type="arabicPeriod"/>
            </a:pPr>
            <a:r>
              <a:rPr lang="pt-BR" sz="5775" dirty="0">
                <a:latin typeface="Montserrat"/>
                <a:ea typeface="Montserrat"/>
                <a:cs typeface="Montserrat"/>
                <a:sym typeface="Montserrat"/>
              </a:rPr>
              <a:t>Aplicação</a:t>
            </a:r>
            <a:endParaRPr sz="5775" dirty="0">
              <a:latin typeface="Montserrat"/>
              <a:ea typeface="Montserrat"/>
              <a:cs typeface="Montserrat"/>
              <a:sym typeface="Montserrat"/>
            </a:endParaRPr>
          </a:p>
          <a:p>
            <a:pPr marL="457200" lvl="0" indent="-320340" algn="l" rtl="0">
              <a:lnSpc>
                <a:spcPct val="150000"/>
              </a:lnSpc>
              <a:spcBef>
                <a:spcPts val="0"/>
              </a:spcBef>
              <a:spcAft>
                <a:spcPts val="0"/>
              </a:spcAft>
              <a:buSzPct val="100000"/>
              <a:buFont typeface="Montserrat"/>
              <a:buAutoNum type="arabicPeriod"/>
            </a:pPr>
            <a:r>
              <a:rPr lang="pt-BR" sz="5775" dirty="0">
                <a:latin typeface="Montserrat"/>
                <a:ea typeface="Montserrat"/>
                <a:cs typeface="Montserrat"/>
                <a:sym typeface="Montserrat"/>
              </a:rPr>
              <a:t>Gráfico de transições</a:t>
            </a:r>
            <a:endParaRPr sz="5775" dirty="0">
              <a:latin typeface="Montserrat"/>
              <a:ea typeface="Montserrat"/>
              <a:cs typeface="Montserrat"/>
              <a:sym typeface="Montserrat"/>
            </a:endParaRPr>
          </a:p>
          <a:p>
            <a:pPr marL="457200" lvl="0" indent="-320340" algn="l" rtl="0">
              <a:lnSpc>
                <a:spcPct val="150000"/>
              </a:lnSpc>
              <a:spcBef>
                <a:spcPts val="0"/>
              </a:spcBef>
              <a:spcAft>
                <a:spcPts val="0"/>
              </a:spcAft>
              <a:buSzPct val="100000"/>
              <a:buFont typeface="Montserrat"/>
              <a:buAutoNum type="arabicPeriod"/>
            </a:pPr>
            <a:r>
              <a:rPr lang="pt-BR" sz="5775" dirty="0">
                <a:latin typeface="Montserrat"/>
                <a:ea typeface="Montserrat"/>
                <a:cs typeface="Montserrat"/>
                <a:sym typeface="Montserrat"/>
              </a:rPr>
              <a:t>Conclusão</a:t>
            </a:r>
            <a:endParaRPr sz="5775" dirty="0">
              <a:latin typeface="Montserrat"/>
              <a:ea typeface="Montserrat"/>
              <a:cs typeface="Montserrat"/>
              <a:sym typeface="Montserrat"/>
            </a:endParaRPr>
          </a:p>
          <a:p>
            <a:pPr marL="0" lvl="0" indent="0" algn="l" rtl="0">
              <a:lnSpc>
                <a:spcPct val="115000"/>
              </a:lnSpc>
              <a:spcBef>
                <a:spcPts val="1200"/>
              </a:spcBef>
              <a:spcAft>
                <a:spcPts val="0"/>
              </a:spcAft>
              <a:buSzPct val="371428"/>
              <a:buNone/>
            </a:pPr>
            <a:endParaRPr sz="1400" dirty="0"/>
          </a:p>
          <a:p>
            <a:pPr marL="914400" lvl="0" indent="0" algn="l" rtl="0">
              <a:lnSpc>
                <a:spcPct val="115000"/>
              </a:lnSpc>
              <a:spcBef>
                <a:spcPts val="1200"/>
              </a:spcBef>
              <a:spcAft>
                <a:spcPts val="1200"/>
              </a:spcAft>
              <a:buSzPct val="371428"/>
              <a:buNone/>
            </a:pPr>
            <a:endParaRPr sz="1400" dirty="0"/>
          </a:p>
        </p:txBody>
      </p:sp>
      <p:sp>
        <p:nvSpPr>
          <p:cNvPr id="252" name="Google Shape;25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4. Conceitos Fundamentais</a:t>
            </a:r>
            <a:endParaRPr b="1"/>
          </a:p>
        </p:txBody>
      </p:sp>
      <p:sp>
        <p:nvSpPr>
          <p:cNvPr id="386" name="Google Shape;386;p42"/>
          <p:cNvSpPr txBox="1">
            <a:spLocks noGrp="1"/>
          </p:cNvSpPr>
          <p:nvPr>
            <p:ph type="body" idx="1"/>
          </p:nvPr>
        </p:nvSpPr>
        <p:spPr>
          <a:xfrm>
            <a:off x="1297500" y="1307850"/>
            <a:ext cx="3403200" cy="291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pt-BR" sz="1400" b="1" dirty="0">
                <a:solidFill>
                  <a:schemeClr val="lt2"/>
                </a:solidFill>
                <a:latin typeface="Montserrat"/>
                <a:ea typeface="Montserrat"/>
                <a:cs typeface="Montserrat"/>
                <a:sym typeface="Montserrat"/>
              </a:rPr>
              <a:t>Definição de autômatos finitos determinísticos:</a:t>
            </a:r>
            <a:endParaRPr sz="1400" b="1" dirty="0">
              <a:solidFill>
                <a:schemeClr val="lt2"/>
              </a:solidFill>
              <a:latin typeface="Montserrat"/>
              <a:ea typeface="Montserrat"/>
              <a:cs typeface="Montserrat"/>
              <a:sym typeface="Montserrat"/>
            </a:endParaRPr>
          </a:p>
          <a:p>
            <a:pPr marL="0" lvl="0" indent="0" algn="l" rtl="0">
              <a:lnSpc>
                <a:spcPct val="115000"/>
              </a:lnSpc>
              <a:spcBef>
                <a:spcPts val="0"/>
              </a:spcBef>
              <a:spcAft>
                <a:spcPts val="0"/>
              </a:spcAft>
              <a:buSzPts val="1300"/>
              <a:buNone/>
            </a:pPr>
            <a:endParaRPr sz="1400" b="1" dirty="0">
              <a:solidFill>
                <a:schemeClr val="lt2"/>
              </a:solidFill>
              <a:latin typeface="Montserrat"/>
              <a:ea typeface="Montserrat"/>
              <a:cs typeface="Montserrat"/>
              <a:sym typeface="Montserrat"/>
            </a:endParaRPr>
          </a:p>
          <a:p>
            <a:pPr marL="457200" lvl="0" indent="-317500" algn="just" rtl="0">
              <a:lnSpc>
                <a:spcPct val="150000"/>
              </a:lnSpc>
              <a:spcBef>
                <a:spcPts val="0"/>
              </a:spcBef>
              <a:spcAft>
                <a:spcPts val="0"/>
              </a:spcAft>
              <a:buSzPts val="1400"/>
              <a:buFont typeface="Montserrat"/>
              <a:buChar char="●"/>
            </a:pPr>
            <a:r>
              <a:rPr lang="pt-BR" dirty="0">
                <a:solidFill>
                  <a:srgbClr val="ECECEC"/>
                </a:solidFill>
                <a:highlight>
                  <a:srgbClr val="212121"/>
                </a:highlight>
                <a:latin typeface="Roboto"/>
                <a:ea typeface="Roboto"/>
                <a:cs typeface="Roboto"/>
                <a:sym typeface="Montserrat"/>
              </a:rPr>
              <a:t>Um autômato finito determinístico (AFD), ou simplesmente autômato finito (M)é uma quíntupla:</a:t>
            </a:r>
            <a:endParaRPr dirty="0">
              <a:solidFill>
                <a:srgbClr val="ECECEC"/>
              </a:solidFill>
              <a:highlight>
                <a:srgbClr val="212121"/>
              </a:highlight>
              <a:latin typeface="Roboto"/>
              <a:ea typeface="Roboto"/>
              <a:cs typeface="Roboto"/>
              <a:sym typeface="Montserrat"/>
            </a:endParaRPr>
          </a:p>
          <a:p>
            <a:pPr marL="457200" lvl="0" indent="-317500" algn="just" rtl="0">
              <a:lnSpc>
                <a:spcPct val="150000"/>
              </a:lnSpc>
              <a:spcBef>
                <a:spcPts val="0"/>
              </a:spcBef>
              <a:spcAft>
                <a:spcPts val="0"/>
              </a:spcAft>
              <a:buSzPts val="1400"/>
              <a:buFont typeface="Montserrat"/>
              <a:buChar char="●"/>
            </a:pPr>
            <a:r>
              <a:rPr lang="pt-BR" dirty="0">
                <a:solidFill>
                  <a:srgbClr val="ECECEC"/>
                </a:solidFill>
                <a:highlight>
                  <a:srgbClr val="212121"/>
                </a:highlight>
                <a:latin typeface="Roboto"/>
                <a:ea typeface="Roboto"/>
                <a:cs typeface="Roboto"/>
                <a:sym typeface="Montserrat"/>
              </a:rPr>
              <a:t>M = (Σ, Q, δ, q0, F).</a:t>
            </a:r>
            <a:endParaRPr dirty="0">
              <a:solidFill>
                <a:srgbClr val="ECECEC"/>
              </a:solidFill>
              <a:highlight>
                <a:srgbClr val="212121"/>
              </a:highlight>
              <a:latin typeface="Roboto"/>
              <a:ea typeface="Roboto"/>
              <a:cs typeface="Roboto"/>
              <a:sym typeface="Montserrat"/>
            </a:endParaRPr>
          </a:p>
        </p:txBody>
      </p:sp>
      <p:sp>
        <p:nvSpPr>
          <p:cNvPr id="387" name="Google Shape;38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20</a:t>
            </a:fld>
            <a:r>
              <a:rPr lang="pt-BR" dirty="0"/>
              <a:t>/37</a:t>
            </a:r>
            <a:endParaRPr dirty="0"/>
          </a:p>
        </p:txBody>
      </p:sp>
      <p:sp>
        <p:nvSpPr>
          <p:cNvPr id="388" name="Google Shape;388;p42"/>
          <p:cNvSpPr txBox="1">
            <a:spLocks noGrp="1"/>
          </p:cNvSpPr>
          <p:nvPr>
            <p:ph type="body" idx="1"/>
          </p:nvPr>
        </p:nvSpPr>
        <p:spPr>
          <a:xfrm>
            <a:off x="5069250" y="1307850"/>
            <a:ext cx="3403200" cy="2911200"/>
          </a:xfrm>
          <a:prstGeom prst="rect">
            <a:avLst/>
          </a:prstGeom>
          <a:noFill/>
          <a:ln>
            <a:noFill/>
          </a:ln>
        </p:spPr>
        <p:txBody>
          <a:bodyPr spcFirstLastPara="1" wrap="square" lIns="91425" tIns="91425" rIns="91425" bIns="91425" anchor="t" anchorCtr="0">
            <a:normAutofit fontScale="92500" lnSpcReduction="20000"/>
          </a:bodyPr>
          <a:lstStyle/>
          <a:p>
            <a:pPr marL="457200" lvl="0" indent="-310832" algn="l" rtl="0">
              <a:lnSpc>
                <a:spcPct val="150000"/>
              </a:lnSpc>
              <a:spcBef>
                <a:spcPts val="0"/>
              </a:spcBef>
              <a:spcAft>
                <a:spcPts val="0"/>
              </a:spcAft>
              <a:buSzPct val="100000"/>
              <a:buFont typeface="Montserrat"/>
              <a:buChar char="●"/>
            </a:pPr>
            <a:r>
              <a:rPr lang="pt-BR" sz="1400" b="1">
                <a:solidFill>
                  <a:schemeClr val="lt2"/>
                </a:solidFill>
                <a:latin typeface="Montserrat"/>
                <a:ea typeface="Montserrat"/>
                <a:cs typeface="Montserrat"/>
                <a:sym typeface="Montserrat"/>
              </a:rPr>
              <a:t>Σ - Alfabeto de símbolos de entrada</a:t>
            </a:r>
            <a:endParaRPr sz="1400" b="1">
              <a:solidFill>
                <a:schemeClr val="lt2"/>
              </a:solidFill>
              <a:latin typeface="Montserrat"/>
              <a:ea typeface="Montserrat"/>
              <a:cs typeface="Montserrat"/>
              <a:sym typeface="Montserrat"/>
            </a:endParaRPr>
          </a:p>
          <a:p>
            <a:pPr marL="457200" lvl="0" indent="-310832" algn="l" rtl="0">
              <a:lnSpc>
                <a:spcPct val="150000"/>
              </a:lnSpc>
              <a:spcBef>
                <a:spcPts val="0"/>
              </a:spcBef>
              <a:spcAft>
                <a:spcPts val="0"/>
              </a:spcAft>
              <a:buSzPct val="100000"/>
              <a:buFont typeface="Montserrat"/>
              <a:buChar char="●"/>
            </a:pPr>
            <a:r>
              <a:rPr lang="pt-BR" sz="1400" b="1">
                <a:solidFill>
                  <a:schemeClr val="lt2"/>
                </a:solidFill>
                <a:latin typeface="Montserrat"/>
                <a:ea typeface="Montserrat"/>
                <a:cs typeface="Montserrat"/>
                <a:sym typeface="Montserrat"/>
              </a:rPr>
              <a:t>Q - Conjunto finito de estados possíveis do autômato</a:t>
            </a:r>
            <a:endParaRPr sz="1400" b="1">
              <a:solidFill>
                <a:schemeClr val="lt2"/>
              </a:solidFill>
              <a:latin typeface="Montserrat"/>
              <a:ea typeface="Montserrat"/>
              <a:cs typeface="Montserrat"/>
              <a:sym typeface="Montserrat"/>
            </a:endParaRPr>
          </a:p>
          <a:p>
            <a:pPr marL="457200" lvl="0" indent="-310832" algn="l" rtl="0">
              <a:lnSpc>
                <a:spcPct val="150000"/>
              </a:lnSpc>
              <a:spcBef>
                <a:spcPts val="0"/>
              </a:spcBef>
              <a:spcAft>
                <a:spcPts val="0"/>
              </a:spcAft>
              <a:buSzPct val="100000"/>
              <a:buFont typeface="Montserrat"/>
              <a:buChar char="●"/>
            </a:pPr>
            <a:r>
              <a:rPr lang="pt-BR" sz="1400" b="1">
                <a:solidFill>
                  <a:schemeClr val="lt2"/>
                </a:solidFill>
                <a:latin typeface="Montserrat"/>
                <a:ea typeface="Montserrat"/>
                <a:cs typeface="Montserrat"/>
                <a:sym typeface="Montserrat"/>
              </a:rPr>
              <a:t>δ - Função de Transição ou Função Programa δ: Q x Σ → Q</a:t>
            </a:r>
            <a:endParaRPr sz="1400" b="1">
              <a:solidFill>
                <a:schemeClr val="lt2"/>
              </a:solidFill>
              <a:latin typeface="Montserrat"/>
              <a:ea typeface="Montserrat"/>
              <a:cs typeface="Montserrat"/>
              <a:sym typeface="Montserrat"/>
            </a:endParaRPr>
          </a:p>
          <a:p>
            <a:pPr marL="457200" lvl="0" indent="-310832" algn="l" rtl="0">
              <a:lnSpc>
                <a:spcPct val="150000"/>
              </a:lnSpc>
              <a:spcBef>
                <a:spcPts val="0"/>
              </a:spcBef>
              <a:spcAft>
                <a:spcPts val="0"/>
              </a:spcAft>
              <a:buSzPct val="100000"/>
              <a:buFont typeface="Montserrat"/>
              <a:buChar char="●"/>
            </a:pPr>
            <a:r>
              <a:rPr lang="pt-BR" sz="1400" b="1">
                <a:solidFill>
                  <a:schemeClr val="lt2"/>
                </a:solidFill>
                <a:latin typeface="Montserrat"/>
                <a:ea typeface="Montserrat"/>
                <a:cs typeface="Montserrat"/>
                <a:sym typeface="Montserrat"/>
              </a:rPr>
              <a:t>q0 - Estado inicial tal que q0 ∈ Q</a:t>
            </a:r>
            <a:endParaRPr sz="1400" b="1">
              <a:solidFill>
                <a:schemeClr val="lt2"/>
              </a:solidFill>
              <a:latin typeface="Montserrat"/>
              <a:ea typeface="Montserrat"/>
              <a:cs typeface="Montserrat"/>
              <a:sym typeface="Montserrat"/>
            </a:endParaRPr>
          </a:p>
          <a:p>
            <a:pPr marL="457200" lvl="0" indent="-310832" algn="l" rtl="0">
              <a:lnSpc>
                <a:spcPct val="150000"/>
              </a:lnSpc>
              <a:spcBef>
                <a:spcPts val="0"/>
              </a:spcBef>
              <a:spcAft>
                <a:spcPts val="0"/>
              </a:spcAft>
              <a:buSzPct val="100000"/>
              <a:buFont typeface="Montserrat"/>
              <a:buChar char="●"/>
            </a:pPr>
            <a:r>
              <a:rPr lang="pt-BR" sz="1400" b="1">
                <a:solidFill>
                  <a:schemeClr val="lt2"/>
                </a:solidFill>
                <a:latin typeface="Montserrat"/>
                <a:ea typeface="Montserrat"/>
                <a:cs typeface="Montserrat"/>
                <a:sym typeface="Montserrat"/>
              </a:rPr>
              <a:t>F - Conjunto de estados finais, tais que F ⊆ Q.</a:t>
            </a:r>
            <a:endParaRPr sz="1400" b="1">
              <a:solidFill>
                <a:schemeClr val="lt2"/>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4. Conceitos Fundamentais</a:t>
            </a:r>
            <a:endParaRPr b="1"/>
          </a:p>
        </p:txBody>
      </p:sp>
      <p:sp>
        <p:nvSpPr>
          <p:cNvPr id="394" name="Google Shape;394;p43"/>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p>
            <a:pPr marL="0" lvl="0" indent="0" algn="just" rtl="0">
              <a:lnSpc>
                <a:spcPct val="150000"/>
              </a:lnSpc>
              <a:spcBef>
                <a:spcPts val="0"/>
              </a:spcBef>
              <a:spcAft>
                <a:spcPts val="0"/>
              </a:spcAft>
              <a:buSzPts val="1300"/>
              <a:buNone/>
            </a:pPr>
            <a:r>
              <a:rPr lang="pt-BR" sz="1400" b="1" dirty="0">
                <a:solidFill>
                  <a:schemeClr val="lt2"/>
                </a:solidFill>
                <a:latin typeface="Montserrat"/>
                <a:ea typeface="Montserrat"/>
                <a:cs typeface="Montserrat"/>
                <a:sym typeface="Montserrat"/>
              </a:rPr>
              <a:t>Autômatos finitos não determinísticos:</a:t>
            </a:r>
            <a:endParaRPr sz="1400" b="1" dirty="0">
              <a:solidFill>
                <a:schemeClr val="lt2"/>
              </a:solidFill>
              <a:latin typeface="Montserrat"/>
              <a:ea typeface="Montserrat"/>
              <a:cs typeface="Montserrat"/>
              <a:sym typeface="Montserrat"/>
            </a:endParaRPr>
          </a:p>
          <a:p>
            <a:pPr marL="0" lvl="0" indent="0" algn="just" rtl="0">
              <a:lnSpc>
                <a:spcPct val="150000"/>
              </a:lnSpc>
              <a:spcBef>
                <a:spcPts val="0"/>
              </a:spcBef>
              <a:spcAft>
                <a:spcPts val="0"/>
              </a:spcAft>
              <a:buSzPts val="1300"/>
              <a:buNone/>
            </a:pPr>
            <a:endParaRPr sz="1000" b="1" dirty="0">
              <a:solidFill>
                <a:schemeClr val="lt2"/>
              </a:solidFill>
              <a:latin typeface="Montserrat"/>
              <a:ea typeface="Montserrat"/>
              <a:cs typeface="Montserrat"/>
              <a:sym typeface="Montserrat"/>
            </a:endParaRPr>
          </a:p>
          <a:p>
            <a:pPr marL="457200" lvl="0" indent="-304800" algn="just" rtl="0">
              <a:lnSpc>
                <a:spcPct val="150000"/>
              </a:lnSpc>
              <a:spcBef>
                <a:spcPts val="0"/>
              </a:spcBef>
              <a:spcAft>
                <a:spcPts val="0"/>
              </a:spcAft>
              <a:buSzPts val="1200"/>
              <a:buFont typeface="Montserrat"/>
              <a:buChar char="●"/>
            </a:pPr>
            <a:r>
              <a:rPr lang="pt-BR" dirty="0">
                <a:solidFill>
                  <a:srgbClr val="ECECEC"/>
                </a:solidFill>
                <a:highlight>
                  <a:srgbClr val="212121"/>
                </a:highlight>
                <a:latin typeface="Roboto"/>
                <a:ea typeface="Roboto"/>
                <a:cs typeface="Roboto"/>
                <a:sym typeface="Montserrat"/>
              </a:rPr>
              <a:t>Um AFN, similarmente a um AFD, lê uma cadeia de símbolos de entrada, porém existe pelo menos um estado tal que ao ler um mesmo símbolo há mais de uma possibilidade de estado destino.</a:t>
            </a:r>
            <a:r>
              <a:rPr lang="pt-BR" sz="1200" dirty="0">
                <a:latin typeface="Montserrat"/>
                <a:ea typeface="Montserrat"/>
                <a:cs typeface="Montserrat"/>
                <a:sym typeface="Montserrat"/>
              </a:rPr>
              <a:t> </a:t>
            </a:r>
            <a:endParaRPr dirty="0">
              <a:latin typeface="Montserrat"/>
              <a:ea typeface="Montserrat"/>
              <a:cs typeface="Montserrat"/>
              <a:sym typeface="Montserrat"/>
            </a:endParaRPr>
          </a:p>
        </p:txBody>
      </p:sp>
      <p:sp>
        <p:nvSpPr>
          <p:cNvPr id="395" name="Google Shape;395;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21</a:t>
            </a:fld>
            <a:r>
              <a:rPr lang="pt-BR" dirty="0"/>
              <a:t>/37</a:t>
            </a:r>
            <a:endParaRPr dirty="0"/>
          </a:p>
        </p:txBody>
      </p:sp>
      <p:pic>
        <p:nvPicPr>
          <p:cNvPr id="396" name="Google Shape;396;p43"/>
          <p:cNvPicPr preferRelativeResize="0"/>
          <p:nvPr/>
        </p:nvPicPr>
        <p:blipFill>
          <a:blip r:embed="rId3">
            <a:alphaModFix/>
          </a:blip>
          <a:stretch>
            <a:fillRect/>
          </a:stretch>
        </p:blipFill>
        <p:spPr>
          <a:xfrm>
            <a:off x="4700700" y="1567550"/>
            <a:ext cx="3771750" cy="2911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823850" y="1961700"/>
            <a:ext cx="6398700" cy="1641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pt-BR" b="1"/>
              <a:t>5. Reconhecimento de Padrões com Autômatos Finitos</a:t>
            </a:r>
            <a:endParaRPr sz="3600" b="1"/>
          </a:p>
        </p:txBody>
      </p:sp>
      <p:sp>
        <p:nvSpPr>
          <p:cNvPr id="402" name="Google Shape;40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22</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pt-BR" b="1"/>
              <a:t>5. Reconhecimento de Padrões com Autômatos Finitos</a:t>
            </a:r>
            <a:endParaRPr b="1"/>
          </a:p>
        </p:txBody>
      </p:sp>
      <p:sp>
        <p:nvSpPr>
          <p:cNvPr id="408" name="Google Shape;408;p45"/>
          <p:cNvSpPr txBox="1">
            <a:spLocks noGrp="1"/>
          </p:cNvSpPr>
          <p:nvPr>
            <p:ph type="body" idx="1"/>
          </p:nvPr>
        </p:nvSpPr>
        <p:spPr>
          <a:xfrm>
            <a:off x="1297500" y="1307850"/>
            <a:ext cx="3403200" cy="36435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pt-BR" sz="1400" b="1" dirty="0">
                <a:solidFill>
                  <a:schemeClr val="lt2"/>
                </a:solidFill>
                <a:latin typeface="Montserrat"/>
                <a:ea typeface="Montserrat"/>
                <a:cs typeface="Montserrat"/>
                <a:sym typeface="Montserrat"/>
              </a:rPr>
              <a:t>Introdução: </a:t>
            </a:r>
            <a:endParaRPr sz="1400" b="1" dirty="0">
              <a:solidFill>
                <a:schemeClr val="lt2"/>
              </a:solidFill>
              <a:latin typeface="Montserrat"/>
              <a:ea typeface="Montserrat"/>
              <a:cs typeface="Montserrat"/>
              <a:sym typeface="Montserrat"/>
            </a:endParaRPr>
          </a:p>
          <a:p>
            <a:pPr marL="457200" lvl="0" indent="-311150" algn="just" rtl="0">
              <a:lnSpc>
                <a:spcPct val="95000"/>
              </a:lnSpc>
              <a:spcBef>
                <a:spcPts val="120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Toda gramática regular tem um autômato finito correspondente.</a:t>
            </a:r>
            <a:endParaRPr dirty="0">
              <a:solidFill>
                <a:srgbClr val="ECECEC"/>
              </a:solidFill>
              <a:highlight>
                <a:srgbClr val="212121"/>
              </a:highlight>
              <a:latin typeface="Roboto"/>
              <a:ea typeface="Roboto"/>
              <a:cs typeface="Roboto"/>
              <a:sym typeface="Montserrat"/>
            </a:endParaRPr>
          </a:p>
          <a:p>
            <a:pPr marL="0" lvl="0" indent="0" algn="just" rtl="0">
              <a:lnSpc>
                <a:spcPct val="95000"/>
              </a:lnSpc>
              <a:spcBef>
                <a:spcPts val="1200"/>
              </a:spcBef>
              <a:spcAft>
                <a:spcPts val="0"/>
              </a:spcAft>
              <a:buSzPts val="935"/>
              <a:buNone/>
            </a:pPr>
            <a:r>
              <a:rPr lang="pt-BR" sz="1400" b="1" dirty="0">
                <a:solidFill>
                  <a:schemeClr val="lt2"/>
                </a:solidFill>
                <a:latin typeface="Montserrat"/>
                <a:ea typeface="Montserrat"/>
                <a:cs typeface="Montserrat"/>
                <a:sym typeface="Montserrat"/>
              </a:rPr>
              <a:t>Aplicações de gramáticas regulares:</a:t>
            </a:r>
            <a:endParaRPr sz="1400" b="1" dirty="0">
              <a:solidFill>
                <a:schemeClr val="lt2"/>
              </a:solidFill>
              <a:latin typeface="Montserrat"/>
              <a:ea typeface="Montserrat"/>
              <a:cs typeface="Montserrat"/>
              <a:sym typeface="Montserrat"/>
            </a:endParaRPr>
          </a:p>
          <a:p>
            <a:pPr marL="457200" lvl="0" indent="-311150" algn="just" rtl="0">
              <a:lnSpc>
                <a:spcPct val="95000"/>
              </a:lnSpc>
              <a:spcBef>
                <a:spcPts val="120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As linguagens regulares são utilizadas na análise léxica de compiladores.</a:t>
            </a:r>
          </a:p>
          <a:p>
            <a:pPr marL="457200" lvl="0" indent="-311150" algn="just" rtl="0">
              <a:lnSpc>
                <a:spcPct val="95000"/>
              </a:lnSpc>
              <a:spcBef>
                <a:spcPts val="1200"/>
              </a:spcBef>
              <a:spcAft>
                <a:spcPts val="0"/>
              </a:spcAft>
              <a:buSzPts val="1300"/>
              <a:buFont typeface="Montserrat"/>
              <a:buChar char="●"/>
            </a:pPr>
            <a:endParaRPr dirty="0">
              <a:solidFill>
                <a:srgbClr val="ECECEC"/>
              </a:solidFill>
              <a:highlight>
                <a:srgbClr val="212121"/>
              </a:highlight>
              <a:latin typeface="Roboto"/>
              <a:ea typeface="Roboto"/>
              <a:cs typeface="Roboto"/>
              <a:sym typeface="Montserrat"/>
            </a:endParaRPr>
          </a:p>
          <a:p>
            <a:pPr marL="457200" lvl="0" indent="-311150" algn="just" rtl="0">
              <a:lnSpc>
                <a:spcPct val="95000"/>
              </a:lnSpc>
              <a:spcBef>
                <a:spcPts val="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Por exemplo, identificar palavras-chave, identificadores, operadores e outros símbolos específicos em linguagens de programação.</a:t>
            </a:r>
            <a:endParaRPr dirty="0">
              <a:solidFill>
                <a:srgbClr val="ECECEC"/>
              </a:solidFill>
              <a:highlight>
                <a:srgbClr val="212121"/>
              </a:highlight>
              <a:latin typeface="Roboto"/>
              <a:ea typeface="Roboto"/>
              <a:cs typeface="Roboto"/>
              <a:sym typeface="Montserrat"/>
            </a:endParaRPr>
          </a:p>
        </p:txBody>
      </p:sp>
      <p:sp>
        <p:nvSpPr>
          <p:cNvPr id="409" name="Google Shape;40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23</a:t>
            </a:fld>
            <a:r>
              <a:rPr lang="pt-BR" dirty="0"/>
              <a:t>/37</a:t>
            </a:r>
            <a:endParaRPr dirty="0"/>
          </a:p>
        </p:txBody>
      </p:sp>
      <p:pic>
        <p:nvPicPr>
          <p:cNvPr id="410" name="Google Shape;410;p45"/>
          <p:cNvPicPr preferRelativeResize="0"/>
          <p:nvPr/>
        </p:nvPicPr>
        <p:blipFill>
          <a:blip r:embed="rId3">
            <a:alphaModFix/>
          </a:blip>
          <a:stretch>
            <a:fillRect/>
          </a:stretch>
        </p:blipFill>
        <p:spPr>
          <a:xfrm>
            <a:off x="4700700" y="1307850"/>
            <a:ext cx="3635699" cy="3355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pt-BR" b="1"/>
              <a:t>5. Reconhecimento de Padrões com Autômatos Finitos</a:t>
            </a:r>
            <a:endParaRPr b="1"/>
          </a:p>
        </p:txBody>
      </p:sp>
      <p:sp>
        <p:nvSpPr>
          <p:cNvPr id="416" name="Google Shape;416;p46"/>
          <p:cNvSpPr txBox="1">
            <a:spLocks noGrp="1"/>
          </p:cNvSpPr>
          <p:nvPr>
            <p:ph type="body" idx="1"/>
          </p:nvPr>
        </p:nvSpPr>
        <p:spPr>
          <a:xfrm>
            <a:off x="1297500" y="1307850"/>
            <a:ext cx="3403200" cy="36435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pt-BR" sz="1400" b="1" dirty="0">
                <a:solidFill>
                  <a:schemeClr val="lt2"/>
                </a:solidFill>
                <a:latin typeface="Montserrat"/>
                <a:ea typeface="Montserrat"/>
                <a:cs typeface="Montserrat"/>
                <a:sym typeface="Montserrat"/>
              </a:rPr>
              <a:t>Introdução: </a:t>
            </a:r>
            <a:endParaRPr sz="1400" b="1" dirty="0">
              <a:solidFill>
                <a:schemeClr val="lt2"/>
              </a:solidFill>
              <a:latin typeface="Montserrat"/>
              <a:ea typeface="Montserrat"/>
              <a:cs typeface="Montserrat"/>
              <a:sym typeface="Montserrat"/>
            </a:endParaRPr>
          </a:p>
          <a:p>
            <a:pPr marL="457200" lvl="0" indent="-311150" algn="just" rtl="0">
              <a:lnSpc>
                <a:spcPct val="95000"/>
              </a:lnSpc>
              <a:spcBef>
                <a:spcPts val="120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Toda gramática regular tem um autômato finito correspondente</a:t>
            </a:r>
            <a:r>
              <a:rPr lang="pt-BR" dirty="0">
                <a:latin typeface="Montserrat"/>
                <a:ea typeface="Montserrat"/>
                <a:cs typeface="Montserrat"/>
                <a:sym typeface="Montserrat"/>
              </a:rPr>
              <a:t>.</a:t>
            </a:r>
            <a:endParaRPr dirty="0">
              <a:latin typeface="Montserrat"/>
              <a:ea typeface="Montserrat"/>
              <a:cs typeface="Montserrat"/>
              <a:sym typeface="Montserrat"/>
            </a:endParaRPr>
          </a:p>
          <a:p>
            <a:pPr marL="0" lvl="0" indent="0" algn="just" rtl="0">
              <a:lnSpc>
                <a:spcPct val="95000"/>
              </a:lnSpc>
              <a:spcBef>
                <a:spcPts val="1200"/>
              </a:spcBef>
              <a:spcAft>
                <a:spcPts val="0"/>
              </a:spcAft>
              <a:buSzPts val="935"/>
              <a:buNone/>
            </a:pPr>
            <a:r>
              <a:rPr lang="pt-BR" sz="1400" b="1" dirty="0">
                <a:solidFill>
                  <a:schemeClr val="lt2"/>
                </a:solidFill>
                <a:latin typeface="Montserrat"/>
                <a:ea typeface="Montserrat"/>
                <a:cs typeface="Montserrat"/>
                <a:sym typeface="Montserrat"/>
              </a:rPr>
              <a:t>Aplicações de gramáticas regulares:</a:t>
            </a:r>
            <a:endParaRPr sz="1400" b="1" dirty="0">
              <a:solidFill>
                <a:schemeClr val="lt2"/>
              </a:solidFill>
              <a:latin typeface="Montserrat"/>
              <a:ea typeface="Montserrat"/>
              <a:cs typeface="Montserrat"/>
              <a:sym typeface="Montserrat"/>
            </a:endParaRPr>
          </a:p>
          <a:p>
            <a:pPr marL="457200" lvl="0" indent="-311150" algn="just" rtl="0">
              <a:lnSpc>
                <a:spcPct val="95000"/>
              </a:lnSpc>
              <a:spcBef>
                <a:spcPts val="120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Em ambientes de TI, as linguagens regulares são usadas para filtrar e processar logs de sistemas e aplicativos.</a:t>
            </a:r>
            <a:r>
              <a:rPr lang="pt-BR" dirty="0">
                <a:latin typeface="Montserrat"/>
                <a:ea typeface="Montserrat"/>
                <a:cs typeface="Montserrat"/>
                <a:sym typeface="Montserrat"/>
              </a:rPr>
              <a:t> </a:t>
            </a:r>
          </a:p>
          <a:p>
            <a:pPr marL="457200" lvl="0" indent="-311150" algn="just" rtl="0">
              <a:lnSpc>
                <a:spcPct val="95000"/>
              </a:lnSpc>
              <a:spcBef>
                <a:spcPts val="1200"/>
              </a:spcBef>
              <a:spcAft>
                <a:spcPts val="0"/>
              </a:spcAft>
              <a:buSzPts val="1300"/>
              <a:buFont typeface="Montserrat"/>
              <a:buChar char="●"/>
            </a:pPr>
            <a:endParaRPr dirty="0">
              <a:latin typeface="Montserrat"/>
              <a:ea typeface="Montserrat"/>
              <a:cs typeface="Montserrat"/>
              <a:sym typeface="Montserrat"/>
            </a:endParaRPr>
          </a:p>
          <a:p>
            <a:pPr marL="457200" lvl="0" indent="-311150" algn="just" rtl="0">
              <a:lnSpc>
                <a:spcPct val="95000"/>
              </a:lnSpc>
              <a:spcBef>
                <a:spcPts val="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Por exemplo, é possível extrair informações específicas de registros de log usando expressões regulares para identificar padrões relevantes.</a:t>
            </a:r>
            <a:endParaRPr dirty="0">
              <a:solidFill>
                <a:srgbClr val="ECECEC"/>
              </a:solidFill>
              <a:highlight>
                <a:srgbClr val="212121"/>
              </a:highlight>
              <a:latin typeface="Roboto"/>
              <a:ea typeface="Roboto"/>
              <a:cs typeface="Roboto"/>
              <a:sym typeface="Montserrat"/>
            </a:endParaRPr>
          </a:p>
        </p:txBody>
      </p:sp>
      <p:sp>
        <p:nvSpPr>
          <p:cNvPr id="417" name="Google Shape;41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24</a:t>
            </a:fld>
            <a:r>
              <a:rPr lang="pt-BR" dirty="0"/>
              <a:t>/37</a:t>
            </a:r>
            <a:endParaRPr dirty="0"/>
          </a:p>
        </p:txBody>
      </p:sp>
      <p:pic>
        <p:nvPicPr>
          <p:cNvPr id="418" name="Google Shape;418;p46"/>
          <p:cNvPicPr preferRelativeResize="0"/>
          <p:nvPr/>
        </p:nvPicPr>
        <p:blipFill>
          <a:blip r:embed="rId3">
            <a:alphaModFix/>
          </a:blip>
          <a:stretch>
            <a:fillRect/>
          </a:stretch>
        </p:blipFill>
        <p:spPr>
          <a:xfrm>
            <a:off x="4700700" y="1307850"/>
            <a:ext cx="3635700" cy="3355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pt-BR" b="1"/>
              <a:t>5. Reconhecimento de Padrões com Autômatos Finitos</a:t>
            </a:r>
            <a:endParaRPr b="1"/>
          </a:p>
        </p:txBody>
      </p:sp>
      <p:sp>
        <p:nvSpPr>
          <p:cNvPr id="424" name="Google Shape;424;p47"/>
          <p:cNvSpPr txBox="1">
            <a:spLocks noGrp="1"/>
          </p:cNvSpPr>
          <p:nvPr>
            <p:ph type="body" idx="1"/>
          </p:nvPr>
        </p:nvSpPr>
        <p:spPr>
          <a:xfrm>
            <a:off x="1297500" y="1307850"/>
            <a:ext cx="3403200" cy="36435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pt-BR" sz="1400" b="1" dirty="0">
                <a:solidFill>
                  <a:schemeClr val="lt2"/>
                </a:solidFill>
                <a:latin typeface="Montserrat"/>
                <a:ea typeface="Montserrat"/>
                <a:cs typeface="Montserrat"/>
                <a:sym typeface="Montserrat"/>
              </a:rPr>
              <a:t>Introdução: </a:t>
            </a:r>
            <a:endParaRPr sz="1400" b="1" dirty="0">
              <a:solidFill>
                <a:schemeClr val="lt2"/>
              </a:solidFill>
              <a:latin typeface="Montserrat"/>
              <a:ea typeface="Montserrat"/>
              <a:cs typeface="Montserrat"/>
              <a:sym typeface="Montserrat"/>
            </a:endParaRPr>
          </a:p>
          <a:p>
            <a:pPr marL="457200" lvl="0" indent="-311150" algn="just" rtl="0">
              <a:lnSpc>
                <a:spcPct val="95000"/>
              </a:lnSpc>
              <a:spcBef>
                <a:spcPts val="120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Toda gramática regular tem um autômato finito correspondente.</a:t>
            </a:r>
            <a:endParaRPr dirty="0">
              <a:solidFill>
                <a:srgbClr val="ECECEC"/>
              </a:solidFill>
              <a:highlight>
                <a:srgbClr val="212121"/>
              </a:highlight>
              <a:latin typeface="Roboto"/>
              <a:ea typeface="Roboto"/>
              <a:cs typeface="Roboto"/>
              <a:sym typeface="Montserrat"/>
            </a:endParaRPr>
          </a:p>
          <a:p>
            <a:pPr marL="0" lvl="0" indent="0" algn="just" rtl="0">
              <a:lnSpc>
                <a:spcPct val="95000"/>
              </a:lnSpc>
              <a:spcBef>
                <a:spcPts val="1200"/>
              </a:spcBef>
              <a:spcAft>
                <a:spcPts val="0"/>
              </a:spcAft>
              <a:buSzPts val="935"/>
              <a:buNone/>
            </a:pPr>
            <a:r>
              <a:rPr lang="pt-BR" sz="1400" b="1" dirty="0">
                <a:solidFill>
                  <a:schemeClr val="lt2"/>
                </a:solidFill>
                <a:latin typeface="Montserrat"/>
                <a:ea typeface="Montserrat"/>
                <a:cs typeface="Montserrat"/>
                <a:sym typeface="Montserrat"/>
              </a:rPr>
              <a:t>Aplicações de gramáticas regulares:</a:t>
            </a:r>
            <a:endParaRPr sz="1400" b="1" dirty="0">
              <a:solidFill>
                <a:schemeClr val="lt2"/>
              </a:solidFill>
              <a:latin typeface="Montserrat"/>
              <a:ea typeface="Montserrat"/>
              <a:cs typeface="Montserrat"/>
              <a:sym typeface="Montserrat"/>
            </a:endParaRPr>
          </a:p>
          <a:p>
            <a:pPr marL="457200" lvl="0" indent="-311150" algn="just" rtl="0">
              <a:lnSpc>
                <a:spcPct val="95000"/>
              </a:lnSpc>
              <a:spcBef>
                <a:spcPts val="120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Expressões regulares são usadas para validar e manipular sintaxe em linguagens de marcação, como HTML e XML. </a:t>
            </a:r>
          </a:p>
          <a:p>
            <a:pPr marL="457200" lvl="0" indent="-311150" algn="just" rtl="0">
              <a:lnSpc>
                <a:spcPct val="95000"/>
              </a:lnSpc>
              <a:spcBef>
                <a:spcPts val="1200"/>
              </a:spcBef>
              <a:spcAft>
                <a:spcPts val="0"/>
              </a:spcAft>
              <a:buSzPts val="1300"/>
              <a:buFont typeface="Montserrat"/>
              <a:buChar char="●"/>
            </a:pPr>
            <a:endParaRPr dirty="0">
              <a:solidFill>
                <a:srgbClr val="ECECEC"/>
              </a:solidFill>
              <a:highlight>
                <a:srgbClr val="212121"/>
              </a:highlight>
              <a:latin typeface="Roboto"/>
              <a:ea typeface="Roboto"/>
              <a:cs typeface="Roboto"/>
              <a:sym typeface="Montserrat"/>
            </a:endParaRPr>
          </a:p>
          <a:p>
            <a:pPr marL="457200" lvl="0" indent="-311150" algn="just" rtl="0">
              <a:lnSpc>
                <a:spcPct val="95000"/>
              </a:lnSpc>
              <a:spcBef>
                <a:spcPts val="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Por exemplo, garantir que as </a:t>
            </a:r>
            <a:r>
              <a:rPr lang="pt-BR" dirty="0" err="1">
                <a:solidFill>
                  <a:srgbClr val="ECECEC"/>
                </a:solidFill>
                <a:highlight>
                  <a:srgbClr val="212121"/>
                </a:highlight>
                <a:latin typeface="Roboto"/>
                <a:ea typeface="Roboto"/>
                <a:cs typeface="Roboto"/>
                <a:sym typeface="Montserrat"/>
              </a:rPr>
              <a:t>tags</a:t>
            </a:r>
            <a:r>
              <a:rPr lang="pt-BR" dirty="0">
                <a:solidFill>
                  <a:srgbClr val="ECECEC"/>
                </a:solidFill>
                <a:highlight>
                  <a:srgbClr val="212121"/>
                </a:highlight>
                <a:latin typeface="Roboto"/>
                <a:ea typeface="Roboto"/>
                <a:cs typeface="Roboto"/>
                <a:sym typeface="Montserrat"/>
              </a:rPr>
              <a:t> estejam corretamente fechadas, identificar atributos e valores específicos, etc.</a:t>
            </a:r>
            <a:endParaRPr dirty="0">
              <a:solidFill>
                <a:srgbClr val="ECECEC"/>
              </a:solidFill>
              <a:highlight>
                <a:srgbClr val="212121"/>
              </a:highlight>
              <a:latin typeface="Roboto"/>
              <a:ea typeface="Roboto"/>
              <a:cs typeface="Roboto"/>
              <a:sym typeface="Montserrat"/>
            </a:endParaRPr>
          </a:p>
        </p:txBody>
      </p:sp>
      <p:sp>
        <p:nvSpPr>
          <p:cNvPr id="425" name="Google Shape;425;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25</a:t>
            </a:fld>
            <a:r>
              <a:rPr lang="pt-BR" dirty="0"/>
              <a:t>/37</a:t>
            </a:r>
            <a:endParaRPr dirty="0"/>
          </a:p>
        </p:txBody>
      </p:sp>
      <p:pic>
        <p:nvPicPr>
          <p:cNvPr id="426" name="Google Shape;426;p47"/>
          <p:cNvPicPr preferRelativeResize="0"/>
          <p:nvPr/>
        </p:nvPicPr>
        <p:blipFill>
          <a:blip r:embed="rId3">
            <a:alphaModFix/>
          </a:blip>
          <a:stretch>
            <a:fillRect/>
          </a:stretch>
        </p:blipFill>
        <p:spPr>
          <a:xfrm>
            <a:off x="4700700" y="1307850"/>
            <a:ext cx="3635700" cy="3333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8"/>
          <p:cNvSpPr txBox="1">
            <a:spLocks noGrp="1"/>
          </p:cNvSpPr>
          <p:nvPr>
            <p:ph type="title"/>
          </p:nvPr>
        </p:nvSpPr>
        <p:spPr>
          <a:xfrm>
            <a:off x="823850" y="2053000"/>
            <a:ext cx="57021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pt-BR" sz="2400" b="1"/>
              <a:t>6. Limitações e Extensões</a:t>
            </a:r>
            <a:endParaRPr sz="2400" b="1"/>
          </a:p>
        </p:txBody>
      </p:sp>
      <p:sp>
        <p:nvSpPr>
          <p:cNvPr id="432" name="Google Shape;43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26</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6. Limitações e Extensões</a:t>
            </a:r>
            <a:endParaRPr b="1"/>
          </a:p>
        </p:txBody>
      </p:sp>
      <p:sp>
        <p:nvSpPr>
          <p:cNvPr id="438" name="Google Shape;438;p49"/>
          <p:cNvSpPr txBox="1">
            <a:spLocks noGrp="1"/>
          </p:cNvSpPr>
          <p:nvPr>
            <p:ph type="body" idx="1"/>
          </p:nvPr>
        </p:nvSpPr>
        <p:spPr>
          <a:xfrm>
            <a:off x="1297500" y="1307850"/>
            <a:ext cx="4218300" cy="2911200"/>
          </a:xfrm>
          <a:prstGeom prst="rect">
            <a:avLst/>
          </a:prstGeom>
          <a:noFill/>
          <a:ln>
            <a:noFill/>
          </a:ln>
        </p:spPr>
        <p:txBody>
          <a:bodyPr spcFirstLastPara="1" wrap="square" lIns="91425" tIns="91425" rIns="91425" bIns="91425" anchor="t" anchorCtr="0">
            <a:normAutofit/>
          </a:bodyPr>
          <a:lstStyle/>
          <a:p>
            <a:pPr marL="0" lvl="0" indent="0" algn="just" rtl="0">
              <a:lnSpc>
                <a:spcPct val="95000"/>
              </a:lnSpc>
              <a:spcBef>
                <a:spcPts val="0"/>
              </a:spcBef>
              <a:spcAft>
                <a:spcPts val="0"/>
              </a:spcAft>
              <a:buNone/>
            </a:pPr>
            <a:r>
              <a:rPr lang="pt-BR" sz="1400" b="1" dirty="0">
                <a:solidFill>
                  <a:schemeClr val="lt2"/>
                </a:solidFill>
                <a:latin typeface="Montserrat"/>
                <a:ea typeface="Montserrat"/>
                <a:cs typeface="Montserrat"/>
                <a:sym typeface="Montserrat"/>
              </a:rPr>
              <a:t>Limitações de autômatos finitos determinísticos:</a:t>
            </a:r>
            <a:endParaRPr sz="1400" b="1" dirty="0">
              <a:solidFill>
                <a:schemeClr val="lt2"/>
              </a:solidFill>
              <a:latin typeface="Montserrat"/>
              <a:ea typeface="Montserrat"/>
              <a:cs typeface="Montserrat"/>
              <a:sym typeface="Montserrat"/>
            </a:endParaRPr>
          </a:p>
          <a:p>
            <a:pPr marL="457200" lvl="0" indent="-311150" algn="just" rtl="0">
              <a:lnSpc>
                <a:spcPct val="95000"/>
              </a:lnSpc>
              <a:spcBef>
                <a:spcPts val="120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Expressividade Limitada: incapazes de reconhecer certas linguagens mais complexas, como aquelas que envolvem contagem ou aninhamento arbitrário de estruturas.</a:t>
            </a:r>
          </a:p>
          <a:p>
            <a:pPr marL="457200" lvl="0" indent="-311150" algn="just" rtl="0">
              <a:lnSpc>
                <a:spcPct val="95000"/>
              </a:lnSpc>
              <a:spcBef>
                <a:spcPts val="1200"/>
              </a:spcBef>
              <a:spcAft>
                <a:spcPts val="0"/>
              </a:spcAft>
              <a:buSzPts val="1300"/>
              <a:buFont typeface="Montserrat"/>
              <a:buChar char="●"/>
            </a:pPr>
            <a:endParaRPr dirty="0">
              <a:solidFill>
                <a:srgbClr val="ECECEC"/>
              </a:solidFill>
              <a:highlight>
                <a:srgbClr val="212121"/>
              </a:highlight>
              <a:latin typeface="Roboto"/>
              <a:ea typeface="Roboto"/>
              <a:cs typeface="Roboto"/>
              <a:sym typeface="Montserrat"/>
            </a:endParaRPr>
          </a:p>
          <a:p>
            <a:pPr marL="457200" lvl="0" indent="-311150" algn="just" rtl="0">
              <a:lnSpc>
                <a:spcPct val="95000"/>
              </a:lnSpc>
              <a:spcBef>
                <a:spcPts val="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Dificuldade em Lidar com Contexto: a falta de memória, os tornam inadequados para lidar com problemas que requerem contextos arbitrários.</a:t>
            </a:r>
            <a:endParaRPr dirty="0">
              <a:solidFill>
                <a:srgbClr val="ECECEC"/>
              </a:solidFill>
              <a:highlight>
                <a:srgbClr val="212121"/>
              </a:highlight>
              <a:latin typeface="Roboto"/>
              <a:ea typeface="Roboto"/>
              <a:cs typeface="Roboto"/>
              <a:sym typeface="Montserrat"/>
            </a:endParaRPr>
          </a:p>
          <a:p>
            <a:pPr marL="0" lvl="0" indent="0" algn="just" rtl="0">
              <a:lnSpc>
                <a:spcPct val="95000"/>
              </a:lnSpc>
              <a:spcBef>
                <a:spcPts val="0"/>
              </a:spcBef>
              <a:spcAft>
                <a:spcPts val="0"/>
              </a:spcAft>
              <a:buClr>
                <a:srgbClr val="000000"/>
              </a:buClr>
              <a:buSzPts val="935"/>
              <a:buFont typeface="Arial"/>
              <a:buNone/>
            </a:pPr>
            <a:endParaRPr sz="1400" b="1" dirty="0">
              <a:solidFill>
                <a:schemeClr val="lt2"/>
              </a:solidFill>
              <a:latin typeface="Montserrat"/>
              <a:ea typeface="Montserrat"/>
              <a:cs typeface="Montserrat"/>
              <a:sym typeface="Montserrat"/>
            </a:endParaRPr>
          </a:p>
        </p:txBody>
      </p:sp>
      <p:pic>
        <p:nvPicPr>
          <p:cNvPr id="439" name="Google Shape;439;p49"/>
          <p:cNvPicPr preferRelativeResize="0"/>
          <p:nvPr/>
        </p:nvPicPr>
        <p:blipFill rotWithShape="1">
          <a:blip r:embed="rId3">
            <a:alphaModFix/>
          </a:blip>
          <a:srcRect/>
          <a:stretch/>
        </p:blipFill>
        <p:spPr>
          <a:xfrm>
            <a:off x="5476525" y="1186550"/>
            <a:ext cx="3032500" cy="3032500"/>
          </a:xfrm>
          <a:prstGeom prst="rect">
            <a:avLst/>
          </a:prstGeom>
          <a:noFill/>
          <a:ln>
            <a:noFill/>
          </a:ln>
        </p:spPr>
      </p:pic>
      <p:sp>
        <p:nvSpPr>
          <p:cNvPr id="440" name="Google Shape;440;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27</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6. Limitações e Extensões</a:t>
            </a:r>
            <a:endParaRPr b="1"/>
          </a:p>
        </p:txBody>
      </p:sp>
      <p:sp>
        <p:nvSpPr>
          <p:cNvPr id="446" name="Google Shape;446;p50"/>
          <p:cNvSpPr txBox="1">
            <a:spLocks noGrp="1"/>
          </p:cNvSpPr>
          <p:nvPr>
            <p:ph type="body" idx="1"/>
          </p:nvPr>
        </p:nvSpPr>
        <p:spPr>
          <a:xfrm>
            <a:off x="1297500" y="1307850"/>
            <a:ext cx="4218300" cy="2911200"/>
          </a:xfrm>
          <a:prstGeom prst="rect">
            <a:avLst/>
          </a:prstGeom>
          <a:noFill/>
          <a:ln>
            <a:noFill/>
          </a:ln>
        </p:spPr>
        <p:txBody>
          <a:bodyPr spcFirstLastPara="1" wrap="square" lIns="91425" tIns="91425" rIns="91425" bIns="91425" anchor="t" anchorCtr="0">
            <a:normAutofit/>
          </a:bodyPr>
          <a:lstStyle/>
          <a:p>
            <a:pPr marL="0" lvl="0" indent="0" algn="just" rtl="0">
              <a:lnSpc>
                <a:spcPct val="95000"/>
              </a:lnSpc>
              <a:spcBef>
                <a:spcPts val="0"/>
              </a:spcBef>
              <a:spcAft>
                <a:spcPts val="0"/>
              </a:spcAft>
              <a:buNone/>
            </a:pPr>
            <a:r>
              <a:rPr lang="pt-BR" sz="1400" b="1" dirty="0">
                <a:solidFill>
                  <a:schemeClr val="lt2"/>
                </a:solidFill>
                <a:latin typeface="Montserrat"/>
                <a:ea typeface="Montserrat"/>
                <a:cs typeface="Montserrat"/>
                <a:sym typeface="Montserrat"/>
              </a:rPr>
              <a:t>Limitações de autômatos finitos não determinísticos:</a:t>
            </a:r>
            <a:endParaRPr sz="1400" b="1" dirty="0">
              <a:solidFill>
                <a:schemeClr val="lt2"/>
              </a:solidFill>
              <a:latin typeface="Montserrat"/>
              <a:ea typeface="Montserrat"/>
              <a:cs typeface="Montserrat"/>
              <a:sym typeface="Montserrat"/>
            </a:endParaRPr>
          </a:p>
          <a:p>
            <a:pPr marL="457200" lvl="0" indent="-311150" algn="just" rtl="0">
              <a:lnSpc>
                <a:spcPct val="95000"/>
              </a:lnSpc>
              <a:spcBef>
                <a:spcPts val="120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Ambiguidade: são ambíguos em certas situações, o que dificulta a interpretação única de uma entrada.</a:t>
            </a:r>
            <a:endParaRPr dirty="0">
              <a:solidFill>
                <a:srgbClr val="ECECEC"/>
              </a:solidFill>
              <a:highlight>
                <a:srgbClr val="212121"/>
              </a:highlight>
              <a:latin typeface="Roboto"/>
              <a:ea typeface="Roboto"/>
              <a:cs typeface="Roboto"/>
              <a:sym typeface="Montserrat"/>
            </a:endParaRPr>
          </a:p>
          <a:p>
            <a:pPr marL="0" lvl="0" indent="0" algn="just" rtl="0">
              <a:lnSpc>
                <a:spcPct val="95000"/>
              </a:lnSpc>
              <a:spcBef>
                <a:spcPts val="0"/>
              </a:spcBef>
              <a:spcAft>
                <a:spcPts val="0"/>
              </a:spcAft>
              <a:buNone/>
            </a:pPr>
            <a:endParaRPr sz="1400" b="1" dirty="0">
              <a:solidFill>
                <a:schemeClr val="lt2"/>
              </a:solidFill>
              <a:latin typeface="Montserrat"/>
              <a:ea typeface="Montserrat"/>
              <a:cs typeface="Montserrat"/>
              <a:sym typeface="Montserrat"/>
            </a:endParaRPr>
          </a:p>
        </p:txBody>
      </p:sp>
      <p:sp>
        <p:nvSpPr>
          <p:cNvPr id="447" name="Google Shape;447;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28</a:t>
            </a:fld>
            <a:r>
              <a:rPr lang="pt-BR" dirty="0"/>
              <a:t>/37</a:t>
            </a:r>
            <a:endParaRPr dirty="0"/>
          </a:p>
        </p:txBody>
      </p:sp>
      <p:pic>
        <p:nvPicPr>
          <p:cNvPr id="448" name="Google Shape;448;p50"/>
          <p:cNvPicPr preferRelativeResize="0"/>
          <p:nvPr/>
        </p:nvPicPr>
        <p:blipFill>
          <a:blip r:embed="rId3">
            <a:alphaModFix/>
          </a:blip>
          <a:stretch>
            <a:fillRect/>
          </a:stretch>
        </p:blipFill>
        <p:spPr>
          <a:xfrm>
            <a:off x="5515800" y="1307850"/>
            <a:ext cx="2820600" cy="1997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6. Limitações e Extensões</a:t>
            </a:r>
            <a:endParaRPr b="1"/>
          </a:p>
        </p:txBody>
      </p:sp>
      <p:sp>
        <p:nvSpPr>
          <p:cNvPr id="454" name="Google Shape;454;p51"/>
          <p:cNvSpPr txBox="1">
            <a:spLocks noGrp="1"/>
          </p:cNvSpPr>
          <p:nvPr>
            <p:ph type="body" idx="1"/>
          </p:nvPr>
        </p:nvSpPr>
        <p:spPr>
          <a:xfrm>
            <a:off x="1297500" y="1307850"/>
            <a:ext cx="4218300" cy="2911200"/>
          </a:xfrm>
          <a:prstGeom prst="rect">
            <a:avLst/>
          </a:prstGeom>
          <a:noFill/>
          <a:ln>
            <a:noFill/>
          </a:ln>
        </p:spPr>
        <p:txBody>
          <a:bodyPr spcFirstLastPara="1" wrap="square" lIns="91425" tIns="91425" rIns="91425" bIns="91425" anchor="t" anchorCtr="0">
            <a:normAutofit/>
          </a:bodyPr>
          <a:lstStyle/>
          <a:p>
            <a:pPr marL="0" lvl="0" indent="0" algn="just" rtl="0">
              <a:lnSpc>
                <a:spcPct val="95000"/>
              </a:lnSpc>
              <a:spcBef>
                <a:spcPts val="0"/>
              </a:spcBef>
              <a:spcAft>
                <a:spcPts val="0"/>
              </a:spcAft>
              <a:buNone/>
            </a:pPr>
            <a:r>
              <a:rPr lang="pt-BR" sz="1400" b="1" dirty="0">
                <a:solidFill>
                  <a:schemeClr val="lt2"/>
                </a:solidFill>
                <a:latin typeface="Montserrat"/>
                <a:ea typeface="Montserrat"/>
                <a:cs typeface="Montserrat"/>
                <a:sym typeface="Montserrat"/>
              </a:rPr>
              <a:t>Extensões:</a:t>
            </a:r>
            <a:endParaRPr sz="1400" b="1" dirty="0">
              <a:solidFill>
                <a:schemeClr val="lt2"/>
              </a:solidFill>
              <a:latin typeface="Montserrat"/>
              <a:ea typeface="Montserrat"/>
              <a:cs typeface="Montserrat"/>
              <a:sym typeface="Montserrat"/>
            </a:endParaRPr>
          </a:p>
          <a:p>
            <a:pPr marL="457200" lvl="0" indent="-311150" algn="just" rtl="0">
              <a:lnSpc>
                <a:spcPct val="95000"/>
              </a:lnSpc>
              <a:spcBef>
                <a:spcPts val="120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Autômatos com Pilha: Ao adicionar uma pilha como memória auxiliar é possível trazer contextos para a aplicações de autômatos.</a:t>
            </a:r>
            <a:endParaRPr lang="pt-BR" dirty="0">
              <a:solidFill>
                <a:srgbClr val="ECECEC"/>
              </a:solidFill>
              <a:highlight>
                <a:srgbClr val="212121"/>
              </a:highlight>
              <a:latin typeface="Roboto"/>
              <a:ea typeface="Roboto"/>
              <a:cs typeface="Roboto"/>
            </a:endParaRPr>
          </a:p>
          <a:p>
            <a:pPr marL="457200" lvl="0" indent="-311150" algn="just" rtl="0">
              <a:lnSpc>
                <a:spcPct val="95000"/>
              </a:lnSpc>
              <a:spcBef>
                <a:spcPts val="1200"/>
              </a:spcBef>
              <a:spcAft>
                <a:spcPts val="0"/>
              </a:spcAft>
              <a:buSzPts val="1300"/>
              <a:buFont typeface="Montserrat"/>
              <a:buChar char="●"/>
            </a:pPr>
            <a:endParaRPr dirty="0">
              <a:solidFill>
                <a:srgbClr val="ECECEC"/>
              </a:solidFill>
              <a:highlight>
                <a:srgbClr val="212121"/>
              </a:highlight>
              <a:latin typeface="Roboto"/>
              <a:ea typeface="Roboto"/>
              <a:cs typeface="Roboto"/>
              <a:sym typeface="Montserrat"/>
            </a:endParaRPr>
          </a:p>
          <a:p>
            <a:pPr marL="457200" lvl="0" indent="-311150" algn="just" rtl="0">
              <a:lnSpc>
                <a:spcPct val="95000"/>
              </a:lnSpc>
              <a:spcBef>
                <a:spcPts val="0"/>
              </a:spcBef>
              <a:spcAft>
                <a:spcPts val="0"/>
              </a:spcAft>
              <a:buSzPts val="1300"/>
              <a:buFont typeface="Montserrat"/>
              <a:buChar char="●"/>
            </a:pPr>
            <a:r>
              <a:rPr lang="pt-BR" dirty="0">
                <a:solidFill>
                  <a:srgbClr val="ECECEC"/>
                </a:solidFill>
                <a:highlight>
                  <a:srgbClr val="212121"/>
                </a:highlight>
                <a:latin typeface="Roboto"/>
                <a:ea typeface="Roboto"/>
                <a:cs typeface="Roboto"/>
                <a:sym typeface="Montserrat"/>
              </a:rPr>
              <a:t>Autômatos Ponderados: são uma extensão dos autômatos finitos onde cada transição entre estados é associada a um peso ou custo. </a:t>
            </a:r>
            <a:endParaRPr dirty="0">
              <a:solidFill>
                <a:srgbClr val="ECECEC"/>
              </a:solidFill>
              <a:highlight>
                <a:srgbClr val="212121"/>
              </a:highlight>
              <a:latin typeface="Roboto"/>
              <a:ea typeface="Roboto"/>
              <a:cs typeface="Roboto"/>
              <a:sym typeface="Montserrat"/>
            </a:endParaRPr>
          </a:p>
          <a:p>
            <a:pPr marL="0" lvl="0" indent="0" algn="just" rtl="0">
              <a:lnSpc>
                <a:spcPct val="95000"/>
              </a:lnSpc>
              <a:spcBef>
                <a:spcPts val="0"/>
              </a:spcBef>
              <a:spcAft>
                <a:spcPts val="0"/>
              </a:spcAft>
              <a:buNone/>
            </a:pPr>
            <a:endParaRPr sz="1400" b="1" dirty="0">
              <a:solidFill>
                <a:schemeClr val="lt2"/>
              </a:solidFill>
              <a:latin typeface="Montserrat"/>
              <a:ea typeface="Montserrat"/>
              <a:cs typeface="Montserrat"/>
              <a:sym typeface="Montserrat"/>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29</a:t>
            </a:fld>
            <a:r>
              <a:rPr lang="pt-BR" dirty="0"/>
              <a:t>/37</a:t>
            </a:r>
            <a:endParaRPr dirty="0"/>
          </a:p>
        </p:txBody>
      </p:sp>
      <p:pic>
        <p:nvPicPr>
          <p:cNvPr id="456" name="Google Shape;456;p51"/>
          <p:cNvPicPr preferRelativeResize="0"/>
          <p:nvPr/>
        </p:nvPicPr>
        <p:blipFill>
          <a:blip r:embed="rId3">
            <a:alphaModFix/>
          </a:blip>
          <a:stretch>
            <a:fillRect/>
          </a:stretch>
        </p:blipFill>
        <p:spPr>
          <a:xfrm>
            <a:off x="5515800" y="1307850"/>
            <a:ext cx="2820600" cy="2644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5"/>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Autofit/>
          </a:bodyPr>
          <a:lstStyle/>
          <a:p>
            <a:pPr marL="457200" lvl="0" indent="-438150" algn="l" rtl="0">
              <a:lnSpc>
                <a:spcPct val="100000"/>
              </a:lnSpc>
              <a:spcBef>
                <a:spcPts val="0"/>
              </a:spcBef>
              <a:spcAft>
                <a:spcPts val="0"/>
              </a:spcAft>
              <a:buSzPts val="3300"/>
              <a:buAutoNum type="arabicPeriod"/>
            </a:pPr>
            <a:r>
              <a:rPr lang="pt-BR" sz="3300" b="1"/>
              <a:t>Introdução e Contextualização</a:t>
            </a:r>
            <a:endParaRPr sz="3700"/>
          </a:p>
        </p:txBody>
      </p:sp>
      <p:sp>
        <p:nvSpPr>
          <p:cNvPr id="258" name="Google Shape;25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3</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2"/>
          <p:cNvSpPr txBox="1">
            <a:spLocks noGrp="1"/>
          </p:cNvSpPr>
          <p:nvPr>
            <p:ph type="title"/>
          </p:nvPr>
        </p:nvSpPr>
        <p:spPr>
          <a:xfrm>
            <a:off x="1026887" y="1997392"/>
            <a:ext cx="5955600" cy="114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pt-BR" sz="3600" b="1" dirty="0"/>
              <a:t>7. Aplicação</a:t>
            </a:r>
            <a:endParaRPr sz="3600" b="1" dirty="0"/>
          </a:p>
          <a:p>
            <a:pPr marL="0" lvl="0" indent="0" algn="l" rtl="0">
              <a:lnSpc>
                <a:spcPct val="100000"/>
              </a:lnSpc>
              <a:spcBef>
                <a:spcPts val="0"/>
              </a:spcBef>
              <a:spcAft>
                <a:spcPts val="0"/>
              </a:spcAft>
              <a:buSzPts val="2800"/>
              <a:buNone/>
            </a:pPr>
            <a:endParaRPr sz="3600" b="1" dirty="0"/>
          </a:p>
        </p:txBody>
      </p:sp>
      <p:sp>
        <p:nvSpPr>
          <p:cNvPr id="462" name="Google Shape;46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30</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3"/>
          <p:cNvSpPr txBox="1"/>
          <p:nvPr/>
        </p:nvSpPr>
        <p:spPr>
          <a:xfrm>
            <a:off x="1130275" y="443301"/>
            <a:ext cx="5157900" cy="7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400"/>
              <a:buFont typeface="Montserrat"/>
              <a:buNone/>
            </a:pPr>
            <a:r>
              <a:rPr lang="pt-BR" sz="2400" b="1" i="0" u="none" strike="noStrike" cap="none" dirty="0">
                <a:solidFill>
                  <a:schemeClr val="lt1"/>
                </a:solidFill>
                <a:latin typeface="Montserrat"/>
                <a:ea typeface="Montserrat"/>
                <a:cs typeface="Montserrat"/>
                <a:sym typeface="Montserrat"/>
              </a:rPr>
              <a:t>7. Aplicação</a:t>
            </a:r>
            <a:endParaRPr sz="2400" b="1" i="0" u="none" strike="noStrike" cap="none" dirty="0">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lt1"/>
              </a:buClr>
              <a:buSzPts val="2400"/>
              <a:buFont typeface="Montserrat"/>
              <a:buNone/>
            </a:pPr>
            <a:endParaRPr sz="2500" b="1" i="0" u="none" strike="noStrike" cap="none" dirty="0">
              <a:solidFill>
                <a:schemeClr val="lt1"/>
              </a:solidFill>
              <a:latin typeface="Montserrat"/>
              <a:ea typeface="Montserrat"/>
              <a:cs typeface="Montserrat"/>
              <a:sym typeface="Montserrat"/>
            </a:endParaRPr>
          </a:p>
        </p:txBody>
      </p:sp>
      <p:sp>
        <p:nvSpPr>
          <p:cNvPr id="468" name="Google Shape;468;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31</a:t>
            </a:fld>
            <a:r>
              <a:rPr lang="pt-BR" dirty="0"/>
              <a:t>/37</a:t>
            </a:r>
            <a:endParaRPr dirty="0"/>
          </a:p>
        </p:txBody>
      </p:sp>
      <p:sp>
        <p:nvSpPr>
          <p:cNvPr id="469" name="Google Shape;469;p53"/>
          <p:cNvSpPr txBox="1"/>
          <p:nvPr/>
        </p:nvSpPr>
        <p:spPr>
          <a:xfrm>
            <a:off x="5018850" y="376375"/>
            <a:ext cx="4002300" cy="44985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pt-BR" sz="950">
                <a:solidFill>
                  <a:srgbClr val="FF9DA4"/>
                </a:solidFill>
                <a:highlight>
                  <a:srgbClr val="002451"/>
                </a:highlight>
                <a:latin typeface="Courier New"/>
                <a:ea typeface="Courier New"/>
                <a:cs typeface="Courier New"/>
                <a:sym typeface="Courier New"/>
              </a:rPr>
              <a:t>texto</a:t>
            </a:r>
            <a:r>
              <a:rPr lang="pt-BR" sz="950">
                <a:solidFill>
                  <a:srgbClr val="FFFFFF"/>
                </a:solidFill>
                <a:highlight>
                  <a:srgbClr val="002451"/>
                </a:highlight>
                <a:latin typeface="Courier New"/>
                <a:ea typeface="Courier New"/>
                <a:cs typeface="Courier New"/>
                <a:sym typeface="Courier New"/>
              </a:rPr>
              <a:t> </a:t>
            </a:r>
            <a:r>
              <a:rPr lang="pt-BR" sz="950">
                <a:solidFill>
                  <a:srgbClr val="99FFFF"/>
                </a:solidFill>
                <a:highlight>
                  <a:srgbClr val="002451"/>
                </a:highlight>
                <a:latin typeface="Courier New"/>
                <a:ea typeface="Courier New"/>
                <a:cs typeface="Courier New"/>
                <a:sym typeface="Courier New"/>
              </a:rPr>
              <a:t>=</a:t>
            </a:r>
            <a:r>
              <a:rPr lang="pt-BR" sz="950">
                <a:solidFill>
                  <a:srgbClr val="FFFFFF"/>
                </a:solidFill>
                <a:highlight>
                  <a:srgbClr val="002451"/>
                </a:highlight>
                <a:latin typeface="Courier New"/>
                <a:ea typeface="Courier New"/>
                <a:cs typeface="Courier New"/>
                <a:sym typeface="Courier New"/>
              </a:rPr>
              <a:t> </a:t>
            </a:r>
            <a:r>
              <a:rPr lang="pt-BR" sz="950">
                <a:solidFill>
                  <a:srgbClr val="D1F1A9"/>
                </a:solidFill>
                <a:highlight>
                  <a:srgbClr val="002451"/>
                </a:highlight>
                <a:latin typeface="Courier New"/>
                <a:ea typeface="Courier New"/>
                <a:cs typeface="Courier New"/>
                <a:sym typeface="Courier New"/>
              </a:rPr>
              <a:t>"""</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Extrato de Conta Corrente</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Lançamentos</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Dia Histórico Valor</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0,00 (+)27/01/2023Saldo Anterior</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30,00 (+)08/02/2023Transferido da poupança</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7,00 (-)08/02/2023Pix - Enviado</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3,99 (-)08/02/2023Pix - Enviado</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14,60 (-)08/02/2023Tarifa Pacote de Serviços</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1.520,00 (+)13/02/2023Pix - Recebido</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14,00 (-)13/02/2023Pix - Enviado</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1.500,00 (-)13/02/2023Pix - Enviado</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1.602,00 (+)16/02/2023Ordem Banc 12 Sec Tes Nac</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250,00 (-)22/02/2023Pix - Enviado</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327,00 (-)23/02/2023Pix - Enviado</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32,20 (-)27/02/2023Pix - Enviado</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10,00 (-)27/02/2023Pix - Enviado</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101,14 (-)27/02/2023Net Serviços de Comunicaç</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892,07 (+)28/02/2023S A L D O</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Total Aplicações Financeiras</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 Saldos por dia Base</a:t>
            </a:r>
            <a:endParaRPr sz="950">
              <a:solidFill>
                <a:srgbClr val="D1F1A9"/>
              </a:solidFill>
              <a:highlight>
                <a:srgbClr val="002451"/>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pt-BR" sz="950">
                <a:solidFill>
                  <a:srgbClr val="D1F1A9"/>
                </a:solidFill>
                <a:highlight>
                  <a:srgbClr val="002451"/>
                </a:highlight>
                <a:latin typeface="Courier New"/>
                <a:ea typeface="Courier New"/>
                <a:cs typeface="Courier New"/>
                <a:sym typeface="Courier New"/>
              </a:rPr>
              <a:t>"""</a:t>
            </a:r>
            <a:endParaRPr sz="950">
              <a:solidFill>
                <a:srgbClr val="D1F1A9"/>
              </a:solidFill>
              <a:highlight>
                <a:srgbClr val="002451"/>
              </a:highlight>
              <a:latin typeface="Courier New"/>
              <a:ea typeface="Courier New"/>
              <a:cs typeface="Courier New"/>
              <a:sym typeface="Courier New"/>
            </a:endParaRPr>
          </a:p>
        </p:txBody>
      </p:sp>
      <p:sp>
        <p:nvSpPr>
          <p:cNvPr id="470" name="Google Shape;470;p53"/>
          <p:cNvSpPr txBox="1"/>
          <p:nvPr/>
        </p:nvSpPr>
        <p:spPr>
          <a:xfrm>
            <a:off x="1130275" y="1189700"/>
            <a:ext cx="30000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a:solidFill>
                  <a:schemeClr val="lt1"/>
                </a:solidFill>
              </a:rPr>
              <a:t>Saída final:</a:t>
            </a:r>
            <a:br>
              <a:rPr lang="pt-BR">
                <a:solidFill>
                  <a:schemeClr val="lt1"/>
                </a:solidFill>
              </a:rPr>
            </a:br>
            <a:r>
              <a:rPr lang="pt-BR">
                <a:solidFill>
                  <a:schemeClr val="lt1"/>
                </a:solidFill>
              </a:rPr>
              <a:t>Valor reconhecido: 0.0   </a:t>
            </a:r>
            <a:endParaRPr>
              <a:solidFill>
                <a:schemeClr val="lt1"/>
              </a:solidFill>
            </a:endParaRPr>
          </a:p>
          <a:p>
            <a:pPr marL="0" lvl="0" indent="0" algn="l" rtl="0">
              <a:spcBef>
                <a:spcPts val="0"/>
              </a:spcBef>
              <a:spcAft>
                <a:spcPts val="0"/>
              </a:spcAft>
              <a:buNone/>
            </a:pPr>
            <a:r>
              <a:rPr lang="pt-BR">
                <a:solidFill>
                  <a:schemeClr val="lt1"/>
                </a:solidFill>
              </a:rPr>
              <a:t>Valor reconhecido: 30.0  </a:t>
            </a:r>
            <a:endParaRPr>
              <a:solidFill>
                <a:schemeClr val="lt1"/>
              </a:solidFill>
            </a:endParaRPr>
          </a:p>
          <a:p>
            <a:pPr marL="0" lvl="0" indent="0" algn="l" rtl="0">
              <a:spcBef>
                <a:spcPts val="0"/>
              </a:spcBef>
              <a:spcAft>
                <a:spcPts val="0"/>
              </a:spcAft>
              <a:buNone/>
            </a:pPr>
            <a:r>
              <a:rPr lang="pt-BR">
                <a:solidFill>
                  <a:schemeClr val="lt1"/>
                </a:solidFill>
              </a:rPr>
              <a:t>Valor reconhecido: 7.0   </a:t>
            </a:r>
            <a:endParaRPr>
              <a:solidFill>
                <a:schemeClr val="lt1"/>
              </a:solidFill>
            </a:endParaRPr>
          </a:p>
          <a:p>
            <a:pPr marL="0" lvl="0" indent="0" algn="l" rtl="0">
              <a:spcBef>
                <a:spcPts val="0"/>
              </a:spcBef>
              <a:spcAft>
                <a:spcPts val="0"/>
              </a:spcAft>
              <a:buNone/>
            </a:pPr>
            <a:r>
              <a:rPr lang="pt-BR">
                <a:solidFill>
                  <a:schemeClr val="lt1"/>
                </a:solidFill>
              </a:rPr>
              <a:t>Valor reconhecido: 3.99</a:t>
            </a:r>
            <a:endParaRPr>
              <a:solidFill>
                <a:schemeClr val="lt1"/>
              </a:solidFill>
            </a:endParaRPr>
          </a:p>
          <a:p>
            <a:pPr marL="0" lvl="0" indent="0" algn="l" rtl="0">
              <a:spcBef>
                <a:spcPts val="0"/>
              </a:spcBef>
              <a:spcAft>
                <a:spcPts val="0"/>
              </a:spcAft>
              <a:buNone/>
            </a:pPr>
            <a:r>
              <a:rPr lang="pt-BR">
                <a:solidFill>
                  <a:schemeClr val="lt1"/>
                </a:solidFill>
              </a:rPr>
              <a:t>Valor reconhecido: 14.6</a:t>
            </a:r>
            <a:endParaRPr>
              <a:solidFill>
                <a:schemeClr val="lt1"/>
              </a:solidFill>
            </a:endParaRPr>
          </a:p>
          <a:p>
            <a:pPr marL="0" lvl="0" indent="0" algn="l" rtl="0">
              <a:spcBef>
                <a:spcPts val="0"/>
              </a:spcBef>
              <a:spcAft>
                <a:spcPts val="0"/>
              </a:spcAft>
              <a:buNone/>
            </a:pPr>
            <a:r>
              <a:rPr lang="pt-BR">
                <a:solidFill>
                  <a:schemeClr val="lt1"/>
                </a:solidFill>
              </a:rPr>
              <a:t>Valor reconhecido: 1520.0</a:t>
            </a:r>
            <a:endParaRPr>
              <a:solidFill>
                <a:schemeClr val="lt1"/>
              </a:solidFill>
            </a:endParaRPr>
          </a:p>
          <a:p>
            <a:pPr marL="0" lvl="0" indent="0" algn="l" rtl="0">
              <a:spcBef>
                <a:spcPts val="0"/>
              </a:spcBef>
              <a:spcAft>
                <a:spcPts val="0"/>
              </a:spcAft>
              <a:buNone/>
            </a:pPr>
            <a:r>
              <a:rPr lang="pt-BR">
                <a:solidFill>
                  <a:schemeClr val="lt1"/>
                </a:solidFill>
              </a:rPr>
              <a:t>Valor reconhecido: 14.0</a:t>
            </a:r>
            <a:endParaRPr>
              <a:solidFill>
                <a:schemeClr val="lt1"/>
              </a:solidFill>
            </a:endParaRPr>
          </a:p>
          <a:p>
            <a:pPr marL="0" lvl="0" indent="0" algn="l" rtl="0">
              <a:spcBef>
                <a:spcPts val="0"/>
              </a:spcBef>
              <a:spcAft>
                <a:spcPts val="0"/>
              </a:spcAft>
              <a:buNone/>
            </a:pPr>
            <a:r>
              <a:rPr lang="pt-BR">
                <a:solidFill>
                  <a:schemeClr val="lt1"/>
                </a:solidFill>
              </a:rPr>
              <a:t>Valor reconhecido: 1500.0</a:t>
            </a:r>
            <a:endParaRPr>
              <a:solidFill>
                <a:schemeClr val="lt1"/>
              </a:solidFill>
            </a:endParaRPr>
          </a:p>
          <a:p>
            <a:pPr marL="0" lvl="0" indent="0" algn="l" rtl="0">
              <a:spcBef>
                <a:spcPts val="0"/>
              </a:spcBef>
              <a:spcAft>
                <a:spcPts val="0"/>
              </a:spcAft>
              <a:buNone/>
            </a:pPr>
            <a:r>
              <a:rPr lang="pt-BR">
                <a:solidFill>
                  <a:schemeClr val="lt1"/>
                </a:solidFill>
              </a:rPr>
              <a:t>Valor reconhecido: 1602.0</a:t>
            </a:r>
            <a:endParaRPr>
              <a:solidFill>
                <a:schemeClr val="lt1"/>
              </a:solidFill>
            </a:endParaRPr>
          </a:p>
          <a:p>
            <a:pPr marL="0" lvl="0" indent="0" algn="l" rtl="0">
              <a:spcBef>
                <a:spcPts val="0"/>
              </a:spcBef>
              <a:spcAft>
                <a:spcPts val="0"/>
              </a:spcAft>
              <a:buNone/>
            </a:pPr>
            <a:r>
              <a:rPr lang="pt-BR">
                <a:solidFill>
                  <a:schemeClr val="lt1"/>
                </a:solidFill>
              </a:rPr>
              <a:t>Valor reconhecido: 250.0</a:t>
            </a:r>
            <a:endParaRPr>
              <a:solidFill>
                <a:schemeClr val="lt1"/>
              </a:solidFill>
            </a:endParaRPr>
          </a:p>
          <a:p>
            <a:pPr marL="0" lvl="0" indent="0" algn="l" rtl="0">
              <a:spcBef>
                <a:spcPts val="0"/>
              </a:spcBef>
              <a:spcAft>
                <a:spcPts val="0"/>
              </a:spcAft>
              <a:buNone/>
            </a:pPr>
            <a:r>
              <a:rPr lang="pt-BR">
                <a:solidFill>
                  <a:schemeClr val="lt1"/>
                </a:solidFill>
              </a:rPr>
              <a:t>Valor reconhecido: 327.0</a:t>
            </a:r>
            <a:endParaRPr>
              <a:solidFill>
                <a:schemeClr val="lt1"/>
              </a:solidFill>
            </a:endParaRPr>
          </a:p>
          <a:p>
            <a:pPr marL="0" lvl="0" indent="0" algn="l" rtl="0">
              <a:spcBef>
                <a:spcPts val="0"/>
              </a:spcBef>
              <a:spcAft>
                <a:spcPts val="0"/>
              </a:spcAft>
              <a:buNone/>
            </a:pPr>
            <a:r>
              <a:rPr lang="pt-BR">
                <a:solidFill>
                  <a:schemeClr val="lt1"/>
                </a:solidFill>
              </a:rPr>
              <a:t>Valor reconhecido: 32.2</a:t>
            </a:r>
            <a:endParaRPr>
              <a:solidFill>
                <a:schemeClr val="lt1"/>
              </a:solidFill>
            </a:endParaRPr>
          </a:p>
          <a:p>
            <a:pPr marL="0" lvl="0" indent="0" algn="l" rtl="0">
              <a:spcBef>
                <a:spcPts val="0"/>
              </a:spcBef>
              <a:spcAft>
                <a:spcPts val="0"/>
              </a:spcAft>
              <a:buNone/>
            </a:pPr>
            <a:r>
              <a:rPr lang="pt-BR">
                <a:solidFill>
                  <a:schemeClr val="lt1"/>
                </a:solidFill>
              </a:rPr>
              <a:t>Valor reconhecido: 10.0</a:t>
            </a:r>
            <a:endParaRPr>
              <a:solidFill>
                <a:schemeClr val="lt1"/>
              </a:solidFill>
            </a:endParaRPr>
          </a:p>
          <a:p>
            <a:pPr marL="0" lvl="0" indent="0" algn="l" rtl="0">
              <a:spcBef>
                <a:spcPts val="0"/>
              </a:spcBef>
              <a:spcAft>
                <a:spcPts val="0"/>
              </a:spcAft>
              <a:buNone/>
            </a:pPr>
            <a:r>
              <a:rPr lang="pt-BR">
                <a:solidFill>
                  <a:schemeClr val="lt1"/>
                </a:solidFill>
              </a:rPr>
              <a:t>Valor reconhecido: 101.14</a:t>
            </a:r>
            <a:endParaRPr>
              <a:solidFill>
                <a:schemeClr val="lt1"/>
              </a:solidFill>
            </a:endParaRPr>
          </a:p>
          <a:p>
            <a:pPr marL="0" lvl="0" indent="0" algn="l" rtl="0">
              <a:spcBef>
                <a:spcPts val="0"/>
              </a:spcBef>
              <a:spcAft>
                <a:spcPts val="0"/>
              </a:spcAft>
              <a:buNone/>
            </a:pPr>
            <a:r>
              <a:rPr lang="pt-BR">
                <a:solidFill>
                  <a:schemeClr val="lt1"/>
                </a:solidFill>
              </a:rPr>
              <a:t>Valor reconhecido: 892.07</a:t>
            </a:r>
            <a:endParaRPr>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4"/>
          <p:cNvSpPr txBox="1">
            <a:spLocks noGrp="1"/>
          </p:cNvSpPr>
          <p:nvPr>
            <p:ph type="title"/>
          </p:nvPr>
        </p:nvSpPr>
        <p:spPr>
          <a:xfrm>
            <a:off x="823850" y="1812150"/>
            <a:ext cx="5207700" cy="1519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pt-BR" sz="3300" b="1"/>
              <a:t>8. Gráfico de Transições</a:t>
            </a:r>
            <a:endParaRPr sz="3300" b="1"/>
          </a:p>
        </p:txBody>
      </p:sp>
      <p:sp>
        <p:nvSpPr>
          <p:cNvPr id="476" name="Google Shape;47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32</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5"/>
          <p:cNvSpPr txBox="1"/>
          <p:nvPr/>
        </p:nvSpPr>
        <p:spPr>
          <a:xfrm>
            <a:off x="1130275" y="443301"/>
            <a:ext cx="5157900" cy="7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400"/>
              <a:buFont typeface="Montserrat"/>
              <a:buNone/>
            </a:pPr>
            <a:r>
              <a:rPr lang="pt-BR" sz="2400" b="1">
                <a:solidFill>
                  <a:schemeClr val="lt1"/>
                </a:solidFill>
                <a:latin typeface="Montserrat"/>
                <a:ea typeface="Montserrat"/>
                <a:cs typeface="Montserrat"/>
                <a:sym typeface="Montserrat"/>
              </a:rPr>
              <a:t>8. Gráfico de Transições</a:t>
            </a:r>
            <a:endParaRPr sz="2400" b="1"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lt1"/>
              </a:buClr>
              <a:buSzPts val="2400"/>
              <a:buFont typeface="Montserrat"/>
              <a:buNone/>
            </a:pPr>
            <a:endParaRPr sz="2500" b="1" i="0" u="none" strike="noStrike" cap="none">
              <a:solidFill>
                <a:schemeClr val="lt1"/>
              </a:solidFill>
              <a:latin typeface="Montserrat"/>
              <a:ea typeface="Montserrat"/>
              <a:cs typeface="Montserrat"/>
              <a:sym typeface="Montserrat"/>
            </a:endParaRPr>
          </a:p>
        </p:txBody>
      </p:sp>
      <p:sp>
        <p:nvSpPr>
          <p:cNvPr id="482" name="Google Shape;48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pt-BR" smtClean="0"/>
              <a:t>33</a:t>
            </a:fld>
            <a:r>
              <a:rPr lang="pt-BR" dirty="0"/>
              <a:t>/37</a:t>
            </a:r>
            <a:endParaRPr dirty="0"/>
          </a:p>
        </p:txBody>
      </p:sp>
      <p:pic>
        <p:nvPicPr>
          <p:cNvPr id="483" name="Google Shape;483;p55"/>
          <p:cNvPicPr preferRelativeResize="0"/>
          <p:nvPr/>
        </p:nvPicPr>
        <p:blipFill>
          <a:blip r:embed="rId3">
            <a:alphaModFix/>
          </a:blip>
          <a:stretch>
            <a:fillRect/>
          </a:stretch>
        </p:blipFill>
        <p:spPr>
          <a:xfrm>
            <a:off x="2990063" y="1189700"/>
            <a:ext cx="3163875" cy="3795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6"/>
          <p:cNvSpPr txBox="1">
            <a:spLocks noGrp="1"/>
          </p:cNvSpPr>
          <p:nvPr>
            <p:ph type="title"/>
          </p:nvPr>
        </p:nvSpPr>
        <p:spPr>
          <a:xfrm>
            <a:off x="823850" y="2053000"/>
            <a:ext cx="6189300" cy="1148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pt-BR" sz="3300" b="1"/>
              <a:t>9. Conclusão</a:t>
            </a:r>
            <a:endParaRPr sz="3300" b="1"/>
          </a:p>
        </p:txBody>
      </p:sp>
      <p:sp>
        <p:nvSpPr>
          <p:cNvPr id="489" name="Google Shape;489;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34</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dirty="0"/>
              <a:t>9. Conclusão</a:t>
            </a:r>
            <a:endParaRPr b="1" dirty="0"/>
          </a:p>
        </p:txBody>
      </p:sp>
      <p:sp>
        <p:nvSpPr>
          <p:cNvPr id="495" name="Google Shape;495;p57"/>
          <p:cNvSpPr txBox="1">
            <a:spLocks noGrp="1"/>
          </p:cNvSpPr>
          <p:nvPr>
            <p:ph type="body" idx="1"/>
          </p:nvPr>
        </p:nvSpPr>
        <p:spPr>
          <a:xfrm>
            <a:off x="1076298" y="600624"/>
            <a:ext cx="4133700" cy="4376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sz="325" dirty="0"/>
          </a:p>
          <a:p>
            <a:pPr marL="0" lvl="0" indent="0" algn="just" rtl="0">
              <a:lnSpc>
                <a:spcPct val="150000"/>
              </a:lnSpc>
              <a:spcBef>
                <a:spcPts val="1200"/>
              </a:spcBef>
              <a:spcAft>
                <a:spcPts val="0"/>
              </a:spcAft>
              <a:buSzPts val="1300"/>
              <a:buNone/>
            </a:pPr>
            <a:r>
              <a:rPr lang="pt-BR" dirty="0">
                <a:solidFill>
                  <a:srgbClr val="ECECEC"/>
                </a:solidFill>
                <a:highlight>
                  <a:srgbClr val="212121"/>
                </a:highlight>
                <a:latin typeface="Roboto"/>
                <a:ea typeface="Roboto"/>
                <a:cs typeface="Roboto"/>
                <a:sym typeface="Montserrat"/>
              </a:rPr>
              <a:t>Concluindo, os autômatos finitos são caracterizados por um conjunto limitado de estados, uma entrada definida e regras de transição, desempenham um papel crucial na identificação de padrões e na otimização do uso de informações, incluindo a montagem de bancos de dados e análise de BIG DATA. Notavelmente, os autômatos finitos são particularmente eficazes na busca de informações complexas ou em ambientes de bancos de dados mais desorganizados, oferecendo uma abordagem valiosa para lidar com dados mais confusos. No entanto, sua aplicação pode se tornar excessivamente complexa e pouco eficiente quando se trata de tarefas mais simples.</a:t>
            </a:r>
            <a:endParaRPr dirty="0">
              <a:solidFill>
                <a:srgbClr val="ECECEC"/>
              </a:solidFill>
              <a:highlight>
                <a:srgbClr val="212121"/>
              </a:highlight>
              <a:latin typeface="Roboto"/>
              <a:ea typeface="Roboto"/>
              <a:cs typeface="Roboto"/>
              <a:sym typeface="Montserrat"/>
            </a:endParaRPr>
          </a:p>
        </p:txBody>
      </p:sp>
      <p:pic>
        <p:nvPicPr>
          <p:cNvPr id="496" name="Google Shape;496;p57"/>
          <p:cNvPicPr preferRelativeResize="0"/>
          <p:nvPr/>
        </p:nvPicPr>
        <p:blipFill rotWithShape="1">
          <a:blip r:embed="rId3">
            <a:alphaModFix/>
          </a:blip>
          <a:srcRect/>
          <a:stretch/>
        </p:blipFill>
        <p:spPr>
          <a:xfrm>
            <a:off x="5418350" y="1674775"/>
            <a:ext cx="2544275" cy="2544275"/>
          </a:xfrm>
          <a:prstGeom prst="rect">
            <a:avLst/>
          </a:prstGeom>
          <a:noFill/>
          <a:ln>
            <a:noFill/>
          </a:ln>
        </p:spPr>
      </p:pic>
      <p:sp>
        <p:nvSpPr>
          <p:cNvPr id="497" name="Google Shape;49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35</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8"/>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Referências</a:t>
            </a:r>
            <a:endParaRPr b="1"/>
          </a:p>
        </p:txBody>
      </p:sp>
      <p:sp>
        <p:nvSpPr>
          <p:cNvPr id="503" name="Google Shape;503;p58"/>
          <p:cNvSpPr txBox="1"/>
          <p:nvPr/>
        </p:nvSpPr>
        <p:spPr>
          <a:xfrm>
            <a:off x="1356450" y="1307850"/>
            <a:ext cx="6431100" cy="29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Lato"/>
              <a:ea typeface="Lato"/>
              <a:cs typeface="Lato"/>
              <a:sym typeface="Lato"/>
            </a:endParaRPr>
          </a:p>
          <a:p>
            <a:pPr marL="457200" marR="0" lvl="0" indent="-298450" algn="l" rtl="0">
              <a:lnSpc>
                <a:spcPct val="100000"/>
              </a:lnSpc>
              <a:spcBef>
                <a:spcPts val="0"/>
              </a:spcBef>
              <a:spcAft>
                <a:spcPts val="0"/>
              </a:spcAft>
              <a:buClr>
                <a:schemeClr val="lt1"/>
              </a:buClr>
              <a:buSzPts val="1100"/>
              <a:buFont typeface="Lato"/>
              <a:buAutoNum type="arabicPeriod"/>
            </a:pPr>
            <a:r>
              <a:rPr lang="pt-BR" sz="1100">
                <a:solidFill>
                  <a:schemeClr val="lt1"/>
                </a:solidFill>
                <a:latin typeface="Lato"/>
                <a:ea typeface="Lato"/>
                <a:cs typeface="Lato"/>
                <a:sym typeface="Lato"/>
              </a:rPr>
              <a:t>SOUSA, José. LFA05 - Autômato Finito Determinístico | Construção. (25m16s). Disponível em: https://www.youtube.com/watch?v=VHUWYy9PB3U&amp;t=543s</a:t>
            </a:r>
            <a:endParaRPr sz="1100" b="0" i="0" u="none" strike="noStrike" cap="none">
              <a:solidFill>
                <a:schemeClr val="lt1"/>
              </a:solidFill>
              <a:latin typeface="Lato"/>
              <a:ea typeface="Lato"/>
              <a:cs typeface="Lato"/>
              <a:sym typeface="Lato"/>
            </a:endParaRPr>
          </a:p>
          <a:p>
            <a:pPr marL="457200" lvl="0" indent="-298450" algn="l" rtl="0">
              <a:spcBef>
                <a:spcPts val="0"/>
              </a:spcBef>
              <a:spcAft>
                <a:spcPts val="0"/>
              </a:spcAft>
              <a:buClr>
                <a:schemeClr val="lt1"/>
              </a:buClr>
              <a:buSzPts val="1100"/>
              <a:buFont typeface="Lato"/>
              <a:buAutoNum type="arabicPeriod"/>
            </a:pPr>
            <a:r>
              <a:rPr lang="pt-BR" sz="1100">
                <a:solidFill>
                  <a:schemeClr val="lt1"/>
                </a:solidFill>
                <a:latin typeface="Lato"/>
                <a:ea typeface="Lato"/>
                <a:cs typeface="Lato"/>
                <a:sym typeface="Lato"/>
              </a:rPr>
              <a:t>https://www.cin.ufpe.br/~gcb/tc/tc_automato_finitos.pdf</a:t>
            </a:r>
            <a:endParaRPr sz="1100" b="0" i="0" u="none" strike="noStrike" cap="none">
              <a:solidFill>
                <a:schemeClr val="lt1"/>
              </a:solidFill>
              <a:latin typeface="Lato"/>
              <a:ea typeface="Lato"/>
              <a:cs typeface="Lato"/>
              <a:sym typeface="Lato"/>
            </a:endParaRPr>
          </a:p>
          <a:p>
            <a:pPr marL="457200" lvl="0" indent="-298450" algn="l" rtl="0">
              <a:spcBef>
                <a:spcPts val="0"/>
              </a:spcBef>
              <a:spcAft>
                <a:spcPts val="0"/>
              </a:spcAft>
              <a:buClr>
                <a:schemeClr val="lt1"/>
              </a:buClr>
              <a:buSzPts val="1100"/>
              <a:buFont typeface="Lato"/>
              <a:buAutoNum type="arabicPeriod"/>
            </a:pPr>
            <a:r>
              <a:rPr lang="pt-BR" sz="1100">
                <a:solidFill>
                  <a:schemeClr val="lt1"/>
                </a:solidFill>
                <a:latin typeface="Lato"/>
                <a:ea typeface="Lato"/>
                <a:cs typeface="Lato"/>
                <a:sym typeface="Lato"/>
              </a:rPr>
              <a:t>http://www.dsc.ufcg.edu.br/~pet/jornal/junho2014/materias/recapitulando.html</a:t>
            </a:r>
            <a:endParaRPr sz="1100">
              <a:solidFill>
                <a:schemeClr val="lt1"/>
              </a:solidFill>
              <a:latin typeface="Lato"/>
              <a:ea typeface="Lato"/>
              <a:cs typeface="Lato"/>
              <a:sym typeface="Lato"/>
            </a:endParaRPr>
          </a:p>
          <a:p>
            <a:pPr marL="0" marR="0" lvl="0" indent="0" algn="l" rtl="0">
              <a:lnSpc>
                <a:spcPct val="100000"/>
              </a:lnSpc>
              <a:spcBef>
                <a:spcPts val="0"/>
              </a:spcBef>
              <a:spcAft>
                <a:spcPts val="0"/>
              </a:spcAft>
              <a:buNone/>
            </a:pPr>
            <a:endParaRPr sz="1100">
              <a:solidFill>
                <a:schemeClr val="lt1"/>
              </a:solidFill>
              <a:latin typeface="Lato"/>
              <a:ea typeface="Lato"/>
              <a:cs typeface="Lato"/>
              <a:sym typeface="Lato"/>
            </a:endParaRPr>
          </a:p>
          <a:p>
            <a:pPr marL="457200" marR="0" lvl="0" indent="0" algn="l" rtl="0">
              <a:lnSpc>
                <a:spcPct val="100000"/>
              </a:lnSpc>
              <a:spcBef>
                <a:spcPts val="0"/>
              </a:spcBef>
              <a:spcAft>
                <a:spcPts val="0"/>
              </a:spcAft>
              <a:buNone/>
            </a:pPr>
            <a:endParaRPr sz="1100" b="0" i="0" u="none" strike="noStrike" cap="none">
              <a:solidFill>
                <a:schemeClr val="lt1"/>
              </a:solidFill>
              <a:latin typeface="Lato"/>
              <a:ea typeface="Lato"/>
              <a:cs typeface="Lato"/>
              <a:sym typeface="Lato"/>
            </a:endParaRPr>
          </a:p>
        </p:txBody>
      </p:sp>
      <p:sp>
        <p:nvSpPr>
          <p:cNvPr id="504" name="Google Shape;50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36</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9"/>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pt-BR" b="1"/>
              <a:t>Obrigado!</a:t>
            </a:r>
            <a:endParaRPr b="1"/>
          </a:p>
        </p:txBody>
      </p:sp>
      <p:sp>
        <p:nvSpPr>
          <p:cNvPr id="510" name="Google Shape;51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r>
              <a:rPr lang="pt-BR" dirty="0"/>
              <a:t>37/</a:t>
            </a:r>
            <a:fld id="{00000000-1234-1234-1234-123412341234}" type="slidenum">
              <a:rPr lang="pt-BR" smtClean="0"/>
              <a:t>37</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457200" lvl="0" indent="-381000" algn="l" rtl="0">
              <a:lnSpc>
                <a:spcPct val="100000"/>
              </a:lnSpc>
              <a:spcBef>
                <a:spcPts val="0"/>
              </a:spcBef>
              <a:spcAft>
                <a:spcPts val="0"/>
              </a:spcAft>
              <a:buSzPts val="2400"/>
              <a:buAutoNum type="arabicPeriod"/>
            </a:pPr>
            <a:r>
              <a:rPr lang="pt-BR" b="1"/>
              <a:t>Introdução e Contextualização</a:t>
            </a:r>
            <a:endParaRPr b="1"/>
          </a:p>
        </p:txBody>
      </p:sp>
      <p:sp>
        <p:nvSpPr>
          <p:cNvPr id="264" name="Google Shape;264;p26"/>
          <p:cNvSpPr txBox="1">
            <a:spLocks noGrp="1"/>
          </p:cNvSpPr>
          <p:nvPr>
            <p:ph type="body" idx="1"/>
          </p:nvPr>
        </p:nvSpPr>
        <p:spPr>
          <a:xfrm>
            <a:off x="1297500" y="1307850"/>
            <a:ext cx="5849100" cy="24699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dirty="0">
                <a:solidFill>
                  <a:schemeClr val="lt2"/>
                </a:solidFill>
                <a:latin typeface="Montserrat"/>
                <a:ea typeface="Montserrat"/>
                <a:cs typeface="Montserrat"/>
                <a:sym typeface="Montserrat"/>
              </a:rPr>
              <a:t>O que são Autômatos Finitos?</a:t>
            </a:r>
            <a:endParaRPr sz="1500" b="1" dirty="0">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050" b="1" dirty="0">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r>
              <a:rPr lang="pt-BR" sz="1200" dirty="0">
                <a:solidFill>
                  <a:srgbClr val="ECECEC"/>
                </a:solidFill>
                <a:highlight>
                  <a:srgbClr val="212121"/>
                </a:highlight>
                <a:latin typeface="Roboto"/>
                <a:ea typeface="Roboto"/>
                <a:cs typeface="Roboto"/>
                <a:sym typeface="Roboto"/>
              </a:rPr>
              <a:t>Um autômato finito é um modelo abstrato que consiste em um conjunto finito de estados, uma entrada (alfabeto) e regras de transição que determinam como o autômato muda de estado em resposta à entrada. Ele pode estar em apenas um estado por vez e pode aceitar ou rejeitar uma sequência de entrada com base em seu estado.</a:t>
            </a:r>
            <a:endParaRPr sz="1400" dirty="0">
              <a:latin typeface="Montserrat"/>
              <a:ea typeface="Montserrat"/>
              <a:cs typeface="Montserrat"/>
              <a:sym typeface="Montserrat"/>
            </a:endParaRPr>
          </a:p>
          <a:p>
            <a:pPr marL="0" lvl="0" indent="0" algn="l" rtl="0">
              <a:lnSpc>
                <a:spcPct val="115000"/>
              </a:lnSpc>
              <a:spcBef>
                <a:spcPts val="0"/>
              </a:spcBef>
              <a:spcAft>
                <a:spcPts val="1200"/>
              </a:spcAft>
              <a:buSzPts val="1405"/>
              <a:buNone/>
            </a:pPr>
            <a:endParaRPr dirty="0">
              <a:latin typeface="Montserrat"/>
              <a:ea typeface="Montserrat"/>
              <a:cs typeface="Montserrat"/>
              <a:sym typeface="Montserrat"/>
            </a:endParaRPr>
          </a:p>
        </p:txBody>
      </p:sp>
      <p:sp>
        <p:nvSpPr>
          <p:cNvPr id="265" name="Google Shape;26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4</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pt-BR" b="1"/>
              <a:t>1.2. Introdução e Contextualização</a:t>
            </a:r>
            <a:endParaRPr b="1"/>
          </a:p>
        </p:txBody>
      </p:sp>
      <p:sp>
        <p:nvSpPr>
          <p:cNvPr id="271" name="Google Shape;271;p27"/>
          <p:cNvSpPr txBox="1">
            <a:spLocks noGrp="1"/>
          </p:cNvSpPr>
          <p:nvPr>
            <p:ph type="body" idx="1"/>
          </p:nvPr>
        </p:nvSpPr>
        <p:spPr>
          <a:xfrm>
            <a:off x="1297500" y="1307850"/>
            <a:ext cx="6229500" cy="33507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dirty="0">
                <a:solidFill>
                  <a:schemeClr val="lt2"/>
                </a:solidFill>
                <a:latin typeface="Montserrat"/>
                <a:ea typeface="Montserrat"/>
                <a:cs typeface="Montserrat"/>
                <a:sym typeface="Montserrat"/>
              </a:rPr>
              <a:t>Visão geral da apresentação</a:t>
            </a:r>
            <a:endParaRPr sz="1500" b="1" dirty="0">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400" dirty="0">
              <a:latin typeface="Montserrat"/>
              <a:ea typeface="Montserrat"/>
              <a:cs typeface="Montserrat"/>
              <a:sym typeface="Montserrat"/>
            </a:endParaRPr>
          </a:p>
          <a:p>
            <a:pPr marL="0" lvl="0" indent="0" algn="just" rtl="0">
              <a:lnSpc>
                <a:spcPct val="115000"/>
              </a:lnSpc>
              <a:spcBef>
                <a:spcPts val="0"/>
              </a:spcBef>
              <a:spcAft>
                <a:spcPts val="0"/>
              </a:spcAft>
              <a:buSzPts val="1405"/>
              <a:buNone/>
            </a:pPr>
            <a:r>
              <a:rPr lang="pt-BR" sz="1200" dirty="0">
                <a:solidFill>
                  <a:srgbClr val="ECECEC"/>
                </a:solidFill>
                <a:highlight>
                  <a:srgbClr val="212121"/>
                </a:highlight>
                <a:latin typeface="Roboto"/>
                <a:ea typeface="Roboto"/>
                <a:cs typeface="Roboto"/>
                <a:sym typeface="Roboto"/>
              </a:rPr>
              <a:t>Abordaremos o </a:t>
            </a:r>
            <a:r>
              <a:rPr lang="pt-BR" sz="1200" b="1" dirty="0">
                <a:solidFill>
                  <a:srgbClr val="ECECEC"/>
                </a:solidFill>
                <a:highlight>
                  <a:srgbClr val="212121"/>
                </a:highlight>
                <a:latin typeface="Roboto"/>
                <a:ea typeface="Roboto"/>
                <a:cs typeface="Roboto"/>
                <a:sym typeface="Roboto"/>
              </a:rPr>
              <a:t>Reconhecimento de Padrões em Texto usando Autômatos Finitos</a:t>
            </a:r>
            <a:r>
              <a:rPr lang="pt-BR" sz="1200" dirty="0">
                <a:solidFill>
                  <a:srgbClr val="ECECEC"/>
                </a:solidFill>
                <a:highlight>
                  <a:srgbClr val="212121"/>
                </a:highlight>
                <a:latin typeface="Roboto"/>
                <a:ea typeface="Roboto"/>
                <a:cs typeface="Roboto"/>
                <a:sym typeface="Roboto"/>
              </a:rPr>
              <a:t>, um tema crucial na computação atualmente. O reconhecimento de padrões em textos é essencial em várias áreas, desde correção ortográfica em smartphones até análise de sentimentos em redes sociais e segurança da informação. </a:t>
            </a:r>
            <a:endParaRPr sz="1200" dirty="0">
              <a:solidFill>
                <a:srgbClr val="ECECEC"/>
              </a:solidFill>
              <a:highlight>
                <a:srgbClr val="212121"/>
              </a:highlight>
              <a:latin typeface="Roboto"/>
              <a:ea typeface="Roboto"/>
              <a:cs typeface="Roboto"/>
              <a:sym typeface="Roboto"/>
            </a:endParaRPr>
          </a:p>
          <a:p>
            <a:pPr marL="0" lvl="0" indent="0" algn="just" rtl="0">
              <a:lnSpc>
                <a:spcPct val="115000"/>
              </a:lnSpc>
              <a:spcBef>
                <a:spcPts val="1200"/>
              </a:spcBef>
              <a:spcAft>
                <a:spcPts val="0"/>
              </a:spcAft>
              <a:buSzPts val="1405"/>
              <a:buNone/>
            </a:pPr>
            <a:endParaRPr sz="1200" dirty="0">
              <a:solidFill>
                <a:srgbClr val="ECECEC"/>
              </a:solidFill>
              <a:highlight>
                <a:srgbClr val="212121"/>
              </a:highlight>
              <a:latin typeface="Roboto"/>
              <a:ea typeface="Roboto"/>
              <a:cs typeface="Roboto"/>
              <a:sym typeface="Roboto"/>
            </a:endParaRPr>
          </a:p>
          <a:p>
            <a:pPr marL="0" lvl="0" indent="0" algn="just" rtl="0">
              <a:lnSpc>
                <a:spcPct val="115000"/>
              </a:lnSpc>
              <a:spcBef>
                <a:spcPts val="1200"/>
              </a:spcBef>
              <a:spcAft>
                <a:spcPts val="1200"/>
              </a:spcAft>
              <a:buSzPts val="1405"/>
              <a:buNone/>
            </a:pPr>
            <a:r>
              <a:rPr lang="pt-BR" sz="1200" dirty="0">
                <a:solidFill>
                  <a:srgbClr val="ECECEC"/>
                </a:solidFill>
                <a:highlight>
                  <a:srgbClr val="212121"/>
                </a:highlight>
                <a:latin typeface="Roboto"/>
                <a:ea typeface="Roboto"/>
                <a:cs typeface="Roboto"/>
                <a:sym typeface="Roboto"/>
              </a:rPr>
              <a:t>No entanto, enfrentamos desafios como diversidade linguística e ambiguidade de palavras. Os autômatos finitos oferecem uma solução para esses desafios. Em nossa apresentação, vamos explorar como eles podem ser usados para reconhecimento de valores monetários.</a:t>
            </a:r>
            <a:endParaRPr dirty="0">
              <a:latin typeface="Montserrat"/>
              <a:ea typeface="Montserrat"/>
              <a:cs typeface="Montserrat"/>
              <a:sym typeface="Montserrat"/>
            </a:endParaRPr>
          </a:p>
        </p:txBody>
      </p:sp>
      <p:sp>
        <p:nvSpPr>
          <p:cNvPr id="272" name="Google Shape;27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5</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pt-BR" sz="3300" b="1"/>
              <a:t>2. Aplicações</a:t>
            </a:r>
            <a:endParaRPr sz="3300"/>
          </a:p>
        </p:txBody>
      </p:sp>
      <p:sp>
        <p:nvSpPr>
          <p:cNvPr id="278" name="Google Shape;27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6</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2.1. Aplicações</a:t>
            </a:r>
            <a:endParaRPr b="1"/>
          </a:p>
        </p:txBody>
      </p:sp>
      <p:sp>
        <p:nvSpPr>
          <p:cNvPr id="284" name="Google Shape;284;p29"/>
          <p:cNvSpPr txBox="1">
            <a:spLocks noGrp="1"/>
          </p:cNvSpPr>
          <p:nvPr>
            <p:ph type="body" idx="1"/>
          </p:nvPr>
        </p:nvSpPr>
        <p:spPr>
          <a:xfrm>
            <a:off x="1297500" y="1307850"/>
            <a:ext cx="4261500" cy="32745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dirty="0">
                <a:solidFill>
                  <a:schemeClr val="lt2"/>
                </a:solidFill>
                <a:latin typeface="Montserrat"/>
                <a:ea typeface="Montserrat"/>
                <a:cs typeface="Montserrat"/>
                <a:sym typeface="Montserrat"/>
              </a:rPr>
              <a:t>Processamento de Linguagem Natural (PLN) </a:t>
            </a:r>
            <a:endParaRPr sz="1500" b="1" dirty="0">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050" b="1" dirty="0">
              <a:solidFill>
                <a:schemeClr val="lt2"/>
              </a:solidFill>
              <a:latin typeface="Montserrat"/>
              <a:ea typeface="Montserrat"/>
              <a:cs typeface="Montserrat"/>
              <a:sym typeface="Montserrat"/>
            </a:endParaRPr>
          </a:p>
          <a:p>
            <a:pPr marL="457200" marR="0" lvl="0" indent="-317500" algn="just" rtl="0">
              <a:lnSpc>
                <a:spcPct val="150000"/>
              </a:lnSpc>
              <a:spcBef>
                <a:spcPts val="0"/>
              </a:spcBef>
              <a:spcAft>
                <a:spcPts val="0"/>
              </a:spcAft>
              <a:buSzPts val="1400"/>
              <a:buFont typeface="Montserrat"/>
              <a:buChar char="●"/>
            </a:pPr>
            <a:r>
              <a:rPr lang="pt-BR" sz="1200" dirty="0">
                <a:solidFill>
                  <a:srgbClr val="ECECEC"/>
                </a:solidFill>
                <a:highlight>
                  <a:srgbClr val="212121"/>
                </a:highlight>
                <a:latin typeface="Roboto"/>
                <a:ea typeface="Roboto"/>
                <a:cs typeface="Roboto"/>
                <a:sym typeface="Roboto"/>
              </a:rPr>
              <a:t>Autômatos finitos são usados para reconhecer entidades nomeadas, como nomes de pessoas, locais e organizações em textos.</a:t>
            </a:r>
            <a:endParaRPr sz="1200" dirty="0">
              <a:solidFill>
                <a:srgbClr val="ECECEC"/>
              </a:solidFill>
              <a:highlight>
                <a:srgbClr val="212121"/>
              </a:highlight>
              <a:latin typeface="Roboto"/>
              <a:ea typeface="Roboto"/>
              <a:cs typeface="Roboto"/>
              <a:sym typeface="Roboto"/>
            </a:endParaRPr>
          </a:p>
          <a:p>
            <a:pPr marL="457200" marR="0" lvl="0" indent="0" algn="just" rtl="0">
              <a:lnSpc>
                <a:spcPct val="150000"/>
              </a:lnSpc>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457200" marR="0" lvl="0" indent="-304800" algn="just" rtl="0">
              <a:lnSpc>
                <a:spcPct val="150000"/>
              </a:lnSpc>
              <a:spcBef>
                <a:spcPts val="0"/>
              </a:spcBef>
              <a:spcAft>
                <a:spcPts val="0"/>
              </a:spcAft>
              <a:buClr>
                <a:srgbClr val="ECECEC"/>
              </a:buClr>
              <a:buSzPts val="1200"/>
              <a:buFont typeface="Roboto"/>
              <a:buChar char="●"/>
            </a:pPr>
            <a:r>
              <a:rPr lang="pt-BR" sz="1200" dirty="0">
                <a:solidFill>
                  <a:srgbClr val="ECECEC"/>
                </a:solidFill>
                <a:highlight>
                  <a:srgbClr val="212121"/>
                </a:highlight>
                <a:latin typeface="Roboto"/>
                <a:ea typeface="Roboto"/>
                <a:cs typeface="Roboto"/>
                <a:sym typeface="Roboto"/>
              </a:rPr>
              <a:t>São aplicados na </a:t>
            </a:r>
            <a:r>
              <a:rPr lang="pt-BR" sz="1200" dirty="0" err="1">
                <a:solidFill>
                  <a:srgbClr val="ECECEC"/>
                </a:solidFill>
                <a:highlight>
                  <a:srgbClr val="212121"/>
                </a:highlight>
                <a:latin typeface="Roboto"/>
                <a:ea typeface="Roboto"/>
                <a:cs typeface="Roboto"/>
                <a:sym typeface="Roboto"/>
              </a:rPr>
              <a:t>tokenização</a:t>
            </a:r>
            <a:r>
              <a:rPr lang="pt-BR" sz="1200" dirty="0">
                <a:solidFill>
                  <a:srgbClr val="ECECEC"/>
                </a:solidFill>
                <a:highlight>
                  <a:srgbClr val="212121"/>
                </a:highlight>
                <a:latin typeface="Roboto"/>
                <a:ea typeface="Roboto"/>
                <a:cs typeface="Roboto"/>
                <a:sym typeface="Roboto"/>
              </a:rPr>
              <a:t>, segmentação de frases e detecção de palavras-chave, auxiliando na análise e compreensão de grandes volumes de texto.</a:t>
            </a:r>
            <a:endParaRPr sz="1200" dirty="0">
              <a:solidFill>
                <a:srgbClr val="ECECEC"/>
              </a:solidFill>
              <a:highlight>
                <a:srgbClr val="212121"/>
              </a:highlight>
              <a:latin typeface="Roboto"/>
              <a:ea typeface="Roboto"/>
              <a:cs typeface="Roboto"/>
              <a:sym typeface="Roboto"/>
            </a:endParaRPr>
          </a:p>
          <a:p>
            <a:pPr marL="0" lvl="0" indent="0" algn="l" rtl="0">
              <a:lnSpc>
                <a:spcPct val="115000"/>
              </a:lnSpc>
              <a:spcBef>
                <a:spcPts val="0"/>
              </a:spcBef>
              <a:spcAft>
                <a:spcPts val="1200"/>
              </a:spcAft>
              <a:buSzPts val="1405"/>
              <a:buNone/>
            </a:pPr>
            <a:endParaRPr dirty="0">
              <a:latin typeface="Montserrat"/>
              <a:ea typeface="Montserrat"/>
              <a:cs typeface="Montserrat"/>
              <a:sym typeface="Montserrat"/>
            </a:endParaRPr>
          </a:p>
        </p:txBody>
      </p:sp>
      <p:pic>
        <p:nvPicPr>
          <p:cNvPr id="285" name="Google Shape;285;p29"/>
          <p:cNvPicPr preferRelativeResize="0"/>
          <p:nvPr/>
        </p:nvPicPr>
        <p:blipFill>
          <a:blip r:embed="rId3">
            <a:alphaModFix/>
          </a:blip>
          <a:stretch>
            <a:fillRect/>
          </a:stretch>
        </p:blipFill>
        <p:spPr>
          <a:xfrm>
            <a:off x="5895400" y="2229200"/>
            <a:ext cx="2914875" cy="1776250"/>
          </a:xfrm>
          <a:prstGeom prst="rect">
            <a:avLst/>
          </a:prstGeom>
          <a:noFill/>
          <a:ln>
            <a:noFill/>
          </a:ln>
        </p:spPr>
      </p:pic>
      <p:sp>
        <p:nvSpPr>
          <p:cNvPr id="286" name="Google Shape;2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7</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2.2. Aplicações</a:t>
            </a:r>
            <a:endParaRPr b="1"/>
          </a:p>
        </p:txBody>
      </p:sp>
      <p:sp>
        <p:nvSpPr>
          <p:cNvPr id="292" name="Google Shape;292;p30"/>
          <p:cNvSpPr txBox="1">
            <a:spLocks noGrp="1"/>
          </p:cNvSpPr>
          <p:nvPr>
            <p:ph type="body" idx="1"/>
          </p:nvPr>
        </p:nvSpPr>
        <p:spPr>
          <a:xfrm>
            <a:off x="1297500" y="1307850"/>
            <a:ext cx="4261500" cy="32745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a:solidFill>
                  <a:schemeClr val="lt2"/>
                </a:solidFill>
                <a:latin typeface="Montserrat"/>
                <a:ea typeface="Montserrat"/>
                <a:cs typeface="Montserrat"/>
                <a:sym typeface="Montserrat"/>
              </a:rPr>
              <a:t>Análise de Sentimentos </a:t>
            </a:r>
            <a:endParaRPr sz="1500" b="1">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050" b="1">
              <a:solidFill>
                <a:schemeClr val="lt2"/>
              </a:solidFill>
              <a:latin typeface="Montserrat"/>
              <a:ea typeface="Montserrat"/>
              <a:cs typeface="Montserrat"/>
              <a:sym typeface="Montserrat"/>
            </a:endParaRPr>
          </a:p>
          <a:p>
            <a:pPr marL="457200" lvl="0" indent="-304800" algn="just" rtl="0">
              <a:spcBef>
                <a:spcPts val="0"/>
              </a:spcBef>
              <a:spcAft>
                <a:spcPts val="0"/>
              </a:spcAft>
              <a:buClr>
                <a:srgbClr val="ECECEC"/>
              </a:buClr>
              <a:buSzPts val="1200"/>
              <a:buFont typeface="Roboto"/>
              <a:buChar char="●"/>
            </a:pPr>
            <a:r>
              <a:rPr lang="pt-BR" sz="1200">
                <a:solidFill>
                  <a:srgbClr val="ECECEC"/>
                </a:solidFill>
                <a:highlight>
                  <a:srgbClr val="212121"/>
                </a:highlight>
                <a:latin typeface="Roboto"/>
                <a:ea typeface="Roboto"/>
                <a:cs typeface="Roboto"/>
                <a:sym typeface="Roboto"/>
              </a:rPr>
              <a:t>Em redes sociais e análise de opinião, os autômatos finitos são empregados para identificar padrões que indicam sentimentos positivos, negativos ou neutros em textos.</a:t>
            </a:r>
            <a:endParaRPr sz="1200">
              <a:solidFill>
                <a:srgbClr val="ECECEC"/>
              </a:solidFill>
              <a:highlight>
                <a:srgbClr val="212121"/>
              </a:highlight>
              <a:latin typeface="Roboto"/>
              <a:ea typeface="Roboto"/>
              <a:cs typeface="Roboto"/>
              <a:sym typeface="Roboto"/>
            </a:endParaRPr>
          </a:p>
          <a:p>
            <a:pPr marL="457200" marR="0" lvl="0" indent="0" algn="just" rtl="0">
              <a:lnSpc>
                <a:spcPct val="150000"/>
              </a:lnSpc>
              <a:spcBef>
                <a:spcPts val="0"/>
              </a:spcBef>
              <a:spcAft>
                <a:spcPts val="0"/>
              </a:spcAft>
              <a:buNone/>
            </a:pPr>
            <a:endParaRPr sz="120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a:solidFill>
                  <a:srgbClr val="ECECEC"/>
                </a:solidFill>
                <a:highlight>
                  <a:srgbClr val="212121"/>
                </a:highlight>
                <a:latin typeface="Roboto"/>
                <a:ea typeface="Roboto"/>
                <a:cs typeface="Roboto"/>
                <a:sym typeface="Roboto"/>
              </a:rPr>
              <a:t>Eles ajudam a categorizar e classificar opiniões expressas em comentários, avaliações de produtos, etc.</a:t>
            </a:r>
            <a:endParaRPr sz="1200">
              <a:solidFill>
                <a:srgbClr val="ECECEC"/>
              </a:solidFill>
              <a:highlight>
                <a:srgbClr val="212121"/>
              </a:highlight>
              <a:latin typeface="Roboto"/>
              <a:ea typeface="Roboto"/>
              <a:cs typeface="Roboto"/>
              <a:sym typeface="Roboto"/>
            </a:endParaRPr>
          </a:p>
          <a:p>
            <a:pPr marL="457200" lvl="0" indent="0" algn="just" rtl="0">
              <a:spcBef>
                <a:spcPts val="0"/>
              </a:spcBef>
              <a:spcAft>
                <a:spcPts val="0"/>
              </a:spcAft>
              <a:buNone/>
            </a:pPr>
            <a:r>
              <a:rPr lang="pt-BR" sz="1200">
                <a:solidFill>
                  <a:srgbClr val="ECECEC"/>
                </a:solidFill>
                <a:highlight>
                  <a:srgbClr val="212121"/>
                </a:highlight>
                <a:latin typeface="Roboto"/>
                <a:ea typeface="Roboto"/>
                <a:cs typeface="Roboto"/>
                <a:sym typeface="Roboto"/>
              </a:rPr>
              <a:t> </a:t>
            </a:r>
            <a:endParaRPr sz="120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a:solidFill>
                  <a:srgbClr val="ECECEC"/>
                </a:solidFill>
                <a:highlight>
                  <a:srgbClr val="212121"/>
                </a:highlight>
                <a:latin typeface="Roboto"/>
                <a:ea typeface="Roboto"/>
                <a:cs typeface="Roboto"/>
                <a:sym typeface="Roboto"/>
              </a:rPr>
              <a:t>Dados importantes para tomadores para tomadores de decisão.</a:t>
            </a:r>
            <a:endParaRPr sz="1200">
              <a:solidFill>
                <a:srgbClr val="ECECEC"/>
              </a:solidFill>
              <a:highlight>
                <a:srgbClr val="212121"/>
              </a:highlight>
              <a:latin typeface="Roboto"/>
              <a:ea typeface="Roboto"/>
              <a:cs typeface="Roboto"/>
              <a:sym typeface="Roboto"/>
            </a:endParaRPr>
          </a:p>
          <a:p>
            <a:pPr marL="0" lvl="0" indent="0" algn="l" rtl="0">
              <a:lnSpc>
                <a:spcPct val="115000"/>
              </a:lnSpc>
              <a:spcBef>
                <a:spcPts val="0"/>
              </a:spcBef>
              <a:spcAft>
                <a:spcPts val="1200"/>
              </a:spcAft>
              <a:buSzPts val="1405"/>
              <a:buNone/>
            </a:pPr>
            <a:endParaRPr>
              <a:latin typeface="Montserrat"/>
              <a:ea typeface="Montserrat"/>
              <a:cs typeface="Montserrat"/>
              <a:sym typeface="Montserrat"/>
            </a:endParaRPr>
          </a:p>
        </p:txBody>
      </p:sp>
      <p:pic>
        <p:nvPicPr>
          <p:cNvPr id="293" name="Google Shape;293;p30"/>
          <p:cNvPicPr preferRelativeResize="0"/>
          <p:nvPr/>
        </p:nvPicPr>
        <p:blipFill>
          <a:blip r:embed="rId3">
            <a:alphaModFix/>
          </a:blip>
          <a:stretch>
            <a:fillRect/>
          </a:stretch>
        </p:blipFill>
        <p:spPr>
          <a:xfrm>
            <a:off x="5559000" y="1590725"/>
            <a:ext cx="3280199" cy="2313712"/>
          </a:xfrm>
          <a:prstGeom prst="rect">
            <a:avLst/>
          </a:prstGeom>
          <a:noFill/>
          <a:ln>
            <a:noFill/>
          </a:ln>
        </p:spPr>
      </p:pic>
      <p:sp>
        <p:nvSpPr>
          <p:cNvPr id="294" name="Google Shape;29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8</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pt-BR" b="1"/>
              <a:t>2.3. Aplicações</a:t>
            </a:r>
            <a:endParaRPr b="1"/>
          </a:p>
        </p:txBody>
      </p:sp>
      <p:sp>
        <p:nvSpPr>
          <p:cNvPr id="300" name="Google Shape;300;p31"/>
          <p:cNvSpPr txBox="1">
            <a:spLocks noGrp="1"/>
          </p:cNvSpPr>
          <p:nvPr>
            <p:ph type="body" idx="1"/>
          </p:nvPr>
        </p:nvSpPr>
        <p:spPr>
          <a:xfrm>
            <a:off x="1297500" y="1307850"/>
            <a:ext cx="4261500" cy="3633300"/>
          </a:xfrm>
          <a:prstGeom prst="rect">
            <a:avLst/>
          </a:prstGeom>
          <a:noFill/>
          <a:ln>
            <a:noFill/>
          </a:ln>
        </p:spPr>
        <p:txBody>
          <a:bodyPr spcFirstLastPara="1" wrap="square" lIns="91425" tIns="91425" rIns="91425" bIns="91425" anchor="t" anchorCtr="0">
            <a:normAutofit/>
          </a:bodyPr>
          <a:lstStyle/>
          <a:p>
            <a:pPr marL="0" marR="0" lvl="0" indent="0" algn="just" rtl="0">
              <a:lnSpc>
                <a:spcPct val="150000"/>
              </a:lnSpc>
              <a:spcBef>
                <a:spcPts val="0"/>
              </a:spcBef>
              <a:spcAft>
                <a:spcPts val="0"/>
              </a:spcAft>
              <a:buSzPts val="1405"/>
              <a:buNone/>
            </a:pPr>
            <a:r>
              <a:rPr lang="pt-BR" sz="1500" b="1" dirty="0">
                <a:solidFill>
                  <a:schemeClr val="lt2"/>
                </a:solidFill>
                <a:latin typeface="Montserrat"/>
                <a:ea typeface="Montserrat"/>
                <a:cs typeface="Montserrat"/>
                <a:sym typeface="Montserrat"/>
              </a:rPr>
              <a:t>Segurança da Informação</a:t>
            </a:r>
            <a:endParaRPr sz="1500" b="1" dirty="0">
              <a:solidFill>
                <a:schemeClr val="lt2"/>
              </a:solidFill>
              <a:latin typeface="Montserrat"/>
              <a:ea typeface="Montserrat"/>
              <a:cs typeface="Montserrat"/>
              <a:sym typeface="Montserrat"/>
            </a:endParaRPr>
          </a:p>
          <a:p>
            <a:pPr marL="0" marR="0" lvl="0" indent="0" algn="just" rtl="0">
              <a:lnSpc>
                <a:spcPct val="150000"/>
              </a:lnSpc>
              <a:spcBef>
                <a:spcPts val="0"/>
              </a:spcBef>
              <a:spcAft>
                <a:spcPts val="0"/>
              </a:spcAft>
              <a:buSzPts val="1405"/>
              <a:buNone/>
            </a:pPr>
            <a:endParaRPr sz="1050" b="1" dirty="0">
              <a:solidFill>
                <a:schemeClr val="lt2"/>
              </a:solidFill>
              <a:latin typeface="Montserrat"/>
              <a:ea typeface="Montserrat"/>
              <a:cs typeface="Montserrat"/>
              <a:sym typeface="Montserrat"/>
            </a:endParaRPr>
          </a:p>
          <a:p>
            <a:pPr marL="457200" lvl="0" indent="-304800" algn="just" rtl="0">
              <a:spcBef>
                <a:spcPts val="0"/>
              </a:spcBef>
              <a:spcAft>
                <a:spcPts val="0"/>
              </a:spcAft>
              <a:buClr>
                <a:srgbClr val="ECECEC"/>
              </a:buClr>
              <a:buSzPts val="1200"/>
              <a:buFont typeface="Roboto"/>
              <a:buChar char="●"/>
            </a:pPr>
            <a:r>
              <a:rPr lang="pt-BR" sz="1200" dirty="0">
                <a:solidFill>
                  <a:srgbClr val="ECECEC"/>
                </a:solidFill>
                <a:highlight>
                  <a:srgbClr val="212121"/>
                </a:highlight>
                <a:latin typeface="Roboto"/>
                <a:ea typeface="Roboto"/>
                <a:cs typeface="Roboto"/>
                <a:sym typeface="Roboto"/>
              </a:rPr>
              <a:t>São utilizados para detecção de spam em </a:t>
            </a:r>
            <a:r>
              <a:rPr lang="pt-BR" sz="1200" dirty="0" err="1">
                <a:solidFill>
                  <a:srgbClr val="ECECEC"/>
                </a:solidFill>
                <a:highlight>
                  <a:srgbClr val="212121"/>
                </a:highlight>
                <a:latin typeface="Roboto"/>
                <a:ea typeface="Roboto"/>
                <a:cs typeface="Roboto"/>
                <a:sym typeface="Roboto"/>
              </a:rPr>
              <a:t>emails</a:t>
            </a:r>
            <a:r>
              <a:rPr lang="pt-BR" sz="1200" dirty="0">
                <a:solidFill>
                  <a:srgbClr val="ECECEC"/>
                </a:solidFill>
                <a:highlight>
                  <a:srgbClr val="212121"/>
                </a:highlight>
                <a:latin typeface="Roboto"/>
                <a:ea typeface="Roboto"/>
                <a:cs typeface="Roboto"/>
                <a:sym typeface="Roboto"/>
              </a:rPr>
              <a:t>, identificação de padrões suspeitos em comunicações digitais e prevenção de ataques cibernéticos.</a:t>
            </a:r>
            <a:endParaRPr sz="1200" dirty="0">
              <a:solidFill>
                <a:srgbClr val="ECECEC"/>
              </a:solidFill>
              <a:highlight>
                <a:srgbClr val="212121"/>
              </a:highlight>
              <a:latin typeface="Roboto"/>
              <a:ea typeface="Roboto"/>
              <a:cs typeface="Roboto"/>
              <a:sym typeface="Roboto"/>
            </a:endParaRPr>
          </a:p>
          <a:p>
            <a:pPr marL="457200" marR="0" lvl="0" indent="0" algn="just" rtl="0">
              <a:lnSpc>
                <a:spcPct val="150000"/>
              </a:lnSpc>
              <a:spcBef>
                <a:spcPts val="0"/>
              </a:spcBef>
              <a:spcAft>
                <a:spcPts val="0"/>
              </a:spcAft>
              <a:buNone/>
            </a:pPr>
            <a:endParaRPr sz="1200" dirty="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dirty="0">
                <a:solidFill>
                  <a:srgbClr val="ECECEC"/>
                </a:solidFill>
                <a:highlight>
                  <a:srgbClr val="212121"/>
                </a:highlight>
                <a:latin typeface="Roboto"/>
                <a:ea typeface="Roboto"/>
                <a:cs typeface="Roboto"/>
                <a:sym typeface="Roboto"/>
              </a:rPr>
              <a:t>Eles auxiliam na análise de conteúdo e no reconhecimento de comportamentos maliciosos em tempo real.</a:t>
            </a:r>
            <a:endParaRPr sz="1200" dirty="0">
              <a:solidFill>
                <a:srgbClr val="ECECEC"/>
              </a:solidFill>
              <a:highlight>
                <a:srgbClr val="212121"/>
              </a:highlight>
              <a:latin typeface="Roboto"/>
              <a:ea typeface="Roboto"/>
              <a:cs typeface="Roboto"/>
              <a:sym typeface="Roboto"/>
            </a:endParaRPr>
          </a:p>
          <a:p>
            <a:pPr marL="457200" lvl="0" indent="0" algn="just" rtl="0">
              <a:spcBef>
                <a:spcPts val="0"/>
              </a:spcBef>
              <a:spcAft>
                <a:spcPts val="0"/>
              </a:spcAft>
              <a:buNone/>
            </a:pPr>
            <a:r>
              <a:rPr lang="pt-BR" sz="1200" dirty="0">
                <a:solidFill>
                  <a:srgbClr val="ECECEC"/>
                </a:solidFill>
                <a:highlight>
                  <a:srgbClr val="212121"/>
                </a:highlight>
                <a:latin typeface="Roboto"/>
                <a:ea typeface="Roboto"/>
                <a:cs typeface="Roboto"/>
                <a:sym typeface="Roboto"/>
              </a:rPr>
              <a:t> </a:t>
            </a:r>
            <a:endParaRPr sz="1200" dirty="0">
              <a:solidFill>
                <a:srgbClr val="ECECEC"/>
              </a:solidFill>
              <a:highlight>
                <a:srgbClr val="212121"/>
              </a:highlight>
              <a:latin typeface="Roboto"/>
              <a:ea typeface="Roboto"/>
              <a:cs typeface="Roboto"/>
              <a:sym typeface="Roboto"/>
            </a:endParaRPr>
          </a:p>
          <a:p>
            <a:pPr marL="457200" lvl="0" indent="-304800" algn="just" rtl="0">
              <a:spcBef>
                <a:spcPts val="0"/>
              </a:spcBef>
              <a:spcAft>
                <a:spcPts val="0"/>
              </a:spcAft>
              <a:buClr>
                <a:srgbClr val="ECECEC"/>
              </a:buClr>
              <a:buSzPts val="1200"/>
              <a:buFont typeface="Roboto"/>
              <a:buChar char="●"/>
            </a:pPr>
            <a:r>
              <a:rPr lang="pt-BR" sz="1200" dirty="0">
                <a:solidFill>
                  <a:srgbClr val="ECECEC"/>
                </a:solidFill>
                <a:highlight>
                  <a:srgbClr val="212121"/>
                </a:highlight>
                <a:latin typeface="Roboto"/>
                <a:ea typeface="Roboto"/>
                <a:cs typeface="Roboto"/>
                <a:sym typeface="Roboto"/>
              </a:rPr>
              <a:t>Podem identificar comportamentos anômalos em redes, como tentativas de acesso não autorizado e tráfego de dados incomum.</a:t>
            </a:r>
            <a:endParaRPr sz="1200" dirty="0">
              <a:solidFill>
                <a:srgbClr val="ECECEC"/>
              </a:solidFill>
              <a:highlight>
                <a:srgbClr val="212121"/>
              </a:highlight>
              <a:latin typeface="Roboto"/>
              <a:ea typeface="Roboto"/>
              <a:cs typeface="Roboto"/>
              <a:sym typeface="Roboto"/>
            </a:endParaRPr>
          </a:p>
          <a:p>
            <a:pPr marL="0" lvl="0" indent="0" algn="l" rtl="0">
              <a:lnSpc>
                <a:spcPct val="115000"/>
              </a:lnSpc>
              <a:spcBef>
                <a:spcPts val="0"/>
              </a:spcBef>
              <a:spcAft>
                <a:spcPts val="1200"/>
              </a:spcAft>
              <a:buSzPts val="1405"/>
              <a:buNone/>
            </a:pPr>
            <a:endParaRPr dirty="0">
              <a:latin typeface="Montserrat"/>
              <a:ea typeface="Montserrat"/>
              <a:cs typeface="Montserrat"/>
              <a:sym typeface="Montserrat"/>
            </a:endParaRPr>
          </a:p>
        </p:txBody>
      </p:sp>
      <p:pic>
        <p:nvPicPr>
          <p:cNvPr id="301" name="Google Shape;301;p31"/>
          <p:cNvPicPr preferRelativeResize="0"/>
          <p:nvPr/>
        </p:nvPicPr>
        <p:blipFill>
          <a:blip r:embed="rId3">
            <a:alphaModFix/>
          </a:blip>
          <a:stretch>
            <a:fillRect/>
          </a:stretch>
        </p:blipFill>
        <p:spPr>
          <a:xfrm>
            <a:off x="5439375" y="1307850"/>
            <a:ext cx="3537999" cy="2653500"/>
          </a:xfrm>
          <a:prstGeom prst="rect">
            <a:avLst/>
          </a:prstGeom>
          <a:noFill/>
          <a:ln>
            <a:noFill/>
          </a:ln>
        </p:spPr>
      </p:pic>
      <p:sp>
        <p:nvSpPr>
          <p:cNvPr id="302" name="Google Shape;30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pt-BR" smtClean="0"/>
              <a:t>9</a:t>
            </a:fld>
            <a:r>
              <a:rPr lang="pt-BR" dirty="0"/>
              <a:t>/37</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1710</Words>
  <Application>Microsoft Office PowerPoint</Application>
  <PresentationFormat>Apresentação na tela (16:9)</PresentationFormat>
  <Paragraphs>244</Paragraphs>
  <Slides>37</Slides>
  <Notes>37</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37</vt:i4>
      </vt:variant>
    </vt:vector>
  </HeadingPairs>
  <TitlesOfParts>
    <vt:vector size="44" baseType="lpstr">
      <vt:lpstr>Courier New</vt:lpstr>
      <vt:lpstr>Arial</vt:lpstr>
      <vt:lpstr>Lato</vt:lpstr>
      <vt:lpstr>Montserrat</vt:lpstr>
      <vt:lpstr>Roboto</vt:lpstr>
      <vt:lpstr>Focus</vt:lpstr>
      <vt:lpstr>Focus</vt:lpstr>
      <vt:lpstr>Reconhecimento de Padrões em Texto usando Autômatos Finitos</vt:lpstr>
      <vt:lpstr>Sumário</vt:lpstr>
      <vt:lpstr>Introdução e Contextualização</vt:lpstr>
      <vt:lpstr>Introdução e Contextualização</vt:lpstr>
      <vt:lpstr>1.2. Introdução e Contextualização</vt:lpstr>
      <vt:lpstr>2. Aplicações</vt:lpstr>
      <vt:lpstr>2.1. Aplicações</vt:lpstr>
      <vt:lpstr>2.2. Aplicações</vt:lpstr>
      <vt:lpstr>2.3. Aplicações</vt:lpstr>
      <vt:lpstr>2.4. Aplicações</vt:lpstr>
      <vt:lpstr>2.5. Aplicações</vt:lpstr>
      <vt:lpstr>3. Desafios</vt:lpstr>
      <vt:lpstr>3.1. Desafios</vt:lpstr>
      <vt:lpstr>3.2. Desafios</vt:lpstr>
      <vt:lpstr>3.3. Desafios</vt:lpstr>
      <vt:lpstr>3.4. Desafios</vt:lpstr>
      <vt:lpstr>4. Conceitos Fundamentais</vt:lpstr>
      <vt:lpstr>4. Conceitos Fundamentais</vt:lpstr>
      <vt:lpstr>4. Conceitos Fundamentais</vt:lpstr>
      <vt:lpstr>4. Conceitos Fundamentais</vt:lpstr>
      <vt:lpstr>4. Conceitos Fundamentais</vt:lpstr>
      <vt:lpstr>5. Reconhecimento de Padrões com Autômatos Finitos</vt:lpstr>
      <vt:lpstr>5. Reconhecimento de Padrões com Autômatos Finitos</vt:lpstr>
      <vt:lpstr>5. Reconhecimento de Padrões com Autômatos Finitos</vt:lpstr>
      <vt:lpstr>5. Reconhecimento de Padrões com Autômatos Finitos</vt:lpstr>
      <vt:lpstr>6. Limitações e Extensões</vt:lpstr>
      <vt:lpstr>6. Limitações e Extensões</vt:lpstr>
      <vt:lpstr>6. Limitações e Extensões</vt:lpstr>
      <vt:lpstr>6. Limitações e Extensões</vt:lpstr>
      <vt:lpstr>7. Aplicação </vt:lpstr>
      <vt:lpstr>Apresentação do PowerPoint</vt:lpstr>
      <vt:lpstr>8. Gráfico de Transições</vt:lpstr>
      <vt:lpstr>Apresentação do PowerPoint</vt:lpstr>
      <vt:lpstr>9. Conclusão</vt:lpstr>
      <vt:lpstr>9. Conclusão</vt:lpstr>
      <vt:lpstr>Referências</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Reconhecimento de Padrões em Texto usando Autômatos Finitos</dc:title>
  <cp:lastModifiedBy>Pacelle Henrique Parnaíba Sobral</cp:lastModifiedBy>
  <cp:revision>2</cp:revision>
  <dcterms:modified xsi:type="dcterms:W3CDTF">2024-05-12T20:14:12Z</dcterms:modified>
</cp:coreProperties>
</file>