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58" r:id="rId5"/>
    <p:sldId id="259" r:id="rId6"/>
    <p:sldId id="264" r:id="rId7"/>
    <p:sldId id="260"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08" d="100"/>
          <a:sy n="108" d="100"/>
        </p:scale>
        <p:origin x="23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pt-BR"/>
              <a:t>Clique para editar o título Mestre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pt-BR"/>
              <a:t>Clique para editar o título Mestre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pt-BR"/>
              <a:t>Clique para editar o título Mestre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61BEF0D-F0BB-DE4B-95CE-6DB70DBA9567}" type="datetimeFigureOut">
              <a:rPr lang="en-US" dirty="0"/>
              <a:pPr/>
              <a:t>7/5/2024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7/5/2024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6D8FE0-AE0B-408E-03AB-29B8318B0708}"/>
              </a:ext>
            </a:extLst>
          </p:cNvPr>
          <p:cNvSpPr>
            <a:spLocks noGrp="1"/>
          </p:cNvSpPr>
          <p:nvPr>
            <p:ph type="ctrTitle"/>
          </p:nvPr>
        </p:nvSpPr>
        <p:spPr/>
        <p:txBody>
          <a:bodyPr/>
          <a:lstStyle/>
          <a:p>
            <a:r>
              <a:rPr lang="pt-BR" sz="2400" b="1" kern="0" dirty="0">
                <a:effectLst/>
                <a:latin typeface="Times New Roman" panose="02020603050405020304" pitchFamily="18" charset="0"/>
                <a:ea typeface="Times New Roman" panose="02020603050405020304" pitchFamily="18" charset="0"/>
                <a:cs typeface="Times New Roman" panose="02020603050405020304" pitchFamily="18" charset="0"/>
              </a:rPr>
              <a:t>Minimização de Autômatos Finitos Determinísticos (DFA)</a:t>
            </a:r>
            <a:br>
              <a:rPr lang="pt-BR"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pt-BR" dirty="0"/>
          </a:p>
        </p:txBody>
      </p:sp>
      <p:sp>
        <p:nvSpPr>
          <p:cNvPr id="3" name="Subtítulo 2">
            <a:extLst>
              <a:ext uri="{FF2B5EF4-FFF2-40B4-BE49-F238E27FC236}">
                <a16:creationId xmlns:a16="http://schemas.microsoft.com/office/drawing/2014/main" id="{7EB73B81-4AED-28CF-0770-54BBED40E1B1}"/>
              </a:ext>
            </a:extLst>
          </p:cNvPr>
          <p:cNvSpPr>
            <a:spLocks noGrp="1"/>
          </p:cNvSpPr>
          <p:nvPr>
            <p:ph type="subTitle" idx="1"/>
          </p:nvPr>
        </p:nvSpPr>
        <p:spPr/>
        <p:txBody>
          <a:bodyPr/>
          <a:lstStyle/>
          <a:p>
            <a:r>
              <a:rPr lang="pt-BR" dirty="0">
                <a:latin typeface="Times New Roman" panose="02020603050405020304" pitchFamily="18" charset="0"/>
                <a:cs typeface="Times New Roman" panose="02020603050405020304" pitchFamily="18" charset="0"/>
              </a:rPr>
              <a:t>Justino Felipe Lopes nunes</a:t>
            </a:r>
          </a:p>
        </p:txBody>
      </p:sp>
    </p:spTree>
    <p:extLst>
      <p:ext uri="{BB962C8B-B14F-4D97-AF65-F5344CB8AC3E}">
        <p14:creationId xmlns:p14="http://schemas.microsoft.com/office/powerpoint/2010/main" val="2772235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6A8AD9-C44C-EB88-7E61-435144D1E62B}"/>
              </a:ext>
            </a:extLst>
          </p:cNvPr>
          <p:cNvSpPr>
            <a:spLocks noGrp="1"/>
          </p:cNvSpPr>
          <p:nvPr>
            <p:ph type="title"/>
          </p:nvPr>
        </p:nvSpPr>
        <p:spPr/>
        <p:txBody>
          <a:bodyPr>
            <a:normAutofit/>
          </a:bodyPr>
          <a:lstStyle/>
          <a:p>
            <a:pPr>
              <a:lnSpc>
                <a:spcPct val="107000"/>
              </a:lnSpc>
              <a:spcAft>
                <a:spcPts val="800"/>
              </a:spcAft>
            </a:pPr>
            <a:r>
              <a:rPr lang="pt-BR" sz="2400" b="1" kern="0" dirty="0">
                <a:effectLst/>
                <a:latin typeface="Times New Roman" panose="02020603050405020304" pitchFamily="18" charset="0"/>
                <a:ea typeface="Times New Roman" panose="02020603050405020304" pitchFamily="18" charset="0"/>
                <a:cs typeface="Times New Roman" panose="02020603050405020304" pitchFamily="18" charset="0"/>
              </a:rPr>
              <a:t>Minimização de Autômatos Finitos Determinísticos (DFA)</a:t>
            </a:r>
            <a:endParaRPr lang="pt-BR"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Espaço Reservado para Conteúdo 2">
            <a:extLst>
              <a:ext uri="{FF2B5EF4-FFF2-40B4-BE49-F238E27FC236}">
                <a16:creationId xmlns:a16="http://schemas.microsoft.com/office/drawing/2014/main" id="{69151CE8-9308-47DA-8EA6-E43EB5CD5D09}"/>
              </a:ext>
            </a:extLst>
          </p:cNvPr>
          <p:cNvSpPr>
            <a:spLocks noGrp="1"/>
          </p:cNvSpPr>
          <p:nvPr>
            <p:ph idx="1"/>
          </p:nvPr>
        </p:nvSpPr>
        <p:spPr/>
        <p:txBody>
          <a:bodyPr/>
          <a:lstStyle/>
          <a:p>
            <a:pPr marL="0" indent="0">
              <a:buNone/>
            </a:pPr>
            <a:r>
              <a:rPr lang="pt-BR" sz="1800" kern="0" dirty="0">
                <a:effectLst/>
                <a:latin typeface="Times New Roman" panose="02020603050405020304" pitchFamily="18" charset="0"/>
                <a:ea typeface="Times New Roman" panose="02020603050405020304" pitchFamily="18" charset="0"/>
                <a:cs typeface="Times New Roman" panose="02020603050405020304" pitchFamily="18" charset="0"/>
              </a:rPr>
              <a:t>Minimização de autômatos é o processo de transformar um autômato finito determinístico (DFA) em um equivalente que possui um número mínimo de estados. A minimização de </a:t>
            </a:r>
            <a:r>
              <a:rPr lang="pt-BR"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DFAs</a:t>
            </a:r>
            <a:r>
              <a:rPr lang="pt-BR" sz="1800" kern="0" dirty="0">
                <a:effectLst/>
                <a:latin typeface="Times New Roman" panose="02020603050405020304" pitchFamily="18" charset="0"/>
                <a:ea typeface="Times New Roman" panose="02020603050405020304" pitchFamily="18" charset="0"/>
                <a:cs typeface="Times New Roman" panose="02020603050405020304" pitchFamily="18" charset="0"/>
              </a:rPr>
              <a:t> é importante porque pode resultar em autômatos mais eficientes, tanto em termos de tempo de processamento quanto de utilização de memória.</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778411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C5C71-AD9E-2C76-EFBB-80AE6E7BC6E8}"/>
              </a:ext>
            </a:extLst>
          </p:cNvPr>
          <p:cNvSpPr>
            <a:spLocks noGrp="1"/>
          </p:cNvSpPr>
          <p:nvPr>
            <p:ph type="title"/>
          </p:nvPr>
        </p:nvSpPr>
        <p:spPr/>
        <p:txBody>
          <a:bodyPr>
            <a:normAutofit/>
          </a:bodyPr>
          <a:lstStyle/>
          <a:p>
            <a:r>
              <a:rPr lang="pt-BR" sz="2400" dirty="0">
                <a:latin typeface="Times New Roman" panose="02020603050405020304" pitchFamily="18" charset="0"/>
                <a:cs typeface="Times New Roman" panose="02020603050405020304" pitchFamily="18" charset="0"/>
              </a:rPr>
              <a:t>Requisitos</a:t>
            </a:r>
          </a:p>
        </p:txBody>
      </p:sp>
      <p:sp>
        <p:nvSpPr>
          <p:cNvPr id="3" name="Espaço Reservado para Conteúdo 2">
            <a:extLst>
              <a:ext uri="{FF2B5EF4-FFF2-40B4-BE49-F238E27FC236}">
                <a16:creationId xmlns:a16="http://schemas.microsoft.com/office/drawing/2014/main" id="{006B5815-071E-DFA5-DD7D-A80C3778B8D9}"/>
              </a:ext>
            </a:extLst>
          </p:cNvPr>
          <p:cNvSpPr>
            <a:spLocks noGrp="1"/>
          </p:cNvSpPr>
          <p:nvPr>
            <p:ph idx="1"/>
          </p:nvPr>
        </p:nvSpPr>
        <p:spPr/>
        <p:txBody>
          <a:bodyPr>
            <a:normAutofit/>
          </a:bodyPr>
          <a:lstStyle/>
          <a:p>
            <a:r>
              <a:rPr lang="pt-BR" dirty="0">
                <a:latin typeface="Times New Roman" panose="02020603050405020304" pitchFamily="18" charset="0"/>
                <a:cs typeface="Times New Roman" panose="02020603050405020304" pitchFamily="18" charset="0"/>
              </a:rPr>
              <a:t>Para poder realizar a minimização do autômato, devem ser verificados os seguintes pré-requisitos :</a:t>
            </a:r>
            <a:br>
              <a:rPr lang="pt-BR" dirty="0">
                <a:latin typeface="Times New Roman" panose="02020603050405020304" pitchFamily="18" charset="0"/>
                <a:cs typeface="Times New Roman" panose="02020603050405020304" pitchFamily="18" charset="0"/>
              </a:rPr>
            </a:br>
            <a:r>
              <a:rPr lang="pt-BR" dirty="0">
                <a:latin typeface="Times New Roman" panose="02020603050405020304" pitchFamily="18" charset="0"/>
                <a:cs typeface="Times New Roman" panose="02020603050405020304" pitchFamily="18" charset="0"/>
              </a:rPr>
              <a:t>Ele deve ser determinístico.</a:t>
            </a:r>
            <a:br>
              <a:rPr lang="pt-BR" dirty="0">
                <a:latin typeface="Times New Roman" panose="02020603050405020304" pitchFamily="18" charset="0"/>
                <a:cs typeface="Times New Roman" panose="02020603050405020304" pitchFamily="18" charset="0"/>
              </a:rPr>
            </a:br>
            <a:r>
              <a:rPr lang="pt-BR" dirty="0">
                <a:latin typeface="Times New Roman" panose="02020603050405020304" pitchFamily="18" charset="0"/>
                <a:cs typeface="Times New Roman" panose="02020603050405020304" pitchFamily="18" charset="0"/>
              </a:rPr>
              <a:t>Não pode ter estados inacessíveis</a:t>
            </a:r>
            <a:br>
              <a:rPr lang="pt-BR" dirty="0">
                <a:latin typeface="Times New Roman" panose="02020603050405020304" pitchFamily="18" charset="0"/>
                <a:cs typeface="Times New Roman" panose="02020603050405020304" pitchFamily="18" charset="0"/>
              </a:rPr>
            </a:br>
            <a:r>
              <a:rPr lang="pt-BR" dirty="0">
                <a:latin typeface="Times New Roman" panose="02020603050405020304" pitchFamily="18" charset="0"/>
                <a:cs typeface="Times New Roman" panose="02020603050405020304" pitchFamily="18" charset="0"/>
              </a:rPr>
              <a:t>A função programa deve ser total</a:t>
            </a:r>
          </a:p>
          <a:p>
            <a:r>
              <a:rPr lang="pt-BR" dirty="0">
                <a:latin typeface="Times New Roman" panose="02020603050405020304" pitchFamily="18" charset="0"/>
                <a:cs typeface="Times New Roman" panose="02020603050405020304" pitchFamily="18" charset="0"/>
              </a:rPr>
              <a:t>Esses pré-requisitos, caso necessário, podem ser satisfeitos das seguintes formas:</a:t>
            </a:r>
            <a:br>
              <a:rPr lang="pt-BR" dirty="0">
                <a:latin typeface="Times New Roman" panose="02020603050405020304" pitchFamily="18" charset="0"/>
                <a:cs typeface="Times New Roman" panose="02020603050405020304" pitchFamily="18" charset="0"/>
              </a:rPr>
            </a:br>
            <a:r>
              <a:rPr lang="pt-BR" dirty="0">
                <a:latin typeface="Times New Roman" panose="02020603050405020304" pitchFamily="18" charset="0"/>
                <a:cs typeface="Times New Roman" panose="02020603050405020304" pitchFamily="18" charset="0"/>
              </a:rPr>
              <a:t>Transformar o AFN ou o AFϵ em AFD</a:t>
            </a:r>
            <a:br>
              <a:rPr lang="pt-BR" dirty="0">
                <a:latin typeface="Times New Roman" panose="02020603050405020304" pitchFamily="18" charset="0"/>
                <a:cs typeface="Times New Roman" panose="02020603050405020304" pitchFamily="18" charset="0"/>
              </a:rPr>
            </a:br>
            <a:r>
              <a:rPr lang="pt-BR" dirty="0">
                <a:latin typeface="Times New Roman" panose="02020603050405020304" pitchFamily="18" charset="0"/>
                <a:cs typeface="Times New Roman" panose="02020603050405020304" pitchFamily="18" charset="0"/>
              </a:rPr>
              <a:t>Eliminar estados inacessíveis.</a:t>
            </a:r>
            <a:br>
              <a:rPr lang="pt-BR" dirty="0">
                <a:latin typeface="Times New Roman" panose="02020603050405020304" pitchFamily="18" charset="0"/>
                <a:cs typeface="Times New Roman" panose="02020603050405020304" pitchFamily="18" charset="0"/>
              </a:rPr>
            </a:br>
            <a:r>
              <a:rPr lang="pt-BR" dirty="0">
                <a:latin typeface="Times New Roman" panose="02020603050405020304" pitchFamily="18" charset="0"/>
                <a:cs typeface="Times New Roman" panose="02020603050405020304" pitchFamily="18" charset="0"/>
              </a:rPr>
              <a:t>Para transformar uma função parcial em total, basta introduzir um novo estado não-final d e incluir as transições não-previstas, tendo d como estado destino. </a:t>
            </a:r>
          </a:p>
        </p:txBody>
      </p:sp>
    </p:spTree>
    <p:extLst>
      <p:ext uri="{BB962C8B-B14F-4D97-AF65-F5344CB8AC3E}">
        <p14:creationId xmlns:p14="http://schemas.microsoft.com/office/powerpoint/2010/main" val="1303639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DD9283-9D02-FA49-50AC-1EB2433DC71D}"/>
              </a:ext>
            </a:extLst>
          </p:cNvPr>
          <p:cNvSpPr>
            <a:spLocks noGrp="1"/>
          </p:cNvSpPr>
          <p:nvPr>
            <p:ph type="title"/>
          </p:nvPr>
        </p:nvSpPr>
        <p:spPr>
          <a:xfrm>
            <a:off x="409573" y="911903"/>
            <a:ext cx="6164653" cy="903303"/>
          </a:xfrm>
        </p:spPr>
        <p:txBody>
          <a:bodyPr>
            <a:normAutofit/>
          </a:bodyPr>
          <a:lstStyle/>
          <a:p>
            <a:pPr>
              <a:lnSpc>
                <a:spcPct val="107000"/>
              </a:lnSpc>
              <a:spcAft>
                <a:spcPts val="800"/>
              </a:spcAft>
            </a:pPr>
            <a:r>
              <a:rPr lang="pt-BR" sz="2400" b="1" kern="0" dirty="0">
                <a:effectLst/>
                <a:latin typeface="Times New Roman" panose="02020603050405020304" pitchFamily="18" charset="0"/>
                <a:ea typeface="Times New Roman" panose="02020603050405020304" pitchFamily="18" charset="0"/>
                <a:cs typeface="Times New Roman" panose="02020603050405020304" pitchFamily="18" charset="0"/>
              </a:rPr>
              <a:t>Autômato Finito Determinístico (DFA)</a:t>
            </a:r>
            <a:endParaRPr lang="pt-BR"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Espaço Reservado para Imagem 5">
            <a:extLst>
              <a:ext uri="{FF2B5EF4-FFF2-40B4-BE49-F238E27FC236}">
                <a16:creationId xmlns:a16="http://schemas.microsoft.com/office/drawing/2014/main" id="{82A29CA8-67AD-4A3D-4DFF-CC942DBD84E0}"/>
              </a:ext>
            </a:extLst>
          </p:cNvPr>
          <p:cNvPicPr>
            <a:picLocks noGrp="1" noChangeAspect="1"/>
          </p:cNvPicPr>
          <p:nvPr>
            <p:ph type="pic" idx="1"/>
          </p:nvPr>
        </p:nvPicPr>
        <p:blipFill>
          <a:blip r:embed="rId2"/>
          <a:srcRect t="554" b="554"/>
          <a:stretch/>
        </p:blipFill>
        <p:spPr>
          <a:xfrm>
            <a:off x="6619877" y="2117045"/>
            <a:ext cx="5162550" cy="3829052"/>
          </a:xfrm>
        </p:spPr>
      </p:pic>
      <p:sp>
        <p:nvSpPr>
          <p:cNvPr id="4" name="Espaço Reservado para Texto 3">
            <a:extLst>
              <a:ext uri="{FF2B5EF4-FFF2-40B4-BE49-F238E27FC236}">
                <a16:creationId xmlns:a16="http://schemas.microsoft.com/office/drawing/2014/main" id="{6E7A541D-3D5C-7C87-7787-19936C5ECE62}"/>
              </a:ext>
            </a:extLst>
          </p:cNvPr>
          <p:cNvSpPr>
            <a:spLocks noGrp="1"/>
          </p:cNvSpPr>
          <p:nvPr>
            <p:ph type="body" sz="half" idx="2"/>
          </p:nvPr>
        </p:nvSpPr>
        <p:spPr>
          <a:xfrm>
            <a:off x="409573" y="2117045"/>
            <a:ext cx="6164653" cy="3829052"/>
          </a:xfrm>
        </p:spPr>
        <p:txBody>
          <a:bodyPr>
            <a:normAutofit/>
          </a:bodyPr>
          <a:lstStyle/>
          <a:p>
            <a:pPr>
              <a:lnSpc>
                <a:spcPct val="107000"/>
              </a:lnSpc>
              <a:spcAft>
                <a:spcPts val="800"/>
              </a:spcAft>
            </a:pPr>
            <a:r>
              <a:rPr lang="pt-BR" sz="1800" kern="0" dirty="0">
                <a:effectLst/>
                <a:latin typeface="Times New Roman" panose="02020603050405020304" pitchFamily="18" charset="0"/>
                <a:ea typeface="Times New Roman" panose="02020603050405020304" pitchFamily="18" charset="0"/>
                <a:cs typeface="Times New Roman" panose="02020603050405020304" pitchFamily="18" charset="0"/>
              </a:rPr>
              <a:t>Um DFA é uma máquina abstrata usada para reconhecer linguagens formais. Um DFA é definido por:</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pt-BR" sz="1800" kern="0" dirty="0">
                <a:effectLst/>
                <a:latin typeface="Times New Roman" panose="02020603050405020304" pitchFamily="18" charset="0"/>
                <a:ea typeface="Times New Roman" panose="02020603050405020304" pitchFamily="18" charset="0"/>
                <a:cs typeface="Times New Roman" panose="02020603050405020304" pitchFamily="18" charset="0"/>
              </a:rPr>
              <a:t>Um conjunto finito de estados.</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pt-BR" sz="1800" kern="0" dirty="0">
                <a:effectLst/>
                <a:latin typeface="Times New Roman" panose="02020603050405020304" pitchFamily="18" charset="0"/>
                <a:ea typeface="Times New Roman" panose="02020603050405020304" pitchFamily="18" charset="0"/>
                <a:cs typeface="Times New Roman" panose="02020603050405020304" pitchFamily="18" charset="0"/>
              </a:rPr>
              <a:t>Um alfabeto finito de símbolos.</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pt-BR" sz="1800" kern="0" dirty="0">
                <a:effectLst/>
                <a:latin typeface="Times New Roman" panose="02020603050405020304" pitchFamily="18" charset="0"/>
                <a:ea typeface="Times New Roman" panose="02020603050405020304" pitchFamily="18" charset="0"/>
                <a:cs typeface="Times New Roman" panose="02020603050405020304" pitchFamily="18" charset="0"/>
              </a:rPr>
              <a:t>Uma função de transição que define a mudança de estados com base em um símbolo de entrada.</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pt-BR" sz="1800" kern="0" dirty="0">
                <a:effectLst/>
                <a:latin typeface="Times New Roman" panose="02020603050405020304" pitchFamily="18" charset="0"/>
                <a:ea typeface="Times New Roman" panose="02020603050405020304" pitchFamily="18" charset="0"/>
                <a:cs typeface="Times New Roman" panose="02020603050405020304" pitchFamily="18" charset="0"/>
              </a:rPr>
              <a:t>Um estado inicial.</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pt-BR" sz="1800" kern="0" dirty="0">
                <a:effectLst/>
                <a:latin typeface="Times New Roman" panose="02020603050405020304" pitchFamily="18" charset="0"/>
                <a:ea typeface="Times New Roman" panose="02020603050405020304" pitchFamily="18" charset="0"/>
                <a:cs typeface="Times New Roman" panose="02020603050405020304" pitchFamily="18" charset="0"/>
              </a:rPr>
              <a:t>Um conjunto de estados de aceitação.</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297456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92A194-21AF-D205-8F9F-E5D70EACBD1D}"/>
              </a:ext>
            </a:extLst>
          </p:cNvPr>
          <p:cNvSpPr>
            <a:spLocks noGrp="1"/>
          </p:cNvSpPr>
          <p:nvPr>
            <p:ph type="title"/>
          </p:nvPr>
        </p:nvSpPr>
        <p:spPr>
          <a:xfrm>
            <a:off x="685801" y="533928"/>
            <a:ext cx="10131425" cy="771525"/>
          </a:xfrm>
        </p:spPr>
        <p:txBody>
          <a:bodyPr>
            <a:noAutofit/>
          </a:bodyPr>
          <a:lstStyle/>
          <a:p>
            <a:r>
              <a:rPr lang="pt-BR"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Processo de Minimização</a:t>
            </a:r>
            <a:br>
              <a:rPr lang="pt-BR"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pt-BR" sz="2400" dirty="0"/>
          </a:p>
        </p:txBody>
      </p:sp>
      <p:sp>
        <p:nvSpPr>
          <p:cNvPr id="3" name="Espaço Reservado para Texto 2">
            <a:extLst>
              <a:ext uri="{FF2B5EF4-FFF2-40B4-BE49-F238E27FC236}">
                <a16:creationId xmlns:a16="http://schemas.microsoft.com/office/drawing/2014/main" id="{6A66FB54-6928-E448-4BE4-69CB8F2E07CE}"/>
              </a:ext>
            </a:extLst>
          </p:cNvPr>
          <p:cNvSpPr>
            <a:spLocks noGrp="1"/>
          </p:cNvSpPr>
          <p:nvPr>
            <p:ph type="body" idx="1"/>
          </p:nvPr>
        </p:nvSpPr>
        <p:spPr>
          <a:xfrm>
            <a:off x="685801" y="1381125"/>
            <a:ext cx="10258423" cy="1413404"/>
          </a:xfrm>
        </p:spPr>
        <p:txBody>
          <a:bodyPr/>
          <a:lstStyle/>
          <a:p>
            <a:r>
              <a:rPr lang="pt-BR" sz="1800" kern="0" dirty="0">
                <a:effectLst/>
                <a:latin typeface="Times New Roman" panose="02020603050405020304" pitchFamily="18" charset="0"/>
                <a:ea typeface="Times New Roman" panose="02020603050405020304" pitchFamily="18" charset="0"/>
                <a:cs typeface="Times New Roman" panose="02020603050405020304" pitchFamily="18" charset="0"/>
              </a:rPr>
              <a:t>A minimização de um DFA envolve a eliminação de estados redundantes e a fusão de estados equivalentes. </a:t>
            </a:r>
            <a:r>
              <a:rPr lang="pt-BR" sz="1800" kern="0" dirty="0">
                <a:latin typeface="Times New Roman" panose="02020603050405020304" pitchFamily="18" charset="0"/>
                <a:ea typeface="Times New Roman" panose="02020603050405020304" pitchFamily="18" charset="0"/>
                <a:cs typeface="Times New Roman" panose="02020603050405020304" pitchFamily="18" charset="0"/>
              </a:rPr>
              <a:t>U</a:t>
            </a:r>
            <a:r>
              <a:rPr lang="pt-BR" sz="1800" kern="0" dirty="0">
                <a:effectLst/>
                <a:latin typeface="Times New Roman" panose="02020603050405020304" pitchFamily="18" charset="0"/>
                <a:ea typeface="Times New Roman" panose="02020603050405020304" pitchFamily="18" charset="0"/>
                <a:cs typeface="Times New Roman" panose="02020603050405020304" pitchFamily="18" charset="0"/>
              </a:rPr>
              <a:t>ma breve descrição passo a passo do processo de minimização:</a:t>
            </a:r>
            <a:endParaRPr lang="pt-BR"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
        <p:nvSpPr>
          <p:cNvPr id="4" name="Espaço Reservado para Conteúdo 3">
            <a:extLst>
              <a:ext uri="{FF2B5EF4-FFF2-40B4-BE49-F238E27FC236}">
                <a16:creationId xmlns:a16="http://schemas.microsoft.com/office/drawing/2014/main" id="{331A5216-D3D6-8B5A-631B-3E1286EA45CB}"/>
              </a:ext>
            </a:extLst>
          </p:cNvPr>
          <p:cNvSpPr>
            <a:spLocks noGrp="1"/>
          </p:cNvSpPr>
          <p:nvPr>
            <p:ph sz="half" idx="2"/>
          </p:nvPr>
        </p:nvSpPr>
        <p:spPr>
          <a:xfrm>
            <a:off x="685801" y="2870201"/>
            <a:ext cx="4996923" cy="3453870"/>
          </a:xfrm>
        </p:spPr>
        <p:txBody>
          <a:bodyPr>
            <a:normAutofit lnSpcReduction="10000"/>
          </a:bodyPr>
          <a:lstStyle/>
          <a:p>
            <a:pPr marL="0" lvl="0" indent="0">
              <a:lnSpc>
                <a:spcPct val="107000"/>
              </a:lnSpc>
              <a:spcAft>
                <a:spcPts val="800"/>
              </a:spcAft>
              <a:buNone/>
              <a:tabLst>
                <a:tab pos="457200" algn="l"/>
              </a:tabLst>
            </a:pPr>
            <a:r>
              <a:rPr lang="pt-BR" sz="1600" b="1" kern="0" dirty="0">
                <a:effectLst/>
                <a:latin typeface="Times New Roman" panose="02020603050405020304" pitchFamily="18" charset="0"/>
                <a:ea typeface="Times New Roman" panose="02020603050405020304" pitchFamily="18" charset="0"/>
                <a:cs typeface="Times New Roman" panose="02020603050405020304" pitchFamily="18" charset="0"/>
              </a:rPr>
              <a:t>1.	Remover estados inacessíveis</a:t>
            </a:r>
            <a:r>
              <a:rPr lang="pt-BR"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pt-BR" kern="0" dirty="0">
                <a:effectLst/>
                <a:latin typeface="Times New Roman" panose="02020603050405020304" pitchFamily="18" charset="0"/>
                <a:ea typeface="Times New Roman" panose="02020603050405020304" pitchFamily="18" charset="0"/>
                <a:cs typeface="Times New Roman" panose="02020603050405020304" pitchFamily="18" charset="0"/>
              </a:rPr>
              <a:t>Identifique e remova todos os estados que não são acessíveis a partir do estado inicial.</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pt-BR" sz="1600" b="1" kern="0" dirty="0">
                <a:effectLst/>
                <a:latin typeface="Times New Roman" panose="02020603050405020304" pitchFamily="18" charset="0"/>
                <a:ea typeface="Times New Roman" panose="02020603050405020304" pitchFamily="18" charset="0"/>
                <a:cs typeface="Times New Roman" panose="02020603050405020304" pitchFamily="18" charset="0"/>
              </a:rPr>
              <a:t>2.	Inicializar a partição</a:t>
            </a:r>
            <a:r>
              <a:rPr lang="pt-BR"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pt-BR" kern="0" dirty="0">
                <a:effectLst/>
                <a:latin typeface="Times New Roman" panose="02020603050405020304" pitchFamily="18" charset="0"/>
                <a:ea typeface="Times New Roman" panose="02020603050405020304" pitchFamily="18" charset="0"/>
                <a:cs typeface="Times New Roman" panose="02020603050405020304" pitchFamily="18" charset="0"/>
              </a:rPr>
              <a:t>Separe os estados em dois grupos: estados de aceitação e estados não aceitação.</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BR" dirty="0"/>
          </a:p>
        </p:txBody>
      </p:sp>
      <p:sp>
        <p:nvSpPr>
          <p:cNvPr id="6" name="Espaço Reservado para Conteúdo 5">
            <a:extLst>
              <a:ext uri="{FF2B5EF4-FFF2-40B4-BE49-F238E27FC236}">
                <a16:creationId xmlns:a16="http://schemas.microsoft.com/office/drawing/2014/main" id="{5FC6093C-D2BF-5200-2D39-43AD9C4C8F9E}"/>
              </a:ext>
            </a:extLst>
          </p:cNvPr>
          <p:cNvSpPr>
            <a:spLocks noGrp="1"/>
          </p:cNvSpPr>
          <p:nvPr>
            <p:ph sz="quarter" idx="4"/>
          </p:nvPr>
        </p:nvSpPr>
        <p:spPr>
          <a:xfrm>
            <a:off x="5823483" y="2870200"/>
            <a:ext cx="4995334" cy="3453871"/>
          </a:xfrm>
        </p:spPr>
        <p:txBody>
          <a:bodyPr>
            <a:normAutofit lnSpcReduction="10000"/>
          </a:bodyPr>
          <a:lstStyle/>
          <a:p>
            <a:pPr marL="0" lvl="0" indent="0">
              <a:lnSpc>
                <a:spcPct val="107000"/>
              </a:lnSpc>
              <a:spcAft>
                <a:spcPts val="800"/>
              </a:spcAft>
              <a:buNone/>
              <a:tabLst>
                <a:tab pos="457200" algn="l"/>
              </a:tabLst>
            </a:pPr>
            <a:r>
              <a:rPr lang="pt-BR" sz="1600" b="1" kern="0" dirty="0">
                <a:effectLst/>
                <a:latin typeface="Times New Roman" panose="02020603050405020304" pitchFamily="18" charset="0"/>
                <a:ea typeface="Times New Roman" panose="02020603050405020304" pitchFamily="18" charset="0"/>
                <a:cs typeface="Times New Roman" panose="02020603050405020304" pitchFamily="18" charset="0"/>
              </a:rPr>
              <a:t>3.	Refinar a partição</a:t>
            </a:r>
            <a:r>
              <a:rPr lang="pt-BR"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pt-BR" kern="0" dirty="0">
                <a:effectLst/>
                <a:latin typeface="Times New Roman" panose="02020603050405020304" pitchFamily="18" charset="0"/>
                <a:ea typeface="Times New Roman" panose="02020603050405020304" pitchFamily="18" charset="0"/>
                <a:cs typeface="Times New Roman" panose="02020603050405020304" pitchFamily="18" charset="0"/>
              </a:rPr>
              <a:t>Continuamente divida os grupos de estados em subconjuntos menores até que não seja mais possível realizar subdivisões. Dois estados são considerados equivalentes se, para cada símbolo do alfabeto, as transições desses estados levam a estados que são equivalentes na partição atual.</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tabLst>
                <a:tab pos="457200" algn="l"/>
              </a:tabLst>
            </a:pPr>
            <a:r>
              <a:rPr lang="pt-BR" sz="1600" b="1" kern="0" dirty="0">
                <a:effectLst/>
                <a:latin typeface="Times New Roman" panose="02020603050405020304" pitchFamily="18" charset="0"/>
                <a:ea typeface="Times New Roman" panose="02020603050405020304" pitchFamily="18" charset="0"/>
                <a:cs typeface="Times New Roman" panose="02020603050405020304" pitchFamily="18" charset="0"/>
              </a:rPr>
              <a:t>4.	Construir o DFA minimizado</a:t>
            </a:r>
            <a:r>
              <a:rPr lang="pt-BR" sz="16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pt-BR"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pt-BR" kern="0" dirty="0">
                <a:effectLst/>
                <a:latin typeface="Times New Roman" panose="02020603050405020304" pitchFamily="18" charset="0"/>
                <a:ea typeface="Times New Roman" panose="02020603050405020304" pitchFamily="18" charset="0"/>
                <a:cs typeface="Times New Roman" panose="02020603050405020304" pitchFamily="18" charset="0"/>
              </a:rPr>
              <a:t>Cada grupo de estados equivalentes se torna um único estado no DFA minimizado. Defina as transições do novo DFA de acordo com as transições dos estados originais.</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pt-BR" dirty="0"/>
          </a:p>
        </p:txBody>
      </p:sp>
    </p:spTree>
    <p:extLst>
      <p:ext uri="{BB962C8B-B14F-4D97-AF65-F5344CB8AC3E}">
        <p14:creationId xmlns:p14="http://schemas.microsoft.com/office/powerpoint/2010/main" val="303089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70003D-4986-3F88-058F-8F86D0373A8A}"/>
              </a:ext>
            </a:extLst>
          </p:cNvPr>
          <p:cNvSpPr>
            <a:spLocks noGrp="1"/>
          </p:cNvSpPr>
          <p:nvPr>
            <p:ph type="title"/>
          </p:nvPr>
        </p:nvSpPr>
        <p:spPr/>
        <p:txBody>
          <a:bodyPr>
            <a:normAutofit/>
          </a:bodyPr>
          <a:lstStyle/>
          <a:p>
            <a:r>
              <a:rPr lang="pt-BR" sz="2400" dirty="0">
                <a:latin typeface="Times New Roman" panose="02020603050405020304" pitchFamily="18" charset="0"/>
                <a:cs typeface="Times New Roman" panose="02020603050405020304" pitchFamily="18" charset="0"/>
              </a:rPr>
              <a:t>Representação Gráfica</a:t>
            </a:r>
          </a:p>
        </p:txBody>
      </p:sp>
      <p:pic>
        <p:nvPicPr>
          <p:cNvPr id="5" name="Espaço Reservado para Conteúdo 4">
            <a:extLst>
              <a:ext uri="{FF2B5EF4-FFF2-40B4-BE49-F238E27FC236}">
                <a16:creationId xmlns:a16="http://schemas.microsoft.com/office/drawing/2014/main" id="{A36C56C9-2AAC-11AC-8913-00C78F2163C9}"/>
              </a:ext>
            </a:extLst>
          </p:cNvPr>
          <p:cNvPicPr>
            <a:picLocks noGrp="1" noChangeAspect="1"/>
          </p:cNvPicPr>
          <p:nvPr>
            <p:ph idx="1"/>
          </p:nvPr>
        </p:nvPicPr>
        <p:blipFill>
          <a:blip r:embed="rId2"/>
          <a:stretch>
            <a:fillRect/>
          </a:stretch>
        </p:blipFill>
        <p:spPr>
          <a:xfrm>
            <a:off x="3365454" y="2141538"/>
            <a:ext cx="4772117" cy="3649662"/>
          </a:xfrm>
        </p:spPr>
      </p:pic>
    </p:spTree>
    <p:extLst>
      <p:ext uri="{BB962C8B-B14F-4D97-AF65-F5344CB8AC3E}">
        <p14:creationId xmlns:p14="http://schemas.microsoft.com/office/powerpoint/2010/main" val="3966429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9705CB-27D6-EC98-2B67-A66AEF15CAB1}"/>
              </a:ext>
            </a:extLst>
          </p:cNvPr>
          <p:cNvSpPr>
            <a:spLocks noGrp="1"/>
          </p:cNvSpPr>
          <p:nvPr>
            <p:ph type="title"/>
          </p:nvPr>
        </p:nvSpPr>
        <p:spPr>
          <a:xfrm>
            <a:off x="685802" y="609601"/>
            <a:ext cx="10048874" cy="576262"/>
          </a:xfrm>
        </p:spPr>
        <p:txBody>
          <a:bodyPr>
            <a:normAutofit/>
          </a:bodyPr>
          <a:lstStyle/>
          <a:p>
            <a:r>
              <a:rPr lang="pt-BR" sz="2400" b="1" dirty="0">
                <a:latin typeface="Times New Roman" panose="02020603050405020304" pitchFamily="18" charset="0"/>
                <a:cs typeface="Times New Roman" panose="02020603050405020304" pitchFamily="18" charset="0"/>
              </a:rPr>
              <a:t>Exemplos</a:t>
            </a:r>
          </a:p>
        </p:txBody>
      </p:sp>
      <p:sp>
        <p:nvSpPr>
          <p:cNvPr id="3" name="Espaço Reservado para Texto 2">
            <a:extLst>
              <a:ext uri="{FF2B5EF4-FFF2-40B4-BE49-F238E27FC236}">
                <a16:creationId xmlns:a16="http://schemas.microsoft.com/office/drawing/2014/main" id="{A59DAB18-1219-359D-6268-AE31D1329BDE}"/>
              </a:ext>
            </a:extLst>
          </p:cNvPr>
          <p:cNvSpPr>
            <a:spLocks noGrp="1"/>
          </p:cNvSpPr>
          <p:nvPr>
            <p:ph type="body" idx="1"/>
          </p:nvPr>
        </p:nvSpPr>
        <p:spPr>
          <a:xfrm>
            <a:off x="685801" y="1185862"/>
            <a:ext cx="4996923" cy="2243137"/>
          </a:xfrm>
        </p:spPr>
        <p:txBody>
          <a:bodyPr/>
          <a:lstStyle/>
          <a:p>
            <a:pPr>
              <a:lnSpc>
                <a:spcPct val="107000"/>
              </a:lnSpc>
              <a:spcAft>
                <a:spcPts val="800"/>
              </a:spcAft>
            </a:pPr>
            <a:endPar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pt-BR" sz="14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pt-BR" sz="14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Original DFA 1:</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States: {'C', 'D', 'A', 'B'}</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BR"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Alphabet</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{'1', '0'}</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Start </a:t>
            </a:r>
            <a:r>
              <a:rPr lang="pt-BR"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state</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A</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BR"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Accept</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states</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{'C'}</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pt-BR"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Transitions</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{('A', '0'): 'B', ('A', '1'): 'A', ('B', '0'): 'B', ('B', '1'): 'C', ('C', '0'): 'B', ('C', '1'): 'D', ('D', '0'): 'B', ('D', '1'): 'A'}</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Espaço Reservado para Conteúdo 7">
            <a:extLst>
              <a:ext uri="{FF2B5EF4-FFF2-40B4-BE49-F238E27FC236}">
                <a16:creationId xmlns:a16="http://schemas.microsoft.com/office/drawing/2014/main" id="{F70E5783-3242-EE55-87B4-F9F08728469C}"/>
              </a:ext>
            </a:extLst>
          </p:cNvPr>
          <p:cNvPicPr>
            <a:picLocks noGrp="1" noChangeAspect="1"/>
          </p:cNvPicPr>
          <p:nvPr>
            <p:ph sz="half" idx="2"/>
          </p:nvPr>
        </p:nvPicPr>
        <p:blipFill>
          <a:blip r:embed="rId2"/>
          <a:stretch>
            <a:fillRect/>
          </a:stretch>
        </p:blipFill>
        <p:spPr>
          <a:xfrm>
            <a:off x="685801" y="3546475"/>
            <a:ext cx="4995334" cy="2921000"/>
          </a:xfrm>
        </p:spPr>
      </p:pic>
      <p:sp>
        <p:nvSpPr>
          <p:cNvPr id="5" name="Espaço Reservado para Texto 4">
            <a:extLst>
              <a:ext uri="{FF2B5EF4-FFF2-40B4-BE49-F238E27FC236}">
                <a16:creationId xmlns:a16="http://schemas.microsoft.com/office/drawing/2014/main" id="{49183674-901C-C640-1A6A-90D125BD3901}"/>
              </a:ext>
            </a:extLst>
          </p:cNvPr>
          <p:cNvSpPr>
            <a:spLocks noGrp="1"/>
          </p:cNvSpPr>
          <p:nvPr>
            <p:ph type="body" sz="quarter" idx="3"/>
          </p:nvPr>
        </p:nvSpPr>
        <p:spPr>
          <a:xfrm>
            <a:off x="5821893" y="1185861"/>
            <a:ext cx="4996923" cy="2243137"/>
          </a:xfrm>
        </p:spPr>
        <p:txBody>
          <a:bodyPr/>
          <a:lstStyle/>
          <a:p>
            <a:pPr>
              <a:lnSpc>
                <a:spcPct val="107000"/>
              </a:lnSpc>
              <a:spcAft>
                <a:spcPts val="800"/>
              </a:spcAft>
            </a:pPr>
            <a:r>
              <a:rPr lang="pt-BR"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Minimizeado</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DFA 1:</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States: {0, 1, 2}</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BR"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Alphabet</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{'1', '0'}</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Start </a:t>
            </a:r>
            <a:r>
              <a:rPr lang="pt-BR"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state</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1</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BR"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Accept</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states</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{0}</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pt-BR" sz="1400" kern="0" dirty="0" err="1">
                <a:effectLst/>
                <a:latin typeface="Times New Roman" panose="02020603050405020304" pitchFamily="18" charset="0"/>
                <a:ea typeface="Times New Roman" panose="02020603050405020304" pitchFamily="18" charset="0"/>
                <a:cs typeface="Times New Roman" panose="02020603050405020304" pitchFamily="18" charset="0"/>
              </a:rPr>
              <a:t>Transitions</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{(0, '1'): 1, (0, '0'): 2, (1, '1'): 1, (1, '0'): 2, (2, '1'): 0, (2, '0'): 2}</a:t>
            </a:r>
            <a:endParaRPr lang="pt-BR" sz="1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0" name="Espaço Reservado para Conteúdo 9">
            <a:extLst>
              <a:ext uri="{FF2B5EF4-FFF2-40B4-BE49-F238E27FC236}">
                <a16:creationId xmlns:a16="http://schemas.microsoft.com/office/drawing/2014/main" id="{5BF370E9-A814-F8B8-C295-862437DD0E90}"/>
              </a:ext>
            </a:extLst>
          </p:cNvPr>
          <p:cNvPicPr>
            <a:picLocks noGrp="1" noChangeAspect="1"/>
          </p:cNvPicPr>
          <p:nvPr>
            <p:ph sz="quarter" idx="4"/>
          </p:nvPr>
        </p:nvPicPr>
        <p:blipFill>
          <a:blip r:embed="rId3"/>
          <a:stretch>
            <a:fillRect/>
          </a:stretch>
        </p:blipFill>
        <p:spPr>
          <a:xfrm>
            <a:off x="5821893" y="3546475"/>
            <a:ext cx="4912783" cy="2921000"/>
          </a:xfrm>
        </p:spPr>
      </p:pic>
    </p:spTree>
    <p:extLst>
      <p:ext uri="{BB962C8B-B14F-4D97-AF65-F5344CB8AC3E}">
        <p14:creationId xmlns:p14="http://schemas.microsoft.com/office/powerpoint/2010/main" val="148213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D1D2F9-23B0-BDD8-0274-13BF1A93A74D}"/>
              </a:ext>
            </a:extLst>
          </p:cNvPr>
          <p:cNvSpPr>
            <a:spLocks noGrp="1"/>
          </p:cNvSpPr>
          <p:nvPr>
            <p:ph type="title"/>
          </p:nvPr>
        </p:nvSpPr>
        <p:spPr>
          <a:xfrm>
            <a:off x="685801" y="609601"/>
            <a:ext cx="10131425" cy="514350"/>
          </a:xfrm>
        </p:spPr>
        <p:txBody>
          <a:bodyPr>
            <a:normAutofit/>
          </a:bodyPr>
          <a:lstStyle/>
          <a:p>
            <a:r>
              <a:rPr lang="pt-BR" sz="2400" b="1" dirty="0">
                <a:latin typeface="Times New Roman" panose="02020603050405020304" pitchFamily="18" charset="0"/>
                <a:cs typeface="Times New Roman" panose="02020603050405020304" pitchFamily="18" charset="0"/>
              </a:rPr>
              <a:t>Passo a Passo</a:t>
            </a:r>
          </a:p>
        </p:txBody>
      </p:sp>
      <p:sp>
        <p:nvSpPr>
          <p:cNvPr id="3" name="Espaço Reservado para Conteúdo 2">
            <a:extLst>
              <a:ext uri="{FF2B5EF4-FFF2-40B4-BE49-F238E27FC236}">
                <a16:creationId xmlns:a16="http://schemas.microsoft.com/office/drawing/2014/main" id="{13D242FE-2A59-7C41-F3A8-A8825E560601}"/>
              </a:ext>
            </a:extLst>
          </p:cNvPr>
          <p:cNvSpPr>
            <a:spLocks noGrp="1"/>
          </p:cNvSpPr>
          <p:nvPr>
            <p:ph idx="1"/>
          </p:nvPr>
        </p:nvSpPr>
        <p:spPr>
          <a:xfrm>
            <a:off x="381000" y="1266825"/>
            <a:ext cx="11439525" cy="5257800"/>
          </a:xfrm>
        </p:spPr>
        <p:txBody>
          <a:bodyPr numCol="2" spcCol="720000">
            <a:noAutofit/>
          </a:bodyPr>
          <a:lstStyle/>
          <a:p>
            <a:pPr marL="0" indent="0">
              <a:lnSpc>
                <a:spcPct val="107000"/>
              </a:lnSpc>
              <a:spcAft>
                <a:spcPts val="800"/>
              </a:spcAft>
              <a:buNone/>
            </a:pPr>
            <a:r>
              <a:rPr lang="pt-BR" sz="14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Remover Estados Inacessíveis:</a:t>
            </a:r>
            <a:endParaRPr lang="pt-B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r>
              <a:rPr lang="pt-BR" sz="1200" kern="0" dirty="0">
                <a:effectLst/>
                <a:latin typeface="Times New Roman" panose="02020603050405020304" pitchFamily="18" charset="0"/>
                <a:ea typeface="Times New Roman" panose="02020603050405020304" pitchFamily="18" charset="0"/>
                <a:cs typeface="Times New Roman" panose="02020603050405020304" pitchFamily="18" charset="0"/>
              </a:rPr>
              <a:t>Verificamos se todos os estados podem ser alcançados a partir do estado inicial A.</a:t>
            </a:r>
            <a:endParaRPr lang="pt-B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r>
              <a:rPr lang="pt-BR" sz="1200" kern="0" dirty="0">
                <a:effectLst/>
                <a:latin typeface="Times New Roman" panose="02020603050405020304" pitchFamily="18" charset="0"/>
                <a:ea typeface="Times New Roman" panose="02020603050405020304" pitchFamily="18" charset="0"/>
                <a:cs typeface="Times New Roman" panose="02020603050405020304" pitchFamily="18" charset="0"/>
              </a:rPr>
              <a:t>Neste caso, todos os estados {'A', 'B', 'C', 'D'} são acessíveis.</a:t>
            </a:r>
            <a:endParaRPr lang="pt-B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pt-BR" sz="14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400" b="1" kern="0" dirty="0">
                <a:effectLst/>
                <a:latin typeface="Times New Roman" panose="02020603050405020304" pitchFamily="18" charset="0"/>
                <a:ea typeface="Times New Roman" panose="02020603050405020304" pitchFamily="18" charset="0"/>
                <a:cs typeface="Times New Roman" panose="02020603050405020304" pitchFamily="18" charset="0"/>
              </a:rPr>
              <a:t>Inicializar a Partição:</a:t>
            </a:r>
            <a:endParaRPr lang="pt-B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r>
              <a:rPr lang="pt-BR" sz="1200" kern="0" dirty="0">
                <a:effectLst/>
                <a:latin typeface="Times New Roman" panose="02020603050405020304" pitchFamily="18" charset="0"/>
                <a:ea typeface="Times New Roman" panose="02020603050405020304" pitchFamily="18" charset="0"/>
                <a:cs typeface="Times New Roman" panose="02020603050405020304" pitchFamily="18" charset="0"/>
              </a:rPr>
              <a:t>Criamos duas partições iniciais: uma para estados de aceitação e outra para estados não aceitação.</a:t>
            </a:r>
            <a:endParaRPr lang="pt-B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r>
              <a:rPr lang="pt-BR" sz="1200" kern="0" dirty="0">
                <a:effectLst/>
                <a:latin typeface="Times New Roman" panose="02020603050405020304" pitchFamily="18" charset="0"/>
                <a:ea typeface="Times New Roman" panose="02020603050405020304" pitchFamily="18" charset="0"/>
                <a:cs typeface="Times New Roman" panose="02020603050405020304" pitchFamily="18" charset="0"/>
              </a:rPr>
              <a:t>{C} (estado de aceitação)</a:t>
            </a:r>
            <a:endParaRPr lang="pt-B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r>
              <a:rPr lang="pt-BR" sz="1200" kern="0" dirty="0">
                <a:effectLst/>
                <a:latin typeface="Times New Roman" panose="02020603050405020304" pitchFamily="18" charset="0"/>
                <a:ea typeface="Times New Roman" panose="02020603050405020304" pitchFamily="18" charset="0"/>
                <a:cs typeface="Times New Roman" panose="02020603050405020304" pitchFamily="18" charset="0"/>
              </a:rPr>
              <a:t>{A, B, D} (estados não aceitação)</a:t>
            </a:r>
            <a:endParaRPr lang="pt-BR" sz="1400" kern="0" dirty="0">
              <a:latin typeface="Symbol" panose="05050102010706020507" pitchFamily="18" charset="2"/>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pt-BR" sz="14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400" b="1" kern="0" dirty="0">
                <a:effectLst/>
                <a:latin typeface="Times New Roman" panose="02020603050405020304" pitchFamily="18" charset="0"/>
                <a:ea typeface="Times New Roman" panose="02020603050405020304" pitchFamily="18" charset="0"/>
                <a:cs typeface="Times New Roman" panose="02020603050405020304" pitchFamily="18" charset="0"/>
              </a:rPr>
              <a:t>Refinar a Partição:</a:t>
            </a:r>
            <a:endParaRPr lang="pt-B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r>
              <a:rPr lang="pt-BR" sz="1200" kern="0" dirty="0">
                <a:effectLst/>
                <a:latin typeface="Times New Roman" panose="02020603050405020304" pitchFamily="18" charset="0"/>
                <a:ea typeface="Times New Roman" panose="02020603050405020304" pitchFamily="18" charset="0"/>
                <a:cs typeface="Times New Roman" panose="02020603050405020304" pitchFamily="18" charset="0"/>
              </a:rPr>
              <a:t>Começamos a verificar transições e dividir grupos até não ser mais possível.</a:t>
            </a:r>
            <a:endParaRPr lang="pt-B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r>
              <a:rPr lang="pt-BR" sz="1200" kern="0" dirty="0">
                <a:effectLst/>
                <a:latin typeface="Times New Roman" panose="02020603050405020304" pitchFamily="18" charset="0"/>
                <a:ea typeface="Times New Roman" panose="02020603050405020304" pitchFamily="18" charset="0"/>
                <a:cs typeface="Times New Roman" panose="02020603050405020304" pitchFamily="18" charset="0"/>
              </a:rPr>
              <a:t>Verificamos as transições de cada estado em relação aos símbolos do alfabeto:</a:t>
            </a:r>
            <a:endParaRPr lang="pt-B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Aft>
                <a:spcPts val="800"/>
              </a:spcAft>
              <a:buSzPts val="1000"/>
              <a:buNone/>
              <a:tabLst>
                <a:tab pos="914400" algn="l"/>
              </a:tabLst>
            </a:pPr>
            <a:r>
              <a:rPr lang="pt-BR" kern="0" dirty="0">
                <a:effectLst/>
                <a:latin typeface="Times New Roman" panose="02020603050405020304" pitchFamily="18" charset="0"/>
                <a:ea typeface="Times New Roman" panose="02020603050405020304" pitchFamily="18" charset="0"/>
                <a:cs typeface="Times New Roman" panose="02020603050405020304" pitchFamily="18" charset="0"/>
              </a:rPr>
              <a:t>Para o estado 'A', a transição para '0' leva a 'B' e para '1' leva a 'A'.</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Aft>
                <a:spcPts val="800"/>
              </a:spcAft>
              <a:buSzPts val="1000"/>
              <a:buNone/>
              <a:tabLst>
                <a:tab pos="914400" algn="l"/>
              </a:tabLst>
            </a:pPr>
            <a:r>
              <a:rPr lang="pt-BR" kern="0" dirty="0">
                <a:effectLst/>
                <a:latin typeface="Times New Roman" panose="02020603050405020304" pitchFamily="18" charset="0"/>
                <a:ea typeface="Times New Roman" panose="02020603050405020304" pitchFamily="18" charset="0"/>
                <a:cs typeface="Times New Roman" panose="02020603050405020304" pitchFamily="18" charset="0"/>
              </a:rPr>
              <a:t>Para o estado 'B', a transição para '0' leva a 'B' e para '1' leva a 'C'.</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Aft>
                <a:spcPts val="800"/>
              </a:spcAft>
              <a:buSzPts val="1000"/>
              <a:buNone/>
              <a:tabLst>
                <a:tab pos="914400" algn="l"/>
              </a:tabLst>
            </a:pPr>
            <a:r>
              <a:rPr lang="pt-BR" kern="0" dirty="0">
                <a:effectLst/>
                <a:latin typeface="Times New Roman" panose="02020603050405020304" pitchFamily="18" charset="0"/>
                <a:ea typeface="Times New Roman" panose="02020603050405020304" pitchFamily="18" charset="0"/>
                <a:cs typeface="Times New Roman" panose="02020603050405020304" pitchFamily="18" charset="0"/>
              </a:rPr>
              <a:t>Para o estado 'D', a transição para '0' e '1' leva a 'D'.</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Aft>
                <a:spcPts val="800"/>
              </a:spcAft>
              <a:buSzPts val="1000"/>
              <a:buNone/>
              <a:tabLst>
                <a:tab pos="457200" algn="l"/>
              </a:tabLst>
            </a:pPr>
            <a:r>
              <a:rPr lang="pt-BR" sz="1200" kern="0" dirty="0">
                <a:effectLst/>
                <a:latin typeface="Times New Roman" panose="02020603050405020304" pitchFamily="18" charset="0"/>
                <a:ea typeface="Times New Roman" panose="02020603050405020304" pitchFamily="18" charset="0"/>
                <a:cs typeface="Times New Roman" panose="02020603050405020304" pitchFamily="18" charset="0"/>
              </a:rPr>
              <a:t>Vemos que 'B' e 'D' devem ser separados em diferentes grupos devido às suas transições distintas. Então, refinamos a partição:</a:t>
            </a:r>
            <a:endParaRPr lang="pt-BR"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Aft>
                <a:spcPts val="800"/>
              </a:spcAft>
              <a:buSzPts val="1000"/>
              <a:buNone/>
              <a:tabLst>
                <a:tab pos="914400" algn="l"/>
              </a:tabLst>
            </a:pPr>
            <a:r>
              <a:rPr lang="pt-BR" kern="0" dirty="0">
                <a:effectLst/>
                <a:latin typeface="Times New Roman" panose="02020603050405020304" pitchFamily="18" charset="0"/>
                <a:ea typeface="Times New Roman" panose="02020603050405020304" pitchFamily="18" charset="0"/>
                <a:cs typeface="Times New Roman" panose="02020603050405020304" pitchFamily="18" charset="0"/>
              </a:rPr>
              <a:t>{C} (estado de aceitação)</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Aft>
                <a:spcPts val="800"/>
              </a:spcAft>
              <a:buSzPts val="1000"/>
              <a:buNone/>
              <a:tabLst>
                <a:tab pos="914400" algn="l"/>
              </a:tabLst>
            </a:pPr>
            <a:r>
              <a:rPr lang="pt-BR" kern="0" dirty="0">
                <a:effectLst/>
                <a:latin typeface="Times New Roman" panose="02020603050405020304" pitchFamily="18" charset="0"/>
                <a:ea typeface="Times New Roman" panose="02020603050405020304" pitchFamily="18" charset="0"/>
                <a:cs typeface="Times New Roman" panose="02020603050405020304" pitchFamily="18" charset="0"/>
              </a:rPr>
              <a:t>{A} (estado não aceitação)</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Aft>
                <a:spcPts val="800"/>
              </a:spcAft>
              <a:buSzPts val="1000"/>
              <a:buNone/>
              <a:tabLst>
                <a:tab pos="914400" algn="l"/>
              </a:tabLst>
            </a:pPr>
            <a:r>
              <a:rPr lang="pt-BR" kern="0" dirty="0">
                <a:effectLst/>
                <a:latin typeface="Times New Roman" panose="02020603050405020304" pitchFamily="18" charset="0"/>
                <a:ea typeface="Times New Roman" panose="02020603050405020304" pitchFamily="18" charset="0"/>
                <a:cs typeface="Times New Roman" panose="02020603050405020304" pitchFamily="18" charset="0"/>
              </a:rPr>
              <a:t>{B} (estado não aceitação com transição diferente)</a:t>
            </a:r>
            <a:endParaRPr lang="pt-BR"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Aft>
                <a:spcPts val="800"/>
              </a:spcAft>
              <a:buSzPts val="1000"/>
              <a:buNone/>
              <a:tabLst>
                <a:tab pos="914400" algn="l"/>
              </a:tabLst>
            </a:pPr>
            <a:r>
              <a:rPr lang="pt-BR" kern="0" dirty="0">
                <a:effectLst/>
                <a:latin typeface="Times New Roman" panose="02020603050405020304" pitchFamily="18" charset="0"/>
                <a:ea typeface="Times New Roman" panose="02020603050405020304" pitchFamily="18" charset="0"/>
                <a:cs typeface="Times New Roman" panose="02020603050405020304" pitchFamily="18" charset="0"/>
              </a:rPr>
              <a:t>{D} (estado não aceitação com transições diferentes)</a:t>
            </a:r>
            <a:endParaRPr lang="pt-BR" kern="0" dirty="0">
              <a:latin typeface="Symbol" panose="05050102010706020507" pitchFamily="18" charset="2"/>
              <a:ea typeface="Times New Roman" panose="02020603050405020304" pitchFamily="18" charset="0"/>
              <a:cs typeface="Times New Roman" panose="02020603050405020304" pitchFamily="18" charset="0"/>
            </a:endParaRPr>
          </a:p>
          <a:p>
            <a:pPr marL="0" indent="0">
              <a:lnSpc>
                <a:spcPct val="107000"/>
              </a:lnSpc>
              <a:spcAft>
                <a:spcPts val="800"/>
              </a:spcAft>
              <a:buNone/>
            </a:pPr>
            <a:r>
              <a:rPr lang="pt-BR" sz="1400" kern="0" dirty="0">
                <a:effectLst/>
                <a:latin typeface="Symbol" panose="05050102010706020507" pitchFamily="18" charset="2"/>
                <a:ea typeface="Times New Roman" panose="02020603050405020304" pitchFamily="18" charset="0"/>
                <a:cs typeface="Times New Roman" panose="02020603050405020304" pitchFamily="18" charset="0"/>
              </a:rPr>
              <a:t>·</a:t>
            </a:r>
            <a:r>
              <a:rPr lang="pt-BR" sz="1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pt-BR" sz="1400" b="1" kern="0" dirty="0">
                <a:effectLst/>
                <a:latin typeface="Times New Roman" panose="02020603050405020304" pitchFamily="18" charset="0"/>
                <a:ea typeface="Times New Roman" panose="02020603050405020304" pitchFamily="18" charset="0"/>
                <a:cs typeface="Times New Roman" panose="02020603050405020304" pitchFamily="18" charset="0"/>
              </a:rPr>
              <a:t>Construir o DFA Minimizado:</a:t>
            </a:r>
            <a:endParaRPr lang="pt-BR"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Aft>
                <a:spcPts val="800"/>
              </a:spcAft>
              <a:buSzPts val="1000"/>
              <a:buNone/>
              <a:tabLst>
                <a:tab pos="457200" algn="l"/>
              </a:tabLst>
            </a:pPr>
            <a:r>
              <a:rPr lang="pt-BR" sz="1000" kern="0" dirty="0">
                <a:effectLst/>
                <a:latin typeface="Times New Roman" panose="02020603050405020304" pitchFamily="18" charset="0"/>
                <a:ea typeface="Times New Roman" panose="02020603050405020304" pitchFamily="18" charset="0"/>
                <a:cs typeface="Times New Roman" panose="02020603050405020304" pitchFamily="18" charset="0"/>
              </a:rPr>
              <a:t>Cada grupo de estados equivalentes se torna um único estado no DFA minimizado.</a:t>
            </a:r>
            <a:endParaRPr lang="pt-B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Aft>
                <a:spcPts val="800"/>
              </a:spcAft>
              <a:buSzPts val="1000"/>
              <a:buNone/>
              <a:tabLst>
                <a:tab pos="457200" algn="l"/>
              </a:tabLst>
            </a:pPr>
            <a:r>
              <a:rPr lang="pt-BR" sz="1000" kern="0" dirty="0">
                <a:effectLst/>
                <a:latin typeface="Times New Roman" panose="02020603050405020304" pitchFamily="18" charset="0"/>
                <a:ea typeface="Times New Roman" panose="02020603050405020304" pitchFamily="18" charset="0"/>
                <a:cs typeface="Times New Roman" panose="02020603050405020304" pitchFamily="18" charset="0"/>
              </a:rPr>
              <a:t>Temos três grupos finais: {A}, {B}, {C, D}.</a:t>
            </a:r>
            <a:endParaRPr lang="pt-B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Aft>
                <a:spcPts val="800"/>
              </a:spcAft>
              <a:buSzPts val="1000"/>
              <a:buNone/>
              <a:tabLst>
                <a:tab pos="457200" algn="l"/>
              </a:tabLst>
            </a:pPr>
            <a:r>
              <a:rPr lang="pt-BR" sz="1000" kern="0" dirty="0">
                <a:effectLst/>
                <a:latin typeface="Times New Roman" panose="02020603050405020304" pitchFamily="18" charset="0"/>
                <a:ea typeface="Times New Roman" panose="02020603050405020304" pitchFamily="18" charset="0"/>
                <a:cs typeface="Times New Roman" panose="02020603050405020304" pitchFamily="18" charset="0"/>
              </a:rPr>
              <a:t>Nomeamos esses novos estados como 1, 2 e 0, respectivamente.</a:t>
            </a:r>
            <a:endParaRPr lang="pt-B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914400" lvl="2" indent="0">
              <a:lnSpc>
                <a:spcPct val="107000"/>
              </a:lnSpc>
              <a:spcAft>
                <a:spcPts val="800"/>
              </a:spcAft>
              <a:buSzPts val="1000"/>
              <a:buNone/>
              <a:tabLst>
                <a:tab pos="457200" algn="l"/>
              </a:tabLst>
            </a:pPr>
            <a:r>
              <a:rPr lang="pt-BR" sz="1000" kern="0" dirty="0">
                <a:effectLst/>
                <a:latin typeface="Times New Roman" panose="02020603050405020304" pitchFamily="18" charset="0"/>
                <a:ea typeface="Times New Roman" panose="02020603050405020304" pitchFamily="18" charset="0"/>
                <a:cs typeface="Times New Roman" panose="02020603050405020304" pitchFamily="18" charset="0"/>
              </a:rPr>
              <a:t>Definimos as transições do novo DFA com base nas transições dos estados originais:</a:t>
            </a:r>
            <a:endParaRPr lang="pt-B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3" indent="0">
              <a:lnSpc>
                <a:spcPct val="107000"/>
              </a:lnSpc>
              <a:spcAft>
                <a:spcPts val="800"/>
              </a:spcAft>
              <a:buSzPts val="1000"/>
              <a:buNone/>
              <a:tabLst>
                <a:tab pos="914400" algn="l"/>
              </a:tabLst>
            </a:pPr>
            <a:r>
              <a:rPr lang="pt-BR" sz="1000" kern="0" dirty="0">
                <a:effectLst/>
                <a:latin typeface="Times New Roman" panose="02020603050405020304" pitchFamily="18" charset="0"/>
                <a:ea typeface="Times New Roman" panose="02020603050405020304" pitchFamily="18" charset="0"/>
                <a:cs typeface="Times New Roman" panose="02020603050405020304" pitchFamily="18" charset="0"/>
              </a:rPr>
              <a:t>(1, '0') -&gt; 2</a:t>
            </a:r>
            <a:endParaRPr lang="pt-B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3" indent="0">
              <a:lnSpc>
                <a:spcPct val="107000"/>
              </a:lnSpc>
              <a:spcAft>
                <a:spcPts val="800"/>
              </a:spcAft>
              <a:buSzPts val="1000"/>
              <a:buNone/>
              <a:tabLst>
                <a:tab pos="914400" algn="l"/>
              </a:tabLst>
            </a:pPr>
            <a:r>
              <a:rPr lang="pt-BR" sz="1000" kern="0" dirty="0">
                <a:effectLst/>
                <a:latin typeface="Times New Roman" panose="02020603050405020304" pitchFamily="18" charset="0"/>
                <a:ea typeface="Times New Roman" panose="02020603050405020304" pitchFamily="18" charset="0"/>
                <a:cs typeface="Times New Roman" panose="02020603050405020304" pitchFamily="18" charset="0"/>
              </a:rPr>
              <a:t>(1, '1') -&gt; 1</a:t>
            </a:r>
            <a:endParaRPr lang="pt-B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3" indent="0">
              <a:lnSpc>
                <a:spcPct val="107000"/>
              </a:lnSpc>
              <a:spcAft>
                <a:spcPts val="800"/>
              </a:spcAft>
              <a:buSzPts val="1000"/>
              <a:buNone/>
              <a:tabLst>
                <a:tab pos="914400" algn="l"/>
              </a:tabLst>
            </a:pPr>
            <a:r>
              <a:rPr lang="pt-BR" sz="1000" kern="0" dirty="0">
                <a:effectLst/>
                <a:latin typeface="Times New Roman" panose="02020603050405020304" pitchFamily="18" charset="0"/>
                <a:ea typeface="Times New Roman" panose="02020603050405020304" pitchFamily="18" charset="0"/>
                <a:cs typeface="Times New Roman" panose="02020603050405020304" pitchFamily="18" charset="0"/>
              </a:rPr>
              <a:t>(2, '0') -&gt; 2</a:t>
            </a:r>
            <a:endParaRPr lang="pt-B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3" indent="0">
              <a:lnSpc>
                <a:spcPct val="107000"/>
              </a:lnSpc>
              <a:spcAft>
                <a:spcPts val="800"/>
              </a:spcAft>
              <a:buSzPts val="1000"/>
              <a:buNone/>
              <a:tabLst>
                <a:tab pos="914400" algn="l"/>
              </a:tabLst>
            </a:pPr>
            <a:r>
              <a:rPr lang="pt-BR" sz="1000" kern="0" dirty="0">
                <a:effectLst/>
                <a:latin typeface="Times New Roman" panose="02020603050405020304" pitchFamily="18" charset="0"/>
                <a:ea typeface="Times New Roman" panose="02020603050405020304" pitchFamily="18" charset="0"/>
                <a:cs typeface="Times New Roman" panose="02020603050405020304" pitchFamily="18" charset="0"/>
              </a:rPr>
              <a:t>(2, '1') -&gt; 0</a:t>
            </a:r>
            <a:endParaRPr lang="pt-B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3" indent="0">
              <a:lnSpc>
                <a:spcPct val="107000"/>
              </a:lnSpc>
              <a:spcAft>
                <a:spcPts val="800"/>
              </a:spcAft>
              <a:buSzPts val="1000"/>
              <a:buNone/>
              <a:tabLst>
                <a:tab pos="914400" algn="l"/>
              </a:tabLst>
            </a:pPr>
            <a:r>
              <a:rPr lang="pt-BR" sz="1000" kern="0" dirty="0">
                <a:effectLst/>
                <a:latin typeface="Times New Roman" panose="02020603050405020304" pitchFamily="18" charset="0"/>
                <a:ea typeface="Times New Roman" panose="02020603050405020304" pitchFamily="18" charset="0"/>
                <a:cs typeface="Times New Roman" panose="02020603050405020304" pitchFamily="18" charset="0"/>
              </a:rPr>
              <a:t>(0, '0') -&gt; 2</a:t>
            </a:r>
            <a:endParaRPr lang="pt-B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1257300" lvl="3" indent="0">
              <a:lnSpc>
                <a:spcPct val="107000"/>
              </a:lnSpc>
              <a:spcAft>
                <a:spcPts val="800"/>
              </a:spcAft>
              <a:buSzPts val="1000"/>
              <a:buNone/>
              <a:tabLst>
                <a:tab pos="914400" algn="l"/>
              </a:tabLst>
            </a:pPr>
            <a:r>
              <a:rPr lang="pt-BR" sz="1000" kern="0" dirty="0">
                <a:effectLst/>
                <a:latin typeface="Times New Roman" panose="02020603050405020304" pitchFamily="18" charset="0"/>
                <a:ea typeface="Times New Roman" panose="02020603050405020304" pitchFamily="18" charset="0"/>
                <a:cs typeface="Times New Roman" panose="02020603050405020304" pitchFamily="18" charset="0"/>
              </a:rPr>
              <a:t>(0, '1') -&gt; 1</a:t>
            </a:r>
            <a:endParaRPr lang="pt-BR" sz="1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pt-BR" sz="1400" dirty="0"/>
          </a:p>
        </p:txBody>
      </p:sp>
    </p:spTree>
    <p:extLst>
      <p:ext uri="{BB962C8B-B14F-4D97-AF65-F5344CB8AC3E}">
        <p14:creationId xmlns:p14="http://schemas.microsoft.com/office/powerpoint/2010/main" val="1840748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6D9E49-A916-4DEA-4149-7F711DFA5FA5}"/>
              </a:ext>
            </a:extLst>
          </p:cNvPr>
          <p:cNvSpPr>
            <a:spLocks noGrp="1"/>
          </p:cNvSpPr>
          <p:nvPr>
            <p:ph type="title"/>
          </p:nvPr>
        </p:nvSpPr>
        <p:spPr/>
        <p:txBody>
          <a:bodyPr>
            <a:normAutofit/>
          </a:bodyPr>
          <a:lstStyle/>
          <a:p>
            <a:r>
              <a:rPr lang="pt-BR" sz="2400" b="1" dirty="0">
                <a:latin typeface="Times New Roman" panose="02020603050405020304" pitchFamily="18" charset="0"/>
                <a:cs typeface="Times New Roman" panose="02020603050405020304" pitchFamily="18" charset="0"/>
              </a:rPr>
              <a:t>Conclusão</a:t>
            </a:r>
            <a:endParaRPr lang="pt-BR" sz="2400" dirty="0">
              <a:latin typeface="Times New Roman" panose="02020603050405020304" pitchFamily="18" charset="0"/>
              <a:cs typeface="Times New Roman" panose="02020603050405020304" pitchFamily="18" charset="0"/>
            </a:endParaRPr>
          </a:p>
        </p:txBody>
      </p:sp>
      <p:sp>
        <p:nvSpPr>
          <p:cNvPr id="3" name="Espaço Reservado para Conteúdo 2">
            <a:extLst>
              <a:ext uri="{FF2B5EF4-FFF2-40B4-BE49-F238E27FC236}">
                <a16:creationId xmlns:a16="http://schemas.microsoft.com/office/drawing/2014/main" id="{2E127DA6-BF3E-8BC2-922B-71352512B189}"/>
              </a:ext>
            </a:extLst>
          </p:cNvPr>
          <p:cNvSpPr>
            <a:spLocks noGrp="1"/>
          </p:cNvSpPr>
          <p:nvPr>
            <p:ph idx="1"/>
          </p:nvPr>
        </p:nvSpPr>
        <p:spPr/>
        <p:txBody>
          <a:bodyPr/>
          <a:lstStyle/>
          <a:p>
            <a:pPr marL="0" indent="0">
              <a:buNone/>
            </a:pPr>
            <a:r>
              <a:rPr lang="pt-BR" dirty="0">
                <a:latin typeface="Times New Roman" panose="02020603050405020304" pitchFamily="18" charset="0"/>
                <a:cs typeface="Times New Roman" panose="02020603050405020304" pitchFamily="18" charset="0"/>
              </a:rPr>
              <a:t>A minimização de </a:t>
            </a:r>
            <a:r>
              <a:rPr lang="pt-BR" dirty="0" err="1">
                <a:latin typeface="Times New Roman" panose="02020603050405020304" pitchFamily="18" charset="0"/>
                <a:cs typeface="Times New Roman" panose="02020603050405020304" pitchFamily="18" charset="0"/>
              </a:rPr>
              <a:t>DFAs</a:t>
            </a:r>
            <a:r>
              <a:rPr lang="pt-BR" dirty="0">
                <a:latin typeface="Times New Roman" panose="02020603050405020304" pitchFamily="18" charset="0"/>
                <a:cs typeface="Times New Roman" panose="02020603050405020304" pitchFamily="18" charset="0"/>
              </a:rPr>
              <a:t> é um processo crucial para otimizar a eficiência dos autômatos. Ao remover estados redundantes e combinar estados equivalentes, podemos criar um DFA mais compacto e eficiente sem alterar a linguagem que ele reconhece. Esse processo pode ser aplicado a qualquer DFA para melhorar seu desempenho e reduzir o consumo de recursos computacionais.</a:t>
            </a:r>
          </a:p>
          <a:p>
            <a:endParaRPr lang="pt-BR" dirty="0"/>
          </a:p>
        </p:txBody>
      </p:sp>
    </p:spTree>
    <p:extLst>
      <p:ext uri="{BB962C8B-B14F-4D97-AF65-F5344CB8AC3E}">
        <p14:creationId xmlns:p14="http://schemas.microsoft.com/office/powerpoint/2010/main" val="1565352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184</TotalTime>
  <Words>967</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9</vt:i4>
      </vt:variant>
    </vt:vector>
  </HeadingPairs>
  <TitlesOfParts>
    <vt:vector size="16" baseType="lpstr">
      <vt:lpstr>Arial</vt:lpstr>
      <vt:lpstr>Calibri</vt:lpstr>
      <vt:lpstr>Calibri Light</vt:lpstr>
      <vt:lpstr>Courier New</vt:lpstr>
      <vt:lpstr>Symbol</vt:lpstr>
      <vt:lpstr>Times New Roman</vt:lpstr>
      <vt:lpstr>Celestial</vt:lpstr>
      <vt:lpstr>Minimização de Autômatos Finitos Determinísticos (DFA) </vt:lpstr>
      <vt:lpstr>Minimização de Autômatos Finitos Determinísticos (DFA)</vt:lpstr>
      <vt:lpstr>Requisitos</vt:lpstr>
      <vt:lpstr>Autômato Finito Determinístico (DFA)</vt:lpstr>
      <vt:lpstr>Processo de Minimização </vt:lpstr>
      <vt:lpstr>Representação Gráfica</vt:lpstr>
      <vt:lpstr>Exemplos</vt:lpstr>
      <vt:lpstr>Passo a Passo</vt:lpstr>
      <vt:lpstr>Conclusão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Minimização de Autômatos Finitos Determinísticos (DFA)</dc:title>
  <dc:creator>Evaldo Rodrigues</dc:creator>
  <cp:lastModifiedBy>Evaldo Rodrigues</cp:lastModifiedBy>
  <cp:revision>2</cp:revision>
  <dcterms:created xsi:type="dcterms:W3CDTF">2024-07-05T18:48:08Z</dcterms:created>
  <dcterms:modified xsi:type="dcterms:W3CDTF">2024-07-05T23:02:18Z</dcterms:modified>
</cp:coreProperties>
</file>