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nonymous Pro Bold" charset="1" panose="02060809030202000504"/>
      <p:regular r:id="rId12"/>
    </p:embeddedFont>
    <p:embeddedFont>
      <p:font typeface="Clear Sans Light" charset="1" panose="020B0303030202020304"/>
      <p:regular r:id="rId13"/>
    </p:embeddedFont>
    <p:embeddedFont>
      <p:font typeface="Clear Sans Thin" charset="1" panose="020B02030302020203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000000"/>
                </a:solidFill>
                <a:latin typeface="Anonymous Pro Bold"/>
              </a:rPr>
              <a:t>CONVERSÃO AFE-AFN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69087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lear Sans Light"/>
              </a:rPr>
              <a:t>Grupo 4: Raphael Sá e Pacelle Henrique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28286" y="3533947"/>
            <a:ext cx="8393414" cy="3705053"/>
          </a:xfrm>
          <a:custGeom>
            <a:avLst/>
            <a:gdLst/>
            <a:ahLst/>
            <a:cxnLst/>
            <a:rect r="r" b="b" t="t" l="l"/>
            <a:pathLst>
              <a:path h="3705053" w="8393414">
                <a:moveTo>
                  <a:pt x="0" y="0"/>
                </a:moveTo>
                <a:lnTo>
                  <a:pt x="8393413" y="0"/>
                </a:lnTo>
                <a:lnTo>
                  <a:pt x="8393413" y="3705053"/>
                </a:lnTo>
                <a:lnTo>
                  <a:pt x="0" y="3705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33" t="-10965" r="-2828" b="-32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7076" y="1234440"/>
            <a:ext cx="6044226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 spc="388">
                <a:solidFill>
                  <a:srgbClr val="000000"/>
                </a:solidFill>
                <a:latin typeface="Anonymous Pro Bold"/>
              </a:rPr>
              <a:t>ESTRUTURA-AFN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21699" y="929640"/>
            <a:ext cx="8000343" cy="60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Conjunto de estados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Alfabeto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Função de transição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Estado inicial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Estado de aceitação</a:t>
            </a:r>
          </a:p>
          <a:p>
            <a:pPr algn="l">
              <a:lnSpc>
                <a:spcPts val="81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857891" y="4090504"/>
            <a:ext cx="6667497" cy="3565828"/>
          </a:xfrm>
          <a:custGeom>
            <a:avLst/>
            <a:gdLst/>
            <a:ahLst/>
            <a:cxnLst/>
            <a:rect r="r" b="b" t="t" l="l"/>
            <a:pathLst>
              <a:path h="3565828" w="6667497">
                <a:moveTo>
                  <a:pt x="0" y="0"/>
                </a:moveTo>
                <a:lnTo>
                  <a:pt x="6667497" y="0"/>
                </a:lnTo>
                <a:lnTo>
                  <a:pt x="6667497" y="3565827"/>
                </a:lnTo>
                <a:lnTo>
                  <a:pt x="0" y="35658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7891" y="1759476"/>
            <a:ext cx="6044226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 spc="388">
                <a:solidFill>
                  <a:srgbClr val="000000"/>
                </a:solidFill>
                <a:latin typeface="Anonymous Pro Bold"/>
              </a:rPr>
              <a:t>ESTRUTURA-AFE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92692" y="1581286"/>
            <a:ext cx="8000343" cy="60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Conjunto de estados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Alfabeto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Função de transição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Estado inicial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Estado de aceitação</a:t>
            </a:r>
          </a:p>
          <a:p>
            <a:pPr algn="l">
              <a:lnSpc>
                <a:spcPts val="81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9521" y="3168015"/>
            <a:ext cx="6044226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40"/>
              </a:lnSpc>
              <a:spcBef>
                <a:spcPct val="0"/>
              </a:spcBef>
            </a:pPr>
            <a:r>
              <a:rPr lang="en-US" sz="7700" spc="446">
                <a:solidFill>
                  <a:srgbClr val="000000"/>
                </a:solidFill>
                <a:latin typeface="Anonymous Pro Bold"/>
              </a:rPr>
              <a:t>CONVERSÃO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94322" y="2863215"/>
            <a:ext cx="8000343" cy="401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Conversão AFe - AFN</a:t>
            </a:r>
          </a:p>
          <a:p>
            <a:pPr algn="l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sz="4050">
                <a:solidFill>
                  <a:srgbClr val="000000"/>
                </a:solidFill>
                <a:latin typeface="Clear Sans Thin"/>
              </a:rPr>
              <a:t>Movimento vazio (Transição Epsilon)</a:t>
            </a:r>
          </a:p>
          <a:p>
            <a:pPr algn="l">
              <a:lnSpc>
                <a:spcPts val="8100"/>
              </a:lnSpc>
            </a:pP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1047807" y="1028700"/>
            <a:ext cx="17634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9866">
            <a:off x="311309" y="1746121"/>
            <a:ext cx="14729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738582" y="1631409"/>
            <a:ext cx="7141345" cy="7024183"/>
          </a:xfrm>
          <a:custGeom>
            <a:avLst/>
            <a:gdLst/>
            <a:ahLst/>
            <a:cxnLst/>
            <a:rect r="r" b="b" t="t" l="l"/>
            <a:pathLst>
              <a:path h="7024183" w="7141345">
                <a:moveTo>
                  <a:pt x="0" y="0"/>
                </a:moveTo>
                <a:lnTo>
                  <a:pt x="7141345" y="0"/>
                </a:lnTo>
                <a:lnTo>
                  <a:pt x="7141345" y="7024182"/>
                </a:lnTo>
                <a:lnTo>
                  <a:pt x="0" y="7024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15074" y="3989213"/>
            <a:ext cx="553209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261">
                <a:solidFill>
                  <a:srgbClr val="000000"/>
                </a:solidFill>
                <a:latin typeface="Anonymous Pro Bold"/>
              </a:rPr>
              <a:t>EXEMPLO - CONVERSÃO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08256" y="2047875"/>
            <a:ext cx="4770787" cy="3294825"/>
          </a:xfrm>
          <a:custGeom>
            <a:avLst/>
            <a:gdLst/>
            <a:ahLst/>
            <a:cxnLst/>
            <a:rect r="r" b="b" t="t" l="l"/>
            <a:pathLst>
              <a:path h="3294825" w="4770787">
                <a:moveTo>
                  <a:pt x="0" y="0"/>
                </a:moveTo>
                <a:lnTo>
                  <a:pt x="4770786" y="0"/>
                </a:lnTo>
                <a:lnTo>
                  <a:pt x="4770786" y="3294825"/>
                </a:lnTo>
                <a:lnTo>
                  <a:pt x="0" y="329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2483" y="2517371"/>
            <a:ext cx="5771788" cy="2355832"/>
          </a:xfrm>
          <a:custGeom>
            <a:avLst/>
            <a:gdLst/>
            <a:ahLst/>
            <a:cxnLst/>
            <a:rect r="r" b="b" t="t" l="l"/>
            <a:pathLst>
              <a:path h="2355832" w="5771788">
                <a:moveTo>
                  <a:pt x="0" y="0"/>
                </a:moveTo>
                <a:lnTo>
                  <a:pt x="5771789" y="0"/>
                </a:lnTo>
                <a:lnTo>
                  <a:pt x="5771789" y="2355832"/>
                </a:lnTo>
                <a:lnTo>
                  <a:pt x="0" y="2355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179881" y="5977587"/>
            <a:ext cx="3928239" cy="141416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744272" y="0"/>
            <a:ext cx="4763984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40"/>
              </a:lnSpc>
              <a:spcBef>
                <a:spcPct val="0"/>
              </a:spcBef>
            </a:pPr>
            <a:r>
              <a:rPr lang="en-US" sz="6700" spc="388">
                <a:solidFill>
                  <a:srgbClr val="000000"/>
                </a:solidFill>
                <a:latin typeface="Anonymous Pro Bold"/>
              </a:rPr>
              <a:t>CONVERSÃO APLICAÇÃO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48325" y="5382331"/>
            <a:ext cx="3820104" cy="387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Estados: {'q2', 'q0', 'q1'}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Alfabeto: {'a', 'b'}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Estado Inicial: q0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Estados Finais: {'q2'}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Transições: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δ(q0, a) -&gt; q0       δ(q0, ϵ) -&gt; q1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δ(q1, b) -&gt; q1       δ(q1, ϵ) -&gt; q2</a:t>
            </a:r>
          </a:p>
          <a:p>
            <a:pPr algn="l">
              <a:lnSpc>
                <a:spcPts val="3867"/>
              </a:lnSpc>
            </a:pPr>
            <a:r>
              <a:rPr lang="en-US" sz="1933">
                <a:solidFill>
                  <a:srgbClr val="000000"/>
                </a:solidFill>
                <a:latin typeface="Clear Sans Thin"/>
              </a:rPr>
              <a:t>δ(q2, a) -&gt; q2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37934" y="5391856"/>
            <a:ext cx="3511430" cy="450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Estados: {'q2', 'q0', 'q1'}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Alfabeto: {'a', 'b'}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Estado Inicial: q0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Estados Finais: {'q2', 'q0', 'q1'}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Transições: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δ(q0, a) -&gt; q0       δ(q0, a) -&gt; q1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δ(q0, a) -&gt; q2       δ(q0, b) -&gt; q1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δ(q0, b) -&gt; q2       δ(q1, a) -&gt; q2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δ(q1, b) -&gt; q1       δ(q1, b) -&gt; q2</a:t>
            </a:r>
          </a:p>
          <a:p>
            <a:pPr algn="l">
              <a:lnSpc>
                <a:spcPts val="3589"/>
              </a:lnSpc>
            </a:pPr>
            <a:r>
              <a:rPr lang="en-US" sz="1794">
                <a:solidFill>
                  <a:srgbClr val="000000"/>
                </a:solidFill>
                <a:latin typeface="Clear Sans Thin"/>
              </a:rPr>
              <a:t>δ(q2, a) -&gt; q2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DAGHE1JvKL4</dc:identifier>
  <dcterms:modified xsi:type="dcterms:W3CDTF">2011-08-01T06:04:30Z</dcterms:modified>
  <cp:revision>1</cp:revision>
  <dc:title>Apresentação de Slides Corporativo Preto e Branco</dc:title>
</cp:coreProperties>
</file>