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Arial Bold" charset="1" panose="020B0802020202020204"/>
      <p:regular r:id="rId30"/>
    </p:embeddedFont>
    <p:embeddedFont>
      <p:font typeface="Arial" charset="1" panose="020B0502020202020204"/>
      <p:regular r:id="rId31"/>
    </p:embeddedFont>
    <p:embeddedFont>
      <p:font typeface="Roboto Mono" charset="1" panose="000000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0.jpeg" Type="http://schemas.openxmlformats.org/officeDocument/2006/relationships/image"/><Relationship Id="rId5" Target="../media/VAGfBuxc3iA.mp4" Type="http://schemas.openxmlformats.org/officeDocument/2006/relationships/video"/><Relationship Id="rId6" Target="../media/VAGfBuxc3iA.mp4" Type="http://schemas.microsoft.com/office/2007/relationships/media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367577" y="2392824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3497209" y="913817"/>
            <a:ext cx="8344483" cy="8344483"/>
          </a:xfrm>
          <a:custGeom>
            <a:avLst/>
            <a:gdLst/>
            <a:ahLst/>
            <a:cxnLst/>
            <a:rect r="r" b="b" t="t" l="l"/>
            <a:pathLst>
              <a:path h="8344483" w="8344483">
                <a:moveTo>
                  <a:pt x="0" y="0"/>
                </a:moveTo>
                <a:lnTo>
                  <a:pt x="8344483" y="0"/>
                </a:lnTo>
                <a:lnTo>
                  <a:pt x="8344483" y="8344483"/>
                </a:lnTo>
                <a:lnTo>
                  <a:pt x="0" y="8344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477754">
            <a:off x="15412376" y="374604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66238" y="244952"/>
            <a:ext cx="1803539" cy="1803539"/>
          </a:xfrm>
          <a:custGeom>
            <a:avLst/>
            <a:gdLst/>
            <a:ahLst/>
            <a:cxnLst/>
            <a:rect r="r" b="b" t="t" l="l"/>
            <a:pathLst>
              <a:path h="1803539" w="1803539">
                <a:moveTo>
                  <a:pt x="0" y="0"/>
                </a:moveTo>
                <a:lnTo>
                  <a:pt x="1803538" y="0"/>
                </a:lnTo>
                <a:lnTo>
                  <a:pt x="1803538" y="1803538"/>
                </a:lnTo>
                <a:lnTo>
                  <a:pt x="0" y="18035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69781" y="3927609"/>
            <a:ext cx="8682001" cy="1731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6"/>
              </a:lnSpc>
            </a:pPr>
            <a:r>
              <a:rPr lang="en-US" b="true" sz="6597" spc="-46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Máquina de Turing e Autômato de Pilha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62512" y="6874828"/>
            <a:ext cx="9296538" cy="48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48"/>
              </a:lnSpc>
              <a:spcBef>
                <a:spcPct val="0"/>
              </a:spcBef>
            </a:pPr>
            <a:r>
              <a:rPr lang="en-US" b="true" sz="286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DISCIPLINA: LINGUAGENS FORMAIS E AUTÔMATOS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13720" y="7930087"/>
            <a:ext cx="7151541" cy="2097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74"/>
              </a:lnSpc>
            </a:pPr>
            <a:r>
              <a:rPr lang="en-US" sz="2910" spc="-5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Discentes</a:t>
            </a:r>
            <a:r>
              <a:rPr lang="en-US" sz="2910" spc="-5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Delryson da Silva Saraiva</a:t>
            </a:r>
          </a:p>
          <a:p>
            <a:pPr algn="just">
              <a:lnSpc>
                <a:spcPts val="4074"/>
              </a:lnSpc>
            </a:pPr>
            <a:r>
              <a:rPr lang="en-US" sz="2910" spc="-5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Katarina Ires de Castro Pinheiro</a:t>
            </a:r>
          </a:p>
          <a:p>
            <a:pPr algn="just">
              <a:lnSpc>
                <a:spcPts val="4074"/>
              </a:lnSpc>
            </a:pPr>
          </a:p>
          <a:p>
            <a:pPr algn="just">
              <a:lnSpc>
                <a:spcPts val="4074"/>
              </a:lnSpc>
            </a:pPr>
            <a:r>
              <a:rPr lang="en-US" sz="2910" spc="-5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Docente: Dr. Thales Levi Azevedo Valente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13999" y="2094632"/>
            <a:ext cx="10027894" cy="567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1"/>
              </a:lnSpc>
            </a:pPr>
            <a:r>
              <a:rPr lang="en-US" sz="3568" spc="-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FEDERAL DO MARANHÃO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64128" y="-548696"/>
            <a:ext cx="1792828" cy="11019359"/>
            <a:chOff x="0" y="0"/>
            <a:chExt cx="472185" cy="29022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9490840" y="1829402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749893" y="5139551"/>
            <a:ext cx="8848599" cy="4646741"/>
          </a:xfrm>
          <a:custGeom>
            <a:avLst/>
            <a:gdLst/>
            <a:ahLst/>
            <a:cxnLst/>
            <a:rect r="r" b="b" t="t" l="l"/>
            <a:pathLst>
              <a:path h="4646741" w="8848599">
                <a:moveTo>
                  <a:pt x="0" y="0"/>
                </a:moveTo>
                <a:lnTo>
                  <a:pt x="8848599" y="0"/>
                </a:lnTo>
                <a:lnTo>
                  <a:pt x="8848599" y="4646740"/>
                </a:lnTo>
                <a:lnTo>
                  <a:pt x="0" y="46467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265" t="-3279" r="-135978" b="-598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4082271"/>
            <a:ext cx="4235323" cy="6356958"/>
          </a:xfrm>
          <a:custGeom>
            <a:avLst/>
            <a:gdLst/>
            <a:ahLst/>
            <a:cxnLst/>
            <a:rect r="r" b="b" t="t" l="l"/>
            <a:pathLst>
              <a:path h="6356958" w="4235323">
                <a:moveTo>
                  <a:pt x="0" y="0"/>
                </a:moveTo>
                <a:lnTo>
                  <a:pt x="4235323" y="0"/>
                </a:lnTo>
                <a:lnTo>
                  <a:pt x="423532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29697" y="4668540"/>
            <a:ext cx="1345219" cy="1345219"/>
          </a:xfrm>
          <a:custGeom>
            <a:avLst/>
            <a:gdLst/>
            <a:ahLst/>
            <a:cxnLst/>
            <a:rect r="r" b="b" t="t" l="l"/>
            <a:pathLst>
              <a:path h="1345219" w="1345219">
                <a:moveTo>
                  <a:pt x="0" y="0"/>
                </a:moveTo>
                <a:lnTo>
                  <a:pt x="1345219" y="0"/>
                </a:lnTo>
                <a:lnTo>
                  <a:pt x="1345219" y="1345219"/>
                </a:lnTo>
                <a:lnTo>
                  <a:pt x="0" y="13452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91797" y="6469191"/>
            <a:ext cx="1583119" cy="1583119"/>
          </a:xfrm>
          <a:custGeom>
            <a:avLst/>
            <a:gdLst/>
            <a:ahLst/>
            <a:cxnLst/>
            <a:rect r="r" b="b" t="t" l="l"/>
            <a:pathLst>
              <a:path h="1583119" w="1583119">
                <a:moveTo>
                  <a:pt x="0" y="0"/>
                </a:moveTo>
                <a:lnTo>
                  <a:pt x="1583119" y="0"/>
                </a:lnTo>
                <a:lnTo>
                  <a:pt x="1583119" y="1583119"/>
                </a:lnTo>
                <a:lnTo>
                  <a:pt x="0" y="15831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87081" y="8509510"/>
            <a:ext cx="1430451" cy="1430451"/>
          </a:xfrm>
          <a:custGeom>
            <a:avLst/>
            <a:gdLst/>
            <a:ahLst/>
            <a:cxnLst/>
            <a:rect r="r" b="b" t="t" l="l"/>
            <a:pathLst>
              <a:path h="1430451" w="1430451">
                <a:moveTo>
                  <a:pt x="0" y="0"/>
                </a:moveTo>
                <a:lnTo>
                  <a:pt x="1430451" y="0"/>
                </a:lnTo>
                <a:lnTo>
                  <a:pt x="1430451" y="1430451"/>
                </a:lnTo>
                <a:lnTo>
                  <a:pt x="0" y="14304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24847" y="2617707"/>
            <a:ext cx="13287548" cy="1197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1" indent="-313055" lvl="1">
              <a:lnSpc>
                <a:spcPts val="4698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Autômatos de Pilha são modelos de computação abstratos que se assemelham às Máquinas de Turing, mas com uma pilha em vez de uma fita.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24847" y="1934157"/>
            <a:ext cx="7119153" cy="59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9"/>
              </a:lnSpc>
            </a:pPr>
            <a:r>
              <a:rPr lang="en-US" sz="3726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AUTÔMATO COM PILHA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8237" y="313723"/>
            <a:ext cx="14947002" cy="149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590"/>
              </a:lnSpc>
              <a:spcBef>
                <a:spcPct val="0"/>
              </a:spcBef>
            </a:pPr>
            <a:r>
              <a:rPr lang="en-US" b="true" sz="10312" spc="-72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Fundamentação Teórica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54987" y="5133975"/>
            <a:ext cx="8573645" cy="836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estrutura de dados que armazena os símbolos em uma ordem específica, com acesso apenas ao elemento superior.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85336" y="4639965"/>
            <a:ext cx="1083285" cy="40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</a:pPr>
            <a:r>
              <a:rPr lang="en-US" sz="250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PILHA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85336" y="6657520"/>
            <a:ext cx="2648118" cy="40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</a:pPr>
            <a:r>
              <a:rPr lang="en-US" sz="250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ESTADO ATUAL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54987" y="7151943"/>
            <a:ext cx="8573645" cy="426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a configuração atual do autômato.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85336" y="8816037"/>
            <a:ext cx="2648118" cy="40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3"/>
              </a:lnSpc>
            </a:pPr>
            <a:r>
              <a:rPr lang="en-US" sz="250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ENTRADA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354987" y="9253310"/>
            <a:ext cx="8573645" cy="426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sequência de símbolos que o autômato recebe.</a:t>
            </a:r>
          </a:p>
        </p:txBody>
      </p:sp>
    </p:spTree>
  </p:cSld>
  <p:clrMapOvr>
    <a:masterClrMapping/>
  </p:clrMapOvr>
  <p:transition spd="med">
    <p:cover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64128" y="-548696"/>
            <a:ext cx="1792828" cy="11019359"/>
            <a:chOff x="0" y="0"/>
            <a:chExt cx="472185" cy="29022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9635328" y="1677002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928632" y="-135823"/>
            <a:ext cx="4235323" cy="6356958"/>
          </a:xfrm>
          <a:custGeom>
            <a:avLst/>
            <a:gdLst/>
            <a:ahLst/>
            <a:cxnLst/>
            <a:rect r="r" b="b" t="t" l="l"/>
            <a:pathLst>
              <a:path h="6356958" w="4235323">
                <a:moveTo>
                  <a:pt x="0" y="0"/>
                </a:moveTo>
                <a:lnTo>
                  <a:pt x="4235323" y="0"/>
                </a:lnTo>
                <a:lnTo>
                  <a:pt x="423532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98748" y="3042656"/>
            <a:ext cx="653303" cy="6193316"/>
          </a:xfrm>
          <a:custGeom>
            <a:avLst/>
            <a:gdLst/>
            <a:ahLst/>
            <a:cxnLst/>
            <a:rect r="r" b="b" t="t" l="l"/>
            <a:pathLst>
              <a:path h="6193316" w="653303">
                <a:moveTo>
                  <a:pt x="0" y="0"/>
                </a:moveTo>
                <a:lnTo>
                  <a:pt x="653303" y="0"/>
                </a:lnTo>
                <a:lnTo>
                  <a:pt x="653303" y="6193316"/>
                </a:lnTo>
                <a:lnTo>
                  <a:pt x="0" y="61933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149950" y="3270227"/>
            <a:ext cx="586898" cy="171555"/>
          </a:xfrm>
          <a:custGeom>
            <a:avLst/>
            <a:gdLst/>
            <a:ahLst/>
            <a:cxnLst/>
            <a:rect r="r" b="b" t="t" l="l"/>
            <a:pathLst>
              <a:path h="171555" w="586898">
                <a:moveTo>
                  <a:pt x="0" y="0"/>
                </a:moveTo>
                <a:lnTo>
                  <a:pt x="586898" y="0"/>
                </a:lnTo>
                <a:lnTo>
                  <a:pt x="586898" y="171555"/>
                </a:lnTo>
                <a:lnTo>
                  <a:pt x="0" y="1715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23476" y="4545013"/>
            <a:ext cx="636221" cy="143663"/>
          </a:xfrm>
          <a:custGeom>
            <a:avLst/>
            <a:gdLst/>
            <a:ahLst/>
            <a:cxnLst/>
            <a:rect r="r" b="b" t="t" l="l"/>
            <a:pathLst>
              <a:path h="143663" w="636221">
                <a:moveTo>
                  <a:pt x="0" y="0"/>
                </a:moveTo>
                <a:lnTo>
                  <a:pt x="636221" y="0"/>
                </a:lnTo>
                <a:lnTo>
                  <a:pt x="636221" y="143662"/>
                </a:lnTo>
                <a:lnTo>
                  <a:pt x="0" y="1436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995603" y="6012863"/>
            <a:ext cx="741245" cy="126451"/>
          </a:xfrm>
          <a:custGeom>
            <a:avLst/>
            <a:gdLst/>
            <a:ahLst/>
            <a:cxnLst/>
            <a:rect r="r" b="b" t="t" l="l"/>
            <a:pathLst>
              <a:path h="126451" w="741245">
                <a:moveTo>
                  <a:pt x="0" y="0"/>
                </a:moveTo>
                <a:lnTo>
                  <a:pt x="741245" y="0"/>
                </a:lnTo>
                <a:lnTo>
                  <a:pt x="741245" y="126451"/>
                </a:lnTo>
                <a:lnTo>
                  <a:pt x="0" y="1264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2365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37562" y="1692392"/>
            <a:ext cx="13287548" cy="1197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1" indent="-313055" lvl="1">
              <a:lnSpc>
                <a:spcPts val="4698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Máquinas de Turing e os Autômatos de Pilha têm aplicações importantes em diversas áreas da computação.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2725" y="161323"/>
            <a:ext cx="14947002" cy="149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590"/>
              </a:lnSpc>
              <a:spcBef>
                <a:spcPct val="0"/>
              </a:spcBef>
            </a:pPr>
            <a:r>
              <a:rPr lang="en-US" b="true" sz="10312" spc="-72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Fundamentação Teórica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90837" y="3153203"/>
            <a:ext cx="4734562" cy="38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3"/>
              </a:lnSpc>
            </a:pPr>
            <a:r>
              <a:rPr lang="en-US" sz="230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LINGUAGENS FORMAIS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55367" y="3623782"/>
            <a:ext cx="5775964" cy="1245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Máquinas de Turing podem ser usadas para reconhecer e gerar linguagens formais, como linguagens regulares e livres de contexto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77316" y="4473715"/>
            <a:ext cx="4734562" cy="38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3"/>
              </a:lnSpc>
            </a:pPr>
            <a:r>
              <a:rPr lang="en-US" sz="230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ANÁLISE SINTÁTICA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77316" y="4883825"/>
            <a:ext cx="6155317" cy="1655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Autômatos de Pilha são usados ​​na análise sintática de linguagens de programação, verificando se o código fonte está gramaticalmente correto.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264049" y="5789932"/>
            <a:ext cx="4734562" cy="38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3"/>
              </a:lnSpc>
            </a:pPr>
            <a:r>
              <a:rPr lang="en-US" sz="230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COMPILADORES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55367" y="6260511"/>
            <a:ext cx="5775964" cy="1655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Autômatos de Pilha são usados ​​em compiladores para analisar a estrutura do código e gerar código de máquina.</a:t>
            </a:r>
          </a:p>
          <a:p>
            <a:pPr algn="r">
              <a:lnSpc>
                <a:spcPts val="3240"/>
              </a:lnSpc>
              <a:spcBef>
                <a:spcPct val="0"/>
              </a:spcBef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323476" y="7435729"/>
            <a:ext cx="586898" cy="171555"/>
          </a:xfrm>
          <a:custGeom>
            <a:avLst/>
            <a:gdLst/>
            <a:ahLst/>
            <a:cxnLst/>
            <a:rect r="r" b="b" t="t" l="l"/>
            <a:pathLst>
              <a:path h="171555" w="586898">
                <a:moveTo>
                  <a:pt x="0" y="0"/>
                </a:moveTo>
                <a:lnTo>
                  <a:pt x="586898" y="0"/>
                </a:lnTo>
                <a:lnTo>
                  <a:pt x="586898" y="171554"/>
                </a:lnTo>
                <a:lnTo>
                  <a:pt x="0" y="1715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119677" y="8711064"/>
            <a:ext cx="636221" cy="143663"/>
          </a:xfrm>
          <a:custGeom>
            <a:avLst/>
            <a:gdLst/>
            <a:ahLst/>
            <a:cxnLst/>
            <a:rect r="r" b="b" t="t" l="l"/>
            <a:pathLst>
              <a:path h="143663" w="636221">
                <a:moveTo>
                  <a:pt x="0" y="0"/>
                </a:moveTo>
                <a:lnTo>
                  <a:pt x="636221" y="0"/>
                </a:lnTo>
                <a:lnTo>
                  <a:pt x="636221" y="143663"/>
                </a:lnTo>
                <a:lnTo>
                  <a:pt x="0" y="1436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277316" y="7314792"/>
            <a:ext cx="4734562" cy="38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3"/>
              </a:lnSpc>
            </a:pPr>
            <a:r>
              <a:rPr lang="en-US" sz="230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VERIFICAÇÃO DE MODELOS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77316" y="7728220"/>
            <a:ext cx="6155317" cy="1655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Máquinas de Turing são usadas ​​para verificar a corretude de sistemas complexos, como sistemas de software.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3040260" y="8485922"/>
            <a:ext cx="4734562" cy="384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3"/>
              </a:lnSpc>
            </a:pPr>
            <a:r>
              <a:rPr lang="en-US" sz="2303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TEORIA DA COMPUTABILIDADE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55367" y="9006961"/>
            <a:ext cx="5775964" cy="1245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4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Máquinas de Turing fornecem um modelo teórico para a computação, definindo os limites da capacidade computacional</a:t>
            </a:r>
          </a:p>
        </p:txBody>
      </p:sp>
    </p:spTree>
  </p:cSld>
  <p:clrMapOvr>
    <a:masterClrMapping/>
  </p:clrMapOvr>
  <p:transition spd="med">
    <p:cover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6048" y="3029488"/>
            <a:ext cx="13446096" cy="3543738"/>
            <a:chOff x="0" y="0"/>
            <a:chExt cx="5052470" cy="13315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2470" cy="1331586"/>
            </a:xfrm>
            <a:custGeom>
              <a:avLst/>
              <a:gdLst/>
              <a:ahLst/>
              <a:cxnLst/>
              <a:rect r="r" b="b" t="t" l="l"/>
              <a:pathLst>
                <a:path h="1331586" w="5052470">
                  <a:moveTo>
                    <a:pt x="0" y="0"/>
                  </a:moveTo>
                  <a:lnTo>
                    <a:pt x="5052470" y="0"/>
                  </a:lnTo>
                  <a:lnTo>
                    <a:pt x="5052470" y="1331586"/>
                  </a:lnTo>
                  <a:lnTo>
                    <a:pt x="0" y="13315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052470" cy="1388736"/>
            </a:xfrm>
            <a:prstGeom prst="rect">
              <a:avLst/>
            </a:prstGeom>
          </p:spPr>
          <p:txBody>
            <a:bodyPr anchor="ctr" rtlCol="false" tIns="37279" lIns="37279" bIns="37279" rIns="37279"/>
            <a:lstStyle/>
            <a:p>
              <a:pPr algn="ctr" marL="0" indent="0" lvl="0">
                <a:lnSpc>
                  <a:spcPts val="1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34759" y="1031793"/>
            <a:ext cx="5526724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393438" y="-569369"/>
            <a:ext cx="1792828" cy="11019359"/>
            <a:chOff x="0" y="0"/>
            <a:chExt cx="472185" cy="290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80629" y="3190565"/>
            <a:ext cx="13211000" cy="3275383"/>
          </a:xfrm>
          <a:custGeom>
            <a:avLst/>
            <a:gdLst/>
            <a:ahLst/>
            <a:cxnLst/>
            <a:rect r="r" b="b" t="t" l="l"/>
            <a:pathLst>
              <a:path h="3275383" w="13211000">
                <a:moveTo>
                  <a:pt x="0" y="0"/>
                </a:moveTo>
                <a:lnTo>
                  <a:pt x="13211000" y="0"/>
                </a:lnTo>
                <a:lnTo>
                  <a:pt x="13211000" y="3275384"/>
                </a:lnTo>
                <a:lnTo>
                  <a:pt x="0" y="3275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2" t="0" r="-242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54205" y="1257042"/>
            <a:ext cx="5590390" cy="46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b="true" sz="298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MÁQUINA DE TURING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6614" y="128096"/>
            <a:ext cx="6203013" cy="78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b="true" sz="466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9023" y="2164259"/>
            <a:ext cx="7957523" cy="46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b="true" sz="298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ESTRUTURA DA CLASSE TURINGMACHINE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6048" y="6858976"/>
            <a:ext cx="14103405" cy="3338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fita é inicializada como</a:t>
            </a: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uma lista de caracteres e é extendida com espaços para evitar problemas de borda;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cabeça de leitura começa na posição 0;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máquina começa </a:t>
            </a: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 um estado inici</a:t>
            </a: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(initial_state);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accepting_states define quando a máquina para e aceita a entrada;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transitions contém as regras de transição do autômato.</a:t>
            </a:r>
          </a:p>
        </p:txBody>
      </p:sp>
    </p:spTree>
  </p:cSld>
  <p:clrMapOvr>
    <a:masterClrMapping/>
  </p:clrMapOvr>
  <p:transition spd="med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9352" y="2644926"/>
            <a:ext cx="10230916" cy="7257512"/>
            <a:chOff x="0" y="0"/>
            <a:chExt cx="3844342" cy="27270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44342" cy="2727064"/>
            </a:xfrm>
            <a:custGeom>
              <a:avLst/>
              <a:gdLst/>
              <a:ahLst/>
              <a:cxnLst/>
              <a:rect r="r" b="b" t="t" l="l"/>
              <a:pathLst>
                <a:path h="2727064" w="3844342">
                  <a:moveTo>
                    <a:pt x="0" y="0"/>
                  </a:moveTo>
                  <a:lnTo>
                    <a:pt x="3844342" y="0"/>
                  </a:lnTo>
                  <a:lnTo>
                    <a:pt x="3844342" y="2727064"/>
                  </a:lnTo>
                  <a:lnTo>
                    <a:pt x="0" y="27270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844342" cy="2784214"/>
            </a:xfrm>
            <a:prstGeom prst="rect">
              <a:avLst/>
            </a:prstGeom>
          </p:spPr>
          <p:txBody>
            <a:bodyPr anchor="ctr" rtlCol="false" tIns="37279" lIns="37279" bIns="37279" rIns="37279"/>
            <a:lstStyle/>
            <a:p>
              <a:pPr algn="ctr" marL="0" indent="0" lvl="0">
                <a:lnSpc>
                  <a:spcPts val="1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34759" y="1031793"/>
            <a:ext cx="5526724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393438" y="-569369"/>
            <a:ext cx="1792828" cy="11019359"/>
            <a:chOff x="0" y="0"/>
            <a:chExt cx="472185" cy="290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64156" y="2787801"/>
            <a:ext cx="9941307" cy="6870266"/>
          </a:xfrm>
          <a:custGeom>
            <a:avLst/>
            <a:gdLst/>
            <a:ahLst/>
            <a:cxnLst/>
            <a:rect r="r" b="b" t="t" l="l"/>
            <a:pathLst>
              <a:path h="6870266" w="9941307">
                <a:moveTo>
                  <a:pt x="0" y="0"/>
                </a:moveTo>
                <a:lnTo>
                  <a:pt x="9941307" y="0"/>
                </a:lnTo>
                <a:lnTo>
                  <a:pt x="9941307" y="6870267"/>
                </a:lnTo>
                <a:lnTo>
                  <a:pt x="0" y="68702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205" y="1257042"/>
            <a:ext cx="5590390" cy="46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b="true" sz="298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MÁQUINA DE TURING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6614" y="128096"/>
            <a:ext cx="6203013" cy="78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b="true" sz="466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56048" y="1935231"/>
            <a:ext cx="7957523" cy="48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4"/>
              </a:lnSpc>
            </a:pPr>
            <a:r>
              <a:rPr lang="en-US" sz="298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MÉTODO STEP()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11352" y="4191633"/>
            <a:ext cx="6547948" cy="4443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máquina já estiver em um estado de aceitação, para;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Obtém o símbolo atual e verifica se há uma transição válida;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houver, altera o símbolo na fita, muda o estado e move a cabeça de leitura;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não houver uma transição definida, a máquina para.</a:t>
            </a:r>
          </a:p>
        </p:txBody>
      </p:sp>
    </p:spTree>
  </p:cSld>
  <p:clrMapOvr>
    <a:masterClrMapping/>
  </p:clrMapOvr>
  <p:transition spd="med">
    <p:cover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81106" y="3656536"/>
            <a:ext cx="11037042" cy="1835918"/>
            <a:chOff x="0" y="0"/>
            <a:chExt cx="4147250" cy="689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7250" cy="689860"/>
            </a:xfrm>
            <a:custGeom>
              <a:avLst/>
              <a:gdLst/>
              <a:ahLst/>
              <a:cxnLst/>
              <a:rect r="r" b="b" t="t" l="l"/>
              <a:pathLst>
                <a:path h="689860" w="4147250">
                  <a:moveTo>
                    <a:pt x="0" y="0"/>
                  </a:moveTo>
                  <a:lnTo>
                    <a:pt x="4147250" y="0"/>
                  </a:lnTo>
                  <a:lnTo>
                    <a:pt x="4147250" y="689860"/>
                  </a:lnTo>
                  <a:lnTo>
                    <a:pt x="0" y="689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147250" cy="747010"/>
            </a:xfrm>
            <a:prstGeom prst="rect">
              <a:avLst/>
            </a:prstGeom>
          </p:spPr>
          <p:txBody>
            <a:bodyPr anchor="ctr" rtlCol="false" tIns="37279" lIns="37279" bIns="37279" rIns="37279"/>
            <a:lstStyle/>
            <a:p>
              <a:pPr algn="ctr" marL="0" indent="0" lvl="0">
                <a:lnSpc>
                  <a:spcPts val="1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34759" y="1031793"/>
            <a:ext cx="5526724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393438" y="-569369"/>
            <a:ext cx="1792828" cy="11019359"/>
            <a:chOff x="0" y="0"/>
            <a:chExt cx="472185" cy="290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88000" y="3816746"/>
            <a:ext cx="10765210" cy="1578673"/>
          </a:xfrm>
          <a:custGeom>
            <a:avLst/>
            <a:gdLst/>
            <a:ahLst/>
            <a:cxnLst/>
            <a:rect r="r" b="b" t="t" l="l"/>
            <a:pathLst>
              <a:path h="1578673" w="10765210">
                <a:moveTo>
                  <a:pt x="0" y="0"/>
                </a:moveTo>
                <a:lnTo>
                  <a:pt x="10765209" y="0"/>
                </a:lnTo>
                <a:lnTo>
                  <a:pt x="10765209" y="1578673"/>
                </a:lnTo>
                <a:lnTo>
                  <a:pt x="0" y="1578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205" y="1257042"/>
            <a:ext cx="5590390" cy="46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b="true" sz="298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MÁQUINA DE TURING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6614" y="128096"/>
            <a:ext cx="6203013" cy="78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b="true" sz="466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81106" y="2772970"/>
            <a:ext cx="7957523" cy="48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4"/>
              </a:lnSpc>
            </a:pPr>
            <a:r>
              <a:rPr lang="en-US" sz="298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MÉTODO RUN()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3664" y="5882979"/>
            <a:ext cx="10989545" cy="112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 step() repetidamente até que não haja mais transições válidas.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a fita resultante e o estado final.</a:t>
            </a:r>
          </a:p>
        </p:txBody>
      </p:sp>
    </p:spTree>
  </p:cSld>
  <p:clrMapOvr>
    <a:masterClrMapping/>
  </p:clrMapOvr>
  <p:transition spd="med">
    <p:cover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4759" y="2944394"/>
            <a:ext cx="9851563" cy="4696876"/>
            <a:chOff x="0" y="0"/>
            <a:chExt cx="3701798" cy="1764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01798" cy="1764886"/>
            </a:xfrm>
            <a:custGeom>
              <a:avLst/>
              <a:gdLst/>
              <a:ahLst/>
              <a:cxnLst/>
              <a:rect r="r" b="b" t="t" l="l"/>
              <a:pathLst>
                <a:path h="1764886" w="3701798">
                  <a:moveTo>
                    <a:pt x="0" y="0"/>
                  </a:moveTo>
                  <a:lnTo>
                    <a:pt x="3701798" y="0"/>
                  </a:lnTo>
                  <a:lnTo>
                    <a:pt x="3701798" y="1764886"/>
                  </a:lnTo>
                  <a:lnTo>
                    <a:pt x="0" y="17648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701798" cy="1822036"/>
            </a:xfrm>
            <a:prstGeom prst="rect">
              <a:avLst/>
            </a:prstGeom>
          </p:spPr>
          <p:txBody>
            <a:bodyPr anchor="ctr" rtlCol="false" tIns="37279" lIns="37279" bIns="37279" rIns="37279"/>
            <a:lstStyle/>
            <a:p>
              <a:pPr algn="ctr" marL="0" indent="0" lvl="0">
                <a:lnSpc>
                  <a:spcPts val="1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34759" y="1031793"/>
            <a:ext cx="5526724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393438" y="-569369"/>
            <a:ext cx="1792828" cy="11019359"/>
            <a:chOff x="0" y="0"/>
            <a:chExt cx="472185" cy="290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34695" y="3103867"/>
            <a:ext cx="9451690" cy="4377930"/>
          </a:xfrm>
          <a:custGeom>
            <a:avLst/>
            <a:gdLst/>
            <a:ahLst/>
            <a:cxnLst/>
            <a:rect r="r" b="b" t="t" l="l"/>
            <a:pathLst>
              <a:path h="4377930" w="9451690">
                <a:moveTo>
                  <a:pt x="0" y="0"/>
                </a:moveTo>
                <a:lnTo>
                  <a:pt x="9451690" y="0"/>
                </a:lnTo>
                <a:lnTo>
                  <a:pt x="9451690" y="4377930"/>
                </a:lnTo>
                <a:lnTo>
                  <a:pt x="0" y="437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205" y="1257042"/>
            <a:ext cx="5590390" cy="46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b="true" sz="298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MÁQUINA DE TURING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6614" y="128096"/>
            <a:ext cx="6203013" cy="78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b="true" sz="466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4695" y="2220302"/>
            <a:ext cx="7957523" cy="48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4"/>
              </a:lnSpc>
            </a:pPr>
            <a:r>
              <a:rPr lang="en-US" sz="298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EXEMPLO DE USO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9823" y="7830435"/>
            <a:ext cx="10989545" cy="223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fita inicial é "0110";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estado inicial é "q0", e o estado de aceitação é "q_accept";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regras de transição determinam como a máquina processa a entrada.</a:t>
            </a:r>
          </a:p>
        </p:txBody>
      </p:sp>
    </p:spTree>
  </p:cSld>
  <p:clrMapOvr>
    <a:masterClrMapping/>
  </p:clrMapOvr>
  <p:transition spd="med">
    <p:cover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4759" y="3307570"/>
            <a:ext cx="11685104" cy="2958543"/>
            <a:chOff x="0" y="0"/>
            <a:chExt cx="4390764" cy="11116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765" cy="1111695"/>
            </a:xfrm>
            <a:custGeom>
              <a:avLst/>
              <a:gdLst/>
              <a:ahLst/>
              <a:cxnLst/>
              <a:rect r="r" b="b" t="t" l="l"/>
              <a:pathLst>
                <a:path h="1111695" w="4390765">
                  <a:moveTo>
                    <a:pt x="0" y="0"/>
                  </a:moveTo>
                  <a:lnTo>
                    <a:pt x="4390765" y="0"/>
                  </a:lnTo>
                  <a:lnTo>
                    <a:pt x="4390765" y="1111695"/>
                  </a:lnTo>
                  <a:lnTo>
                    <a:pt x="0" y="11116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390764" cy="1168845"/>
            </a:xfrm>
            <a:prstGeom prst="rect">
              <a:avLst/>
            </a:prstGeom>
          </p:spPr>
          <p:txBody>
            <a:bodyPr anchor="ctr" rtlCol="false" tIns="37279" lIns="37279" bIns="37279" rIns="37279"/>
            <a:lstStyle/>
            <a:p>
              <a:pPr algn="ctr" marL="0" indent="0" lvl="0">
                <a:lnSpc>
                  <a:spcPts val="1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34759" y="1031793"/>
            <a:ext cx="5526724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393438" y="-569369"/>
            <a:ext cx="1792828" cy="11019359"/>
            <a:chOff x="0" y="0"/>
            <a:chExt cx="472185" cy="290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34695" y="3441557"/>
            <a:ext cx="11344862" cy="2693931"/>
          </a:xfrm>
          <a:custGeom>
            <a:avLst/>
            <a:gdLst/>
            <a:ahLst/>
            <a:cxnLst/>
            <a:rect r="r" b="b" t="t" l="l"/>
            <a:pathLst>
              <a:path h="2693931" w="11344862">
                <a:moveTo>
                  <a:pt x="0" y="0"/>
                </a:moveTo>
                <a:lnTo>
                  <a:pt x="11344863" y="0"/>
                </a:lnTo>
                <a:lnTo>
                  <a:pt x="11344863" y="2693931"/>
                </a:lnTo>
                <a:lnTo>
                  <a:pt x="0" y="2693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205" y="1257042"/>
            <a:ext cx="5590390" cy="46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b="true" sz="298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AUTÔMATO COM PILHA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6614" y="128096"/>
            <a:ext cx="6203013" cy="78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b="true" sz="466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4695" y="2220302"/>
            <a:ext cx="7957523" cy="48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4"/>
              </a:lnSpc>
            </a:pPr>
            <a:r>
              <a:rPr lang="en-US" sz="298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ESTRUTURA DA CLASSE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4759" y="6704264"/>
            <a:ext cx="10989545" cy="168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autômato começa com uma pilha vazia;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estado inicial e os estados de aceitação são definidos;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transitions” contém as regras de funcionamento.</a:t>
            </a:r>
          </a:p>
        </p:txBody>
      </p:sp>
    </p:spTree>
  </p:cSld>
  <p:clrMapOvr>
    <a:masterClrMapping/>
  </p:clrMapOvr>
  <p:transition spd="med">
    <p:cover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4762" y="2806172"/>
            <a:ext cx="11384783" cy="6562402"/>
            <a:chOff x="0" y="0"/>
            <a:chExt cx="4277916" cy="2465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7916" cy="2465871"/>
            </a:xfrm>
            <a:custGeom>
              <a:avLst/>
              <a:gdLst/>
              <a:ahLst/>
              <a:cxnLst/>
              <a:rect r="r" b="b" t="t" l="l"/>
              <a:pathLst>
                <a:path h="2465871" w="4277916">
                  <a:moveTo>
                    <a:pt x="0" y="0"/>
                  </a:moveTo>
                  <a:lnTo>
                    <a:pt x="4277916" y="0"/>
                  </a:lnTo>
                  <a:lnTo>
                    <a:pt x="4277916" y="2465871"/>
                  </a:lnTo>
                  <a:lnTo>
                    <a:pt x="0" y="24658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277916" cy="2523021"/>
            </a:xfrm>
            <a:prstGeom prst="rect">
              <a:avLst/>
            </a:prstGeom>
          </p:spPr>
          <p:txBody>
            <a:bodyPr anchor="ctr" rtlCol="false" tIns="37279" lIns="37279" bIns="37279" rIns="37279"/>
            <a:lstStyle/>
            <a:p>
              <a:pPr algn="ctr" marL="0" indent="0" lvl="0">
                <a:lnSpc>
                  <a:spcPts val="1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34759" y="1031793"/>
            <a:ext cx="5526724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393438" y="-569369"/>
            <a:ext cx="1792828" cy="11019359"/>
            <a:chOff x="0" y="0"/>
            <a:chExt cx="472185" cy="290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16788" y="3013953"/>
            <a:ext cx="11111364" cy="6244347"/>
          </a:xfrm>
          <a:custGeom>
            <a:avLst/>
            <a:gdLst/>
            <a:ahLst/>
            <a:cxnLst/>
            <a:rect r="r" b="b" t="t" l="l"/>
            <a:pathLst>
              <a:path h="6244347" w="11111364">
                <a:moveTo>
                  <a:pt x="0" y="0"/>
                </a:moveTo>
                <a:lnTo>
                  <a:pt x="11111364" y="0"/>
                </a:lnTo>
                <a:lnTo>
                  <a:pt x="11111364" y="6244347"/>
                </a:lnTo>
                <a:lnTo>
                  <a:pt x="0" y="62443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0" t="0" r="-61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205" y="1257042"/>
            <a:ext cx="5590390" cy="46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b="true" sz="298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AUTÔMATO COM PILHA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6614" y="128096"/>
            <a:ext cx="6203013" cy="78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b="true" sz="466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4695" y="2220302"/>
            <a:ext cx="7957523" cy="48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4"/>
              </a:lnSpc>
            </a:pPr>
            <a:r>
              <a:rPr lang="en-US" sz="298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MÉTODO STEP()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48644" y="3663172"/>
            <a:ext cx="4935696" cy="499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autômato lê um símbolo de entrada e verifica o topo da pilha;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Busca uma transição correspondente e a executa;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ação for "PUSH", empilha um símbolo; se for "POP", remove o topo da pilha.</a:t>
            </a:r>
          </a:p>
        </p:txBody>
      </p:sp>
    </p:spTree>
  </p:cSld>
  <p:clrMapOvr>
    <a:masterClrMapping/>
  </p:clrMapOvr>
  <p:transition spd="med">
    <p:cover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4759" y="3307570"/>
            <a:ext cx="11685104" cy="2721447"/>
            <a:chOff x="0" y="0"/>
            <a:chExt cx="4390764" cy="10226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0765" cy="1022604"/>
            </a:xfrm>
            <a:custGeom>
              <a:avLst/>
              <a:gdLst/>
              <a:ahLst/>
              <a:cxnLst/>
              <a:rect r="r" b="b" t="t" l="l"/>
              <a:pathLst>
                <a:path h="1022604" w="4390765">
                  <a:moveTo>
                    <a:pt x="0" y="0"/>
                  </a:moveTo>
                  <a:lnTo>
                    <a:pt x="4390765" y="0"/>
                  </a:lnTo>
                  <a:lnTo>
                    <a:pt x="4390765" y="1022604"/>
                  </a:lnTo>
                  <a:lnTo>
                    <a:pt x="0" y="10226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390764" cy="1079754"/>
            </a:xfrm>
            <a:prstGeom prst="rect">
              <a:avLst/>
            </a:prstGeom>
          </p:spPr>
          <p:txBody>
            <a:bodyPr anchor="ctr" rtlCol="false" tIns="37279" lIns="37279" bIns="37279" rIns="37279"/>
            <a:lstStyle/>
            <a:p>
              <a:pPr algn="ctr" marL="0" indent="0" lvl="0">
                <a:lnSpc>
                  <a:spcPts val="1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34759" y="1031793"/>
            <a:ext cx="5526724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393438" y="-569369"/>
            <a:ext cx="1792828" cy="11019359"/>
            <a:chOff x="0" y="0"/>
            <a:chExt cx="472185" cy="290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92416" y="3474678"/>
            <a:ext cx="11377182" cy="2428591"/>
          </a:xfrm>
          <a:custGeom>
            <a:avLst/>
            <a:gdLst/>
            <a:ahLst/>
            <a:cxnLst/>
            <a:rect r="r" b="b" t="t" l="l"/>
            <a:pathLst>
              <a:path h="2428591" w="11377182">
                <a:moveTo>
                  <a:pt x="0" y="0"/>
                </a:moveTo>
                <a:lnTo>
                  <a:pt x="11377182" y="0"/>
                </a:lnTo>
                <a:lnTo>
                  <a:pt x="11377182" y="2428590"/>
                </a:lnTo>
                <a:lnTo>
                  <a:pt x="0" y="2428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205" y="1257042"/>
            <a:ext cx="5590390" cy="46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b="true" sz="298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AUTÔMATO COM PILHA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6614" y="128096"/>
            <a:ext cx="6203013" cy="78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b="true" sz="466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4695" y="2220302"/>
            <a:ext cx="7957523" cy="48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4"/>
              </a:lnSpc>
            </a:pPr>
            <a:r>
              <a:rPr lang="en-US" sz="298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MÉTODO RUN()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4759" y="6704264"/>
            <a:ext cx="10989545" cy="168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Processa cada símbolo da entrada e aplica as transições;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entrada é aceita se o estado final for um estado de aceitação e a pilha estiver vazia.</a:t>
            </a:r>
          </a:p>
        </p:txBody>
      </p:sp>
    </p:spTree>
  </p:cSld>
  <p:clrMapOvr>
    <a:masterClrMapping/>
  </p:clrMapOvr>
  <p:transition spd="med">
    <p:cover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4759" y="3307570"/>
            <a:ext cx="9914788" cy="3891121"/>
            <a:chOff x="0" y="0"/>
            <a:chExt cx="3725555" cy="14621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5555" cy="1462117"/>
            </a:xfrm>
            <a:custGeom>
              <a:avLst/>
              <a:gdLst/>
              <a:ahLst/>
              <a:cxnLst/>
              <a:rect r="r" b="b" t="t" l="l"/>
              <a:pathLst>
                <a:path h="1462117" w="3725555">
                  <a:moveTo>
                    <a:pt x="0" y="0"/>
                  </a:moveTo>
                  <a:lnTo>
                    <a:pt x="3725555" y="0"/>
                  </a:lnTo>
                  <a:lnTo>
                    <a:pt x="3725555" y="1462117"/>
                  </a:lnTo>
                  <a:lnTo>
                    <a:pt x="0" y="14621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725555" cy="1519267"/>
            </a:xfrm>
            <a:prstGeom prst="rect">
              <a:avLst/>
            </a:prstGeom>
          </p:spPr>
          <p:txBody>
            <a:bodyPr anchor="ctr" rtlCol="false" tIns="37279" lIns="37279" bIns="37279" rIns="37279"/>
            <a:lstStyle/>
            <a:p>
              <a:pPr algn="ctr" marL="0" indent="0" lvl="0">
                <a:lnSpc>
                  <a:spcPts val="1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34759" y="1031793"/>
            <a:ext cx="5526724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393438" y="-569369"/>
            <a:ext cx="1792828" cy="11019359"/>
            <a:chOff x="0" y="0"/>
            <a:chExt cx="472185" cy="290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34695" y="3444354"/>
            <a:ext cx="9589191" cy="3619582"/>
          </a:xfrm>
          <a:custGeom>
            <a:avLst/>
            <a:gdLst/>
            <a:ahLst/>
            <a:cxnLst/>
            <a:rect r="r" b="b" t="t" l="l"/>
            <a:pathLst>
              <a:path h="3619582" w="9589191">
                <a:moveTo>
                  <a:pt x="0" y="0"/>
                </a:moveTo>
                <a:lnTo>
                  <a:pt x="9589191" y="0"/>
                </a:lnTo>
                <a:lnTo>
                  <a:pt x="9589191" y="3619582"/>
                </a:lnTo>
                <a:lnTo>
                  <a:pt x="0" y="3619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4205" y="1257042"/>
            <a:ext cx="5590390" cy="46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b="true" sz="298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AUTÔMATO COM PILHA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6614" y="128096"/>
            <a:ext cx="6203013" cy="78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b="true" sz="466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4695" y="2220302"/>
            <a:ext cx="7957523" cy="48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4"/>
              </a:lnSpc>
            </a:pPr>
            <a:r>
              <a:rPr lang="en-US" sz="2985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EXEMPLO DE USO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4759" y="7552489"/>
            <a:ext cx="10989545" cy="2233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autômato empilha "A" quando lê "a";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Desempilha "A" quando lê "b";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 pilha estiver vazia ao final e o estado for "q_accept", a entrada é aceita.</a:t>
            </a:r>
          </a:p>
        </p:txBody>
      </p:sp>
    </p:spTree>
  </p:cSld>
  <p:clrMapOvr>
    <a:masterClrMapping/>
  </p:clrMapOvr>
  <p:transition spd="med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77754">
            <a:off x="13912687" y="-237062"/>
            <a:ext cx="7062925" cy="7062925"/>
          </a:xfrm>
          <a:custGeom>
            <a:avLst/>
            <a:gdLst/>
            <a:ahLst/>
            <a:cxnLst/>
            <a:rect r="r" b="b" t="t" l="l"/>
            <a:pathLst>
              <a:path h="7062925" w="7062925">
                <a:moveTo>
                  <a:pt x="0" y="0"/>
                </a:moveTo>
                <a:lnTo>
                  <a:pt x="7062925" y="0"/>
                </a:lnTo>
                <a:lnTo>
                  <a:pt x="7062925" y="7062925"/>
                </a:lnTo>
                <a:lnTo>
                  <a:pt x="0" y="7062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10736" y="1095375"/>
            <a:ext cx="4255380" cy="149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90"/>
              </a:lnSpc>
              <a:spcBef>
                <a:spcPct val="0"/>
              </a:spcBef>
            </a:pPr>
            <a:r>
              <a:rPr lang="en-US" b="true" sz="10312" spc="-72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Í</a:t>
            </a:r>
            <a:r>
              <a:rPr lang="en-US" b="true" sz="10312" spc="-721" strike="noStrike" u="non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ndice</a:t>
            </a:r>
          </a:p>
        </p:txBody>
      </p:sp>
      <p:sp>
        <p:nvSpPr>
          <p:cNvPr name="AutoShape 4" id="4"/>
          <p:cNvSpPr/>
          <p:nvPr/>
        </p:nvSpPr>
        <p:spPr>
          <a:xfrm>
            <a:off x="2019617" y="2375946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0" y="8772096"/>
            <a:ext cx="7315200" cy="3724102"/>
          </a:xfrm>
          <a:custGeom>
            <a:avLst/>
            <a:gdLst/>
            <a:ahLst/>
            <a:cxnLst/>
            <a:rect r="r" b="b" t="t" l="l"/>
            <a:pathLst>
              <a:path h="3724102" w="7315200">
                <a:moveTo>
                  <a:pt x="7315200" y="3724102"/>
                </a:moveTo>
                <a:lnTo>
                  <a:pt x="0" y="3724102"/>
                </a:lnTo>
                <a:lnTo>
                  <a:pt x="0" y="0"/>
                </a:lnTo>
                <a:lnTo>
                  <a:pt x="7315200" y="0"/>
                </a:lnTo>
                <a:lnTo>
                  <a:pt x="7315200" y="37241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69679" y="3099054"/>
            <a:ext cx="8120602" cy="5032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32"/>
              </a:lnSpc>
            </a:pPr>
            <a:r>
              <a:rPr lang="en-US" sz="3674" spc="-99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Introdução</a:t>
            </a:r>
          </a:p>
          <a:p>
            <a:pPr algn="l" marL="0" indent="0" lvl="0">
              <a:lnSpc>
                <a:spcPts val="5732"/>
              </a:lnSpc>
            </a:pPr>
            <a:r>
              <a:rPr lang="en-US" sz="3674" spc="-99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Fundamentação Teórica</a:t>
            </a:r>
          </a:p>
          <a:p>
            <a:pPr algn="l" marL="0" indent="0" lvl="0">
              <a:lnSpc>
                <a:spcPts val="5732"/>
              </a:lnSpc>
            </a:pPr>
            <a:r>
              <a:rPr lang="en-US" sz="3674" spc="-99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Desenvolvimento</a:t>
            </a:r>
          </a:p>
          <a:p>
            <a:pPr algn="l" marL="0" indent="0" lvl="0">
              <a:lnSpc>
                <a:spcPts val="5732"/>
              </a:lnSpc>
            </a:pPr>
            <a:r>
              <a:rPr lang="en-US" sz="3674" spc="-99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Análise de Resultados</a:t>
            </a:r>
          </a:p>
          <a:p>
            <a:pPr algn="l" marL="0" indent="0" lvl="0">
              <a:lnSpc>
                <a:spcPts val="5732"/>
              </a:lnSpc>
            </a:pPr>
            <a:r>
              <a:rPr lang="en-US" sz="3674" spc="-99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Conclusão</a:t>
            </a:r>
          </a:p>
          <a:p>
            <a:pPr algn="l" marL="0" indent="0" lvl="0">
              <a:lnSpc>
                <a:spcPts val="5732"/>
              </a:lnSpc>
            </a:pPr>
            <a:r>
              <a:rPr lang="en-US" sz="3674" spc="-99" strike="noStrike" u="non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Programa em Funcionamento</a:t>
            </a:r>
          </a:p>
          <a:p>
            <a:pPr algn="l" marL="0" indent="0" lvl="0">
              <a:lnSpc>
                <a:spcPts val="573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199778" y="3094376"/>
            <a:ext cx="508397" cy="517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03</a:t>
            </a:r>
          </a:p>
          <a:p>
            <a:pPr algn="r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05</a:t>
            </a:r>
          </a:p>
          <a:p>
            <a:pPr algn="r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12</a:t>
            </a:r>
          </a:p>
          <a:p>
            <a:pPr algn="r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21</a:t>
            </a:r>
          </a:p>
          <a:p>
            <a:pPr algn="r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22</a:t>
            </a:r>
          </a:p>
          <a:p>
            <a:pPr algn="r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23</a:t>
            </a:r>
          </a:p>
          <a:p>
            <a:pPr algn="r" marL="0" indent="0" lvl="0">
              <a:lnSpc>
                <a:spcPts val="5732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4759" y="3307570"/>
            <a:ext cx="9835756" cy="1915321"/>
            <a:chOff x="0" y="0"/>
            <a:chExt cx="3695858" cy="7196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5858" cy="719696"/>
            </a:xfrm>
            <a:custGeom>
              <a:avLst/>
              <a:gdLst/>
              <a:ahLst/>
              <a:cxnLst/>
              <a:rect r="r" b="b" t="t" l="l"/>
              <a:pathLst>
                <a:path h="719696" w="3695858">
                  <a:moveTo>
                    <a:pt x="0" y="0"/>
                  </a:moveTo>
                  <a:lnTo>
                    <a:pt x="3695858" y="0"/>
                  </a:lnTo>
                  <a:lnTo>
                    <a:pt x="3695858" y="719696"/>
                  </a:lnTo>
                  <a:lnTo>
                    <a:pt x="0" y="7196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695858" cy="776846"/>
            </a:xfrm>
            <a:prstGeom prst="rect">
              <a:avLst/>
            </a:prstGeom>
          </p:spPr>
          <p:txBody>
            <a:bodyPr anchor="ctr" rtlCol="false" tIns="37279" lIns="37279" bIns="37279" rIns="37279"/>
            <a:lstStyle/>
            <a:p>
              <a:pPr algn="ctr" marL="0" indent="0" lvl="0">
                <a:lnSpc>
                  <a:spcPts val="19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34759" y="1031793"/>
            <a:ext cx="5526724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7393438" y="-569369"/>
            <a:ext cx="1792828" cy="11019359"/>
            <a:chOff x="0" y="0"/>
            <a:chExt cx="472185" cy="29022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06120" y="3494769"/>
            <a:ext cx="9485232" cy="1623598"/>
          </a:xfrm>
          <a:custGeom>
            <a:avLst/>
            <a:gdLst/>
            <a:ahLst/>
            <a:cxnLst/>
            <a:rect r="r" b="b" t="t" l="l"/>
            <a:pathLst>
              <a:path h="1623598" w="9485232">
                <a:moveTo>
                  <a:pt x="0" y="0"/>
                </a:moveTo>
                <a:lnTo>
                  <a:pt x="9485232" y="0"/>
                </a:lnTo>
                <a:lnTo>
                  <a:pt x="9485232" y="1623598"/>
                </a:lnTo>
                <a:lnTo>
                  <a:pt x="0" y="1623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20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614" y="1943581"/>
            <a:ext cx="8530380" cy="46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4"/>
              </a:lnSpc>
            </a:pPr>
            <a:r>
              <a:rPr lang="en-US" b="true" sz="2985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VISUALIZAÇÃO DA MÁQUINA DE TURING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6614" y="128096"/>
            <a:ext cx="6203013" cy="780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4"/>
              </a:lnSpc>
            </a:pPr>
            <a:r>
              <a:rPr lang="en-US" b="true" sz="4662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DESENVOLVIMENTO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4759" y="5842016"/>
            <a:ext cx="10989545" cy="1681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a biblioteca PIL para desenhar a fita e a posição da cabeça de leitura;</a:t>
            </a:r>
          </a:p>
          <a:p>
            <a:pPr algn="just" marL="582932" indent="-291466" lvl="1">
              <a:lnSpc>
                <a:spcPts val="4401"/>
              </a:lnSpc>
              <a:buFont typeface="Arial"/>
              <a:buChar char="•"/>
            </a:pPr>
            <a:r>
              <a:rPr lang="en-US" sz="2700" spc="-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Armazena imagens de cada passo e gera um GIF animado.</a:t>
            </a:r>
          </a:p>
        </p:txBody>
      </p:sp>
    </p:spTree>
  </p:cSld>
  <p:clrMapOvr>
    <a:masterClrMapping/>
  </p:clrMapOvr>
  <p:transition spd="med">
    <p:cover dir="l"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77754">
            <a:off x="13912687" y="-237062"/>
            <a:ext cx="7062925" cy="7062925"/>
          </a:xfrm>
          <a:custGeom>
            <a:avLst/>
            <a:gdLst/>
            <a:ahLst/>
            <a:cxnLst/>
            <a:rect r="r" b="b" t="t" l="l"/>
            <a:pathLst>
              <a:path h="7062925" w="7062925">
                <a:moveTo>
                  <a:pt x="0" y="0"/>
                </a:moveTo>
                <a:lnTo>
                  <a:pt x="7062925" y="0"/>
                </a:lnTo>
                <a:lnTo>
                  <a:pt x="7062925" y="7062925"/>
                </a:lnTo>
                <a:lnTo>
                  <a:pt x="0" y="7062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96182" y="441970"/>
            <a:ext cx="6933264" cy="2138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40"/>
              </a:lnSpc>
              <a:spcBef>
                <a:spcPct val="0"/>
              </a:spcBef>
            </a:pPr>
            <a:r>
              <a:rPr lang="en-US" b="true" sz="8000" spc="-56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ANÁLISE DE RESULTADOS</a:t>
            </a:r>
          </a:p>
        </p:txBody>
      </p:sp>
      <p:sp>
        <p:nvSpPr>
          <p:cNvPr name="AutoShape 4" id="4"/>
          <p:cNvSpPr/>
          <p:nvPr/>
        </p:nvSpPr>
        <p:spPr>
          <a:xfrm>
            <a:off x="3593551" y="2580016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5" id="5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0" r="74013" b="0"/>
          <a:stretch>
            <a:fillRect/>
          </a:stretch>
        </p:blipFill>
        <p:spPr>
          <a:xfrm flipH="false" flipV="false" rot="0">
            <a:off x="4225844" y="3743531"/>
            <a:ext cx="4873938" cy="3125962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033651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21</a:t>
            </a:r>
          </a:p>
        </p:txBody>
      </p:sp>
    </p:spTree>
  </p:cSld>
  <p:clrMapOvr>
    <a:masterClrMapping/>
  </p:clrMapOvr>
  <p:transition spd="med">
    <p:cover dir="l"/>
  </p:transition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2421" y="3166506"/>
            <a:ext cx="14741434" cy="6795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Máquina de Turing demonstrou sua capacidade de simular qualquer algoritmo computável;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Autômato a Pilha permitiu a análise de linguagens livres de contexto, destacando sua utilidade na modelagem de processos como análise sintática em linguagens de programação;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implementação prática dessas estruturas em Python possibilitou uma melhor compreensão de seus mecanismos operacionais, facilitando a visualização e validação de suas execuções;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Concluímos que esses modelos são fundamentais para o estudo de linguagens formais e autômatos, servindo como base para diversas aplicações em computação teórica e prática.</a:t>
            </a:r>
          </a:p>
          <a:p>
            <a:pPr algn="l" marL="0" indent="0" lvl="0">
              <a:lnSpc>
                <a:spcPts val="456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4696705" y="2357174"/>
            <a:ext cx="7512867" cy="59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9"/>
              </a:lnSpc>
            </a:pPr>
            <a:r>
              <a:rPr lang="en-US" b="true" sz="3726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CONSIDERAÇÕES FINAIS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477754">
            <a:off x="13912687" y="-237062"/>
            <a:ext cx="7062925" cy="7062925"/>
          </a:xfrm>
          <a:custGeom>
            <a:avLst/>
            <a:gdLst/>
            <a:ahLst/>
            <a:cxnLst/>
            <a:rect r="r" b="b" t="t" l="l"/>
            <a:pathLst>
              <a:path h="7062925" w="7062925">
                <a:moveTo>
                  <a:pt x="0" y="0"/>
                </a:moveTo>
                <a:lnTo>
                  <a:pt x="7062925" y="0"/>
                </a:lnTo>
                <a:lnTo>
                  <a:pt x="7062925" y="7062925"/>
                </a:lnTo>
                <a:lnTo>
                  <a:pt x="0" y="70629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19875" y="542151"/>
            <a:ext cx="6933264" cy="149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90"/>
              </a:lnSpc>
              <a:spcBef>
                <a:spcPct val="0"/>
              </a:spcBef>
            </a:pPr>
            <a:r>
              <a:rPr lang="en-US" b="true" sz="10312" spc="-72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Conclusão</a:t>
            </a:r>
          </a:p>
        </p:txBody>
      </p:sp>
      <p:sp>
        <p:nvSpPr>
          <p:cNvPr name="AutoShape 6" id="6"/>
          <p:cNvSpPr/>
          <p:nvPr/>
        </p:nvSpPr>
        <p:spPr>
          <a:xfrm>
            <a:off x="1328755" y="1822722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22</a:t>
            </a:r>
          </a:p>
        </p:txBody>
      </p:sp>
    </p:spTree>
  </p:cSld>
  <p:clrMapOvr>
    <a:masterClrMapping/>
  </p:clrMapOvr>
  <p:transition spd="med">
    <p:cover dir="l"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40236" y="3965016"/>
            <a:ext cx="9609608" cy="2414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b="true" sz="9106" spc="-63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PROGRAMA EM FUNCIONAMENTO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764128" y="-548696"/>
            <a:ext cx="1792828" cy="11019359"/>
            <a:chOff x="0" y="0"/>
            <a:chExt cx="472185" cy="29022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7005076" y="9308320"/>
            <a:ext cx="990917" cy="75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14</a:t>
            </a:r>
          </a:p>
        </p:txBody>
      </p:sp>
    </p:spTree>
  </p:cSld>
  <p:clrMapOvr>
    <a:masterClrMapping/>
  </p:clrMapOvr>
  <p:transition spd="med">
    <p:cover dir="d"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40236" y="5044516"/>
            <a:ext cx="9609608" cy="1334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69"/>
              </a:lnSpc>
            </a:pPr>
            <a:r>
              <a:rPr lang="en-US" b="true" sz="9106" spc="-637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OBRIGADO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764128" y="-548696"/>
            <a:ext cx="1792828" cy="11019359"/>
            <a:chOff x="0" y="0"/>
            <a:chExt cx="472185" cy="290221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0195">
            <a:off x="13823752" y="6507952"/>
            <a:ext cx="8344483" cy="8344483"/>
          </a:xfrm>
          <a:custGeom>
            <a:avLst/>
            <a:gdLst/>
            <a:ahLst/>
            <a:cxnLst/>
            <a:rect r="r" b="b" t="t" l="l"/>
            <a:pathLst>
              <a:path h="8344483" w="8344483">
                <a:moveTo>
                  <a:pt x="0" y="0"/>
                </a:moveTo>
                <a:lnTo>
                  <a:pt x="8344483" y="0"/>
                </a:lnTo>
                <a:lnTo>
                  <a:pt x="8344483" y="8344482"/>
                </a:lnTo>
                <a:lnTo>
                  <a:pt x="0" y="8344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4550" y="432684"/>
            <a:ext cx="6933264" cy="149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90"/>
              </a:lnSpc>
              <a:spcBef>
                <a:spcPct val="0"/>
              </a:spcBef>
            </a:pPr>
            <a:r>
              <a:rPr lang="en-US" b="true" sz="10312" spc="-72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Introdução</a:t>
            </a:r>
          </a:p>
        </p:txBody>
      </p:sp>
      <p:sp>
        <p:nvSpPr>
          <p:cNvPr name="AutoShape 4" id="4"/>
          <p:cNvSpPr/>
          <p:nvPr/>
        </p:nvSpPr>
        <p:spPr>
          <a:xfrm>
            <a:off x="303430" y="1713254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718381" y="2156463"/>
            <a:ext cx="9431842" cy="59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9"/>
              </a:lnSpc>
            </a:pPr>
            <a:r>
              <a:rPr lang="en-US" sz="3726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OBJETIVOS DO TRABALHO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3430" y="3379295"/>
            <a:ext cx="13287548" cy="591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Geral: 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 e simular o funcionamento de uma Máquina de Turing e comparar com um Autômato com Pilha, demonstrando sua execução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Objetivos Específicos: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Validar a capacidade desses autômatos de processar cadeias de entrada, de acordo com regras de transição predefinidas;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Analisar a evolução dos estados e alterações na fita da Máquina de Turing e na pilha do Autômato com Pilha durante a computação;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Gerar representações visuais da execução da Máquina de Turing, auxiliando na compreensão do processamento.</a:t>
            </a:r>
          </a:p>
          <a:p>
            <a:pPr algn="just" marL="0" indent="0" lvl="0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005076" y="9308320"/>
            <a:ext cx="990917" cy="75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0195">
            <a:off x="13823752" y="6507952"/>
            <a:ext cx="8344483" cy="8344483"/>
          </a:xfrm>
          <a:custGeom>
            <a:avLst/>
            <a:gdLst/>
            <a:ahLst/>
            <a:cxnLst/>
            <a:rect r="r" b="b" t="t" l="l"/>
            <a:pathLst>
              <a:path h="8344483" w="8344483">
                <a:moveTo>
                  <a:pt x="0" y="0"/>
                </a:moveTo>
                <a:lnTo>
                  <a:pt x="8344483" y="0"/>
                </a:lnTo>
                <a:lnTo>
                  <a:pt x="8344483" y="8344482"/>
                </a:lnTo>
                <a:lnTo>
                  <a:pt x="0" y="8344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4550" y="66675"/>
            <a:ext cx="6933264" cy="149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90"/>
              </a:lnSpc>
              <a:spcBef>
                <a:spcPct val="0"/>
              </a:spcBef>
            </a:pPr>
            <a:r>
              <a:rPr lang="en-US" b="true" sz="10312" spc="-72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Introdução</a:t>
            </a:r>
          </a:p>
        </p:txBody>
      </p:sp>
      <p:sp>
        <p:nvSpPr>
          <p:cNvPr name="AutoShape 4" id="4"/>
          <p:cNvSpPr/>
          <p:nvPr/>
        </p:nvSpPr>
        <p:spPr>
          <a:xfrm>
            <a:off x="303430" y="1347246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214230" y="5698691"/>
            <a:ext cx="10427166" cy="4087601"/>
          </a:xfrm>
          <a:custGeom>
            <a:avLst/>
            <a:gdLst/>
            <a:ahLst/>
            <a:cxnLst/>
            <a:rect r="r" b="b" t="t" l="l"/>
            <a:pathLst>
              <a:path h="4087601" w="10427166">
                <a:moveTo>
                  <a:pt x="0" y="0"/>
                </a:moveTo>
                <a:lnTo>
                  <a:pt x="10427167" y="0"/>
                </a:lnTo>
                <a:lnTo>
                  <a:pt x="10427167" y="4087600"/>
                </a:lnTo>
                <a:lnTo>
                  <a:pt x="0" y="4087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8381" y="1780929"/>
            <a:ext cx="7927668" cy="942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5"/>
              </a:lnSpc>
            </a:pPr>
            <a:r>
              <a:rPr lang="en-US" sz="3132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 QUE É UMA MÁQUINA DE TURING E UM AUTÔMATO COM PILHA?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3430" y="2956653"/>
            <a:ext cx="13053771" cy="425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4774" indent="-257387" lvl="1">
              <a:lnSpc>
                <a:spcPts val="3338"/>
              </a:lnSpc>
              <a:buFont typeface="Arial"/>
              <a:buChar char="•"/>
            </a:pPr>
            <a:r>
              <a:rPr lang="en-US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trabalho apresenta a implementação e simulação de dois modelos computacionais fundamentais:</a:t>
            </a:r>
          </a:p>
          <a:p>
            <a:pPr algn="just" marL="1029549" indent="-343183" lvl="2">
              <a:lnSpc>
                <a:spcPts val="3338"/>
              </a:lnSpc>
              <a:buFont typeface="Arial"/>
              <a:buChar char="⚬"/>
            </a:pPr>
            <a:r>
              <a:rPr lang="en-US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Máquina de Turing: Modelo</a:t>
            </a:r>
            <a:r>
              <a:rPr lang="en-US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teórico capaz de simular qualquer algoritmo, manipulando símbolos em uma fita infinita.</a:t>
            </a:r>
          </a:p>
          <a:p>
            <a:pPr algn="just" marL="1029549" indent="-343183" lvl="2">
              <a:lnSpc>
                <a:spcPts val="3338"/>
              </a:lnSpc>
              <a:buFont typeface="Arial"/>
              <a:buChar char="⚬"/>
            </a:pPr>
            <a:r>
              <a:rPr lang="en-US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Autômato com </a:t>
            </a:r>
            <a:r>
              <a:rPr lang="en-US" sz="23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Pilha: Modelo que reconhece linguagens livres de contexto, utilizando uma pilha como memória auxiliar.</a:t>
            </a:r>
          </a:p>
          <a:p>
            <a:pPr algn="just">
              <a:lnSpc>
                <a:spcPts val="3338"/>
              </a:lnSpc>
            </a:pPr>
          </a:p>
          <a:p>
            <a:pPr algn="just">
              <a:lnSpc>
                <a:spcPts val="3338"/>
              </a:lnSpc>
            </a:pPr>
          </a:p>
          <a:p>
            <a:pPr algn="just">
              <a:lnSpc>
                <a:spcPts val="3338"/>
              </a:lnSpc>
            </a:pPr>
          </a:p>
          <a:p>
            <a:pPr algn="just" marL="0" indent="0" lvl="0">
              <a:lnSpc>
                <a:spcPts val="3338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005076" y="9308320"/>
            <a:ext cx="990917" cy="755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38453" y="9871316"/>
            <a:ext cx="6378721" cy="31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58"/>
              </a:lnSpc>
            </a:pPr>
            <a:r>
              <a:rPr lang="en-US" sz="168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1 - Comparação Máquina de Turing e Autômato com Pilha</a:t>
            </a:r>
          </a:p>
        </p:txBody>
      </p:sp>
    </p:spTree>
  </p:cSld>
  <p:clrMapOvr>
    <a:masterClrMapping/>
  </p:clrMapOvr>
  <p:transition spd="med">
    <p:cover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77754">
            <a:off x="14338949" y="-233653"/>
            <a:ext cx="7062925" cy="7062925"/>
          </a:xfrm>
          <a:custGeom>
            <a:avLst/>
            <a:gdLst/>
            <a:ahLst/>
            <a:cxnLst/>
            <a:rect r="r" b="b" t="t" l="l"/>
            <a:pathLst>
              <a:path h="7062925" w="7062925">
                <a:moveTo>
                  <a:pt x="0" y="0"/>
                </a:moveTo>
                <a:lnTo>
                  <a:pt x="7062925" y="0"/>
                </a:lnTo>
                <a:lnTo>
                  <a:pt x="7062925" y="7062924"/>
                </a:lnTo>
                <a:lnTo>
                  <a:pt x="0" y="7062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3515" y="2624057"/>
            <a:ext cx="13287548" cy="1197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1" indent="-313055" lvl="1">
              <a:lnSpc>
                <a:spcPts val="4698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Pode-se incluir a definição formal de uma Máquina de Turing, que é dada por uma quintupla (Q, Σ, Γ, δ, q₀, F), onde:</a:t>
            </a:r>
          </a:p>
        </p:txBody>
      </p:sp>
      <p:sp>
        <p:nvSpPr>
          <p:cNvPr name="AutoShape 4" id="4"/>
          <p:cNvSpPr/>
          <p:nvPr/>
        </p:nvSpPr>
        <p:spPr>
          <a:xfrm>
            <a:off x="7819509" y="1835752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8562" y="5145901"/>
            <a:ext cx="8848599" cy="4646741"/>
          </a:xfrm>
          <a:custGeom>
            <a:avLst/>
            <a:gdLst/>
            <a:ahLst/>
            <a:cxnLst/>
            <a:rect r="r" b="b" t="t" l="l"/>
            <a:pathLst>
              <a:path h="4646741" w="8848599">
                <a:moveTo>
                  <a:pt x="0" y="0"/>
                </a:moveTo>
                <a:lnTo>
                  <a:pt x="8848599" y="0"/>
                </a:lnTo>
                <a:lnTo>
                  <a:pt x="8848599" y="4646740"/>
                </a:lnTo>
                <a:lnTo>
                  <a:pt x="0" y="46467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0265" t="-3279" r="-135978" b="-598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3515" y="1940507"/>
            <a:ext cx="7119153" cy="59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9"/>
              </a:lnSpc>
            </a:pPr>
            <a:r>
              <a:rPr lang="en-US" sz="3726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MÁQUINAS DE TURING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923095" y="320073"/>
            <a:ext cx="14947002" cy="149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590"/>
              </a:lnSpc>
              <a:spcBef>
                <a:spcPct val="0"/>
              </a:spcBef>
            </a:pPr>
            <a:r>
              <a:rPr lang="en-US" b="true" sz="10312" spc="-72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Fundamentação Teórica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4805" y="5022076"/>
            <a:ext cx="8573645" cy="452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Conjunto finito de estados.</a:t>
            </a:r>
          </a:p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Σ: Conjunto finito de símbolos de entrada.</a:t>
            </a:r>
          </a:p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Γ: Conjunto finito de símbolos da fita (Σ ⊆ Γ).</a:t>
            </a:r>
          </a:p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δ: Função de transição, que define o comportamento da máquina, dada pelo formato:</a:t>
            </a:r>
          </a:p>
          <a:p>
            <a:pPr algn="just">
              <a:lnSpc>
                <a:spcPts val="324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δ: Q × Γ → Q × Γ × {L ,R, N}, onde:</a:t>
            </a:r>
          </a:p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L: significa mover o cabeçote para a esquerda.</a:t>
            </a:r>
          </a:p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R: significa mover o cabeçote para a direita.</a:t>
            </a:r>
          </a:p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N: significa não mover o cabeçote.</a:t>
            </a:r>
          </a:p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q₀: Estado inicial.</a:t>
            </a:r>
          </a:p>
          <a:p>
            <a:pPr algn="just" marL="431805" indent="-215903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F: Conjunto de estados de aceitação.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13092" y="4227832"/>
            <a:ext cx="5920596" cy="651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2"/>
              </a:lnSpc>
            </a:pPr>
            <a:r>
              <a:rPr lang="en-US" sz="4038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 = (Q, Σ, Γ, Δ, Q0​ ,F)</a:t>
            </a:r>
          </a:p>
        </p:txBody>
      </p:sp>
    </p:spTree>
  </p:cSld>
  <p:clrMapOvr>
    <a:masterClrMapping/>
  </p:clrMapOvr>
  <p:transition spd="med">
    <p:cover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4550" y="407284"/>
            <a:ext cx="14113334" cy="152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90"/>
              </a:lnSpc>
              <a:spcBef>
                <a:spcPct val="0"/>
              </a:spcBef>
            </a:pPr>
            <a:r>
              <a:rPr lang="en-US" b="true" sz="10312" spc="-72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Fundamentação Teórica</a:t>
            </a:r>
          </a:p>
        </p:txBody>
      </p:sp>
      <p:sp>
        <p:nvSpPr>
          <p:cNvPr name="AutoShape 3" id="3"/>
          <p:cNvSpPr/>
          <p:nvPr/>
        </p:nvSpPr>
        <p:spPr>
          <a:xfrm>
            <a:off x="303430" y="1713254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03430" y="3804920"/>
            <a:ext cx="13286937" cy="152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493" indent="-30224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Máquinas de Turing são compostas por elementos-chave que interagem para realizar cálculos.</a:t>
            </a:r>
          </a:p>
          <a:p>
            <a:pPr algn="just" marL="0" indent="0" lvl="0">
              <a:lnSpc>
                <a:spcPts val="39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18381" y="2156463"/>
            <a:ext cx="10285387" cy="59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9"/>
              </a:lnSpc>
            </a:pPr>
            <a:r>
              <a:rPr lang="en-US" sz="3726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ELEMENTOS DE UMA MÁQUINA DE TURING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723045"/>
            <a:ext cx="2547625" cy="45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97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ALFABETO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96696" y="5723045"/>
            <a:ext cx="2893672" cy="45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97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ESTADO FINAL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65118" y="5723045"/>
            <a:ext cx="2942784" cy="45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97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ESTADO INICIAL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24330" y="6827803"/>
            <a:ext cx="4398485" cy="1955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5615" indent="-292807" lvl="1">
              <a:lnSpc>
                <a:spcPts val="3797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conjunto finito de símbolos que podem ser escritos na fita.</a:t>
            </a:r>
          </a:p>
          <a:p>
            <a:pPr algn="just" marL="0" indent="0" lvl="0">
              <a:lnSpc>
                <a:spcPts val="3797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937268" y="6827803"/>
            <a:ext cx="4398485" cy="1955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5615" indent="-292807" lvl="1">
              <a:lnSpc>
                <a:spcPts val="3797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estado em que a máquina inicia a computação.</a:t>
            </a:r>
          </a:p>
          <a:p>
            <a:pPr algn="just" marL="0" indent="0" lvl="0">
              <a:lnSpc>
                <a:spcPts val="379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002502" y="6827803"/>
            <a:ext cx="4398485" cy="1955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5615" indent="-292807" lvl="1">
              <a:lnSpc>
                <a:spcPts val="3797"/>
              </a:lnSpc>
              <a:buFont typeface="Arial"/>
              <a:buChar char="•"/>
            </a:pPr>
            <a:r>
              <a:rPr lang="en-US" sz="271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estado que indica que a computação foi concluída com sucesso.</a:t>
            </a:r>
          </a:p>
          <a:p>
            <a:pPr algn="just" marL="0" indent="0" lvl="0">
              <a:lnSpc>
                <a:spcPts val="3797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-10477754">
            <a:off x="14338949" y="-233653"/>
            <a:ext cx="7062925" cy="7062925"/>
          </a:xfrm>
          <a:custGeom>
            <a:avLst/>
            <a:gdLst/>
            <a:ahLst/>
            <a:cxnLst/>
            <a:rect r="r" b="b" t="t" l="l"/>
            <a:pathLst>
              <a:path h="7062925" w="7062925">
                <a:moveTo>
                  <a:pt x="0" y="0"/>
                </a:moveTo>
                <a:lnTo>
                  <a:pt x="7062925" y="0"/>
                </a:lnTo>
                <a:lnTo>
                  <a:pt x="7062925" y="7062924"/>
                </a:lnTo>
                <a:lnTo>
                  <a:pt x="0" y="7062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cover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4550" y="407284"/>
            <a:ext cx="13399718" cy="152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90"/>
              </a:lnSpc>
              <a:spcBef>
                <a:spcPct val="0"/>
              </a:spcBef>
            </a:pPr>
            <a:r>
              <a:rPr lang="en-US" b="true" sz="10312" spc="-72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Fundamentação Teórica</a:t>
            </a:r>
          </a:p>
        </p:txBody>
      </p:sp>
      <p:sp>
        <p:nvSpPr>
          <p:cNvPr name="AutoShape 3" id="3"/>
          <p:cNvSpPr/>
          <p:nvPr/>
        </p:nvSpPr>
        <p:spPr>
          <a:xfrm>
            <a:off x="303430" y="1713254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23072" y="4314196"/>
            <a:ext cx="1200722" cy="1916680"/>
          </a:xfrm>
          <a:custGeom>
            <a:avLst/>
            <a:gdLst/>
            <a:ahLst/>
            <a:cxnLst/>
            <a:rect r="r" b="b" t="t" l="l"/>
            <a:pathLst>
              <a:path h="1916680" w="1200722">
                <a:moveTo>
                  <a:pt x="0" y="0"/>
                </a:moveTo>
                <a:lnTo>
                  <a:pt x="1200722" y="0"/>
                </a:lnTo>
                <a:lnTo>
                  <a:pt x="1200722" y="1916681"/>
                </a:lnTo>
                <a:lnTo>
                  <a:pt x="0" y="1916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8381" y="6230877"/>
            <a:ext cx="1200722" cy="1916680"/>
          </a:xfrm>
          <a:custGeom>
            <a:avLst/>
            <a:gdLst/>
            <a:ahLst/>
            <a:cxnLst/>
            <a:rect r="r" b="b" t="t" l="l"/>
            <a:pathLst>
              <a:path h="1916680" w="1200722">
                <a:moveTo>
                  <a:pt x="0" y="0"/>
                </a:moveTo>
                <a:lnTo>
                  <a:pt x="1200722" y="0"/>
                </a:lnTo>
                <a:lnTo>
                  <a:pt x="1200722" y="1916680"/>
                </a:lnTo>
                <a:lnTo>
                  <a:pt x="0" y="19166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8381" y="8147557"/>
            <a:ext cx="1205412" cy="1916680"/>
          </a:xfrm>
          <a:custGeom>
            <a:avLst/>
            <a:gdLst/>
            <a:ahLst/>
            <a:cxnLst/>
            <a:rect r="r" b="b" t="t" l="l"/>
            <a:pathLst>
              <a:path h="1916680" w="1205412">
                <a:moveTo>
                  <a:pt x="0" y="0"/>
                </a:moveTo>
                <a:lnTo>
                  <a:pt x="1205413" y="0"/>
                </a:lnTo>
                <a:lnTo>
                  <a:pt x="1205413" y="1916680"/>
                </a:lnTo>
                <a:lnTo>
                  <a:pt x="0" y="19166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8381" y="2156463"/>
            <a:ext cx="11444494" cy="59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9"/>
              </a:lnSpc>
            </a:pPr>
            <a:r>
              <a:rPr lang="en-US" sz="3726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FUNCIONAMENTO DE UMA MÁQUINA DE TURING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3430" y="3089620"/>
            <a:ext cx="13287548" cy="152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21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máquina lê o símbolo atual na fita, consulta sua tabela de transições e realiza uma ação.</a:t>
            </a:r>
          </a:p>
          <a:p>
            <a:pPr algn="just" marL="0" indent="0" lvl="0">
              <a:lnSpc>
                <a:spcPts val="392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40776" y="4411114"/>
            <a:ext cx="1620405" cy="4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</a:pPr>
            <a:r>
              <a:rPr lang="en-US" sz="253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LEITURA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40776" y="6368851"/>
            <a:ext cx="1920727" cy="4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</a:pPr>
            <a:r>
              <a:rPr lang="en-US" sz="253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CONSULTA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40776" y="8326589"/>
            <a:ext cx="1920727" cy="4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3"/>
              </a:lnSpc>
            </a:pPr>
            <a:r>
              <a:rPr lang="en-US" sz="253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40776" y="4963914"/>
            <a:ext cx="6079832" cy="53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máquina lê o símbolo atual na fita.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40776" y="6921652"/>
            <a:ext cx="9193692" cy="1033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máquina consulta a tabela de transições para determinar a ação a ser tomada.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40776" y="8879389"/>
            <a:ext cx="10315946" cy="152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máquina escreve um novo símbolo na fita, move a cabeça para a esquerda ou direita e muda para um novo estado.</a:t>
            </a:r>
          </a:p>
          <a:p>
            <a:pPr algn="just" marL="0" indent="0" lvl="0">
              <a:lnSpc>
                <a:spcPts val="3920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-10477754">
            <a:off x="14338949" y="-233653"/>
            <a:ext cx="7062925" cy="7062925"/>
          </a:xfrm>
          <a:custGeom>
            <a:avLst/>
            <a:gdLst/>
            <a:ahLst/>
            <a:cxnLst/>
            <a:rect r="r" b="b" t="t" l="l"/>
            <a:pathLst>
              <a:path h="7062925" w="7062925">
                <a:moveTo>
                  <a:pt x="0" y="0"/>
                </a:moveTo>
                <a:lnTo>
                  <a:pt x="7062925" y="0"/>
                </a:lnTo>
                <a:lnTo>
                  <a:pt x="7062925" y="7062924"/>
                </a:lnTo>
                <a:lnTo>
                  <a:pt x="0" y="7062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cover dir="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77754">
            <a:off x="14338949" y="-233653"/>
            <a:ext cx="7062925" cy="7062925"/>
          </a:xfrm>
          <a:custGeom>
            <a:avLst/>
            <a:gdLst/>
            <a:ahLst/>
            <a:cxnLst/>
            <a:rect r="r" b="b" t="t" l="l"/>
            <a:pathLst>
              <a:path h="7062925" w="7062925">
                <a:moveTo>
                  <a:pt x="0" y="0"/>
                </a:moveTo>
                <a:lnTo>
                  <a:pt x="7062925" y="0"/>
                </a:lnTo>
                <a:lnTo>
                  <a:pt x="7062925" y="7062924"/>
                </a:lnTo>
                <a:lnTo>
                  <a:pt x="0" y="7062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2509" y="2659922"/>
            <a:ext cx="13287548" cy="228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Definição</a:t>
            </a:r>
          </a:p>
          <a:p>
            <a:pPr algn="just" marL="626111" indent="-313055" lvl="1">
              <a:lnSpc>
                <a:spcPts val="4698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Máquina de Turing é um modelo matemático de computação que consiste em uma fita infinita, uma cabeça de leitura/escrita e um conjunto de estados.</a:t>
            </a:r>
          </a:p>
        </p:txBody>
      </p:sp>
      <p:sp>
        <p:nvSpPr>
          <p:cNvPr name="AutoShape 4" id="4"/>
          <p:cNvSpPr/>
          <p:nvPr/>
        </p:nvSpPr>
        <p:spPr>
          <a:xfrm>
            <a:off x="8118502" y="1928746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52509" y="5457990"/>
            <a:ext cx="9227952" cy="1407263"/>
          </a:xfrm>
          <a:custGeom>
            <a:avLst/>
            <a:gdLst/>
            <a:ahLst/>
            <a:cxnLst/>
            <a:rect r="r" b="b" t="t" l="l"/>
            <a:pathLst>
              <a:path h="1407263" w="9227952">
                <a:moveTo>
                  <a:pt x="0" y="0"/>
                </a:moveTo>
                <a:lnTo>
                  <a:pt x="9227952" y="0"/>
                </a:lnTo>
                <a:lnTo>
                  <a:pt x="9227952" y="1407263"/>
                </a:lnTo>
                <a:lnTo>
                  <a:pt x="0" y="1407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2509" y="1919221"/>
            <a:ext cx="7119153" cy="59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9"/>
              </a:lnSpc>
            </a:pPr>
            <a:r>
              <a:rPr lang="en-US" sz="3726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MÁQUINAS DE TURING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624101" y="273388"/>
            <a:ext cx="14947002" cy="1522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590"/>
              </a:lnSpc>
              <a:spcBef>
                <a:spcPct val="0"/>
              </a:spcBef>
            </a:pPr>
            <a:r>
              <a:rPr lang="en-US" b="true" sz="10312" spc="-72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Fundamentação Teórica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3653" y="5585088"/>
            <a:ext cx="4276730" cy="35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238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FITA INFINITA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3653" y="5979661"/>
            <a:ext cx="7919338" cy="107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72"/>
              </a:lnSpc>
            </a:pPr>
            <a:r>
              <a:rPr lang="en-US" sz="1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fita contém símbolos que representam os dados de entrada e saída da máquina.</a:t>
            </a:r>
          </a:p>
          <a:p>
            <a:pPr algn="just">
              <a:lnSpc>
                <a:spcPts val="2772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52509" y="7059212"/>
            <a:ext cx="9227952" cy="1407263"/>
          </a:xfrm>
          <a:custGeom>
            <a:avLst/>
            <a:gdLst/>
            <a:ahLst/>
            <a:cxnLst/>
            <a:rect r="r" b="b" t="t" l="l"/>
            <a:pathLst>
              <a:path h="1407263" w="9227952">
                <a:moveTo>
                  <a:pt x="0" y="0"/>
                </a:moveTo>
                <a:lnTo>
                  <a:pt x="9227952" y="0"/>
                </a:lnTo>
                <a:lnTo>
                  <a:pt x="9227952" y="1407262"/>
                </a:lnTo>
                <a:lnTo>
                  <a:pt x="0" y="14072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93653" y="7186310"/>
            <a:ext cx="5525436" cy="665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238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CABEÇA DE LEITURA/ESCRITA</a:t>
            </a:r>
          </a:p>
          <a:p>
            <a:pPr algn="l">
              <a:lnSpc>
                <a:spcPts val="2462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93653" y="7580882"/>
            <a:ext cx="7919338" cy="7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72"/>
              </a:lnSpc>
            </a:pPr>
            <a:r>
              <a:rPr lang="en-US" sz="1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cabeça lê e escreve símbolos na fita, movendo-se para a esquerda ou direita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56407" y="8656974"/>
            <a:ext cx="9227952" cy="1407263"/>
          </a:xfrm>
          <a:custGeom>
            <a:avLst/>
            <a:gdLst/>
            <a:ahLst/>
            <a:cxnLst/>
            <a:rect r="r" b="b" t="t" l="l"/>
            <a:pathLst>
              <a:path h="1407263" w="9227952">
                <a:moveTo>
                  <a:pt x="0" y="0"/>
                </a:moveTo>
                <a:lnTo>
                  <a:pt x="9227952" y="0"/>
                </a:lnTo>
                <a:lnTo>
                  <a:pt x="9227952" y="1407263"/>
                </a:lnTo>
                <a:lnTo>
                  <a:pt x="0" y="1407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97550" y="8784072"/>
            <a:ext cx="4276730" cy="356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2"/>
              </a:lnSpc>
            </a:pPr>
            <a:r>
              <a:rPr lang="en-US" sz="2238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ESTADOS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7550" y="9178645"/>
            <a:ext cx="7919338" cy="72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72"/>
              </a:lnSpc>
            </a:pPr>
            <a:r>
              <a:rPr lang="en-US" sz="198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estado atual da máquina determina a ação a ser tomada.</a:t>
            </a:r>
          </a:p>
          <a:p>
            <a:pPr algn="just">
              <a:lnSpc>
                <a:spcPts val="2772"/>
              </a:lnSpc>
            </a:pPr>
          </a:p>
        </p:txBody>
      </p:sp>
    </p:spTree>
  </p:cSld>
  <p:clrMapOvr>
    <a:masterClrMapping/>
  </p:clrMapOvr>
  <p:transition spd="med">
    <p:cover dir="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6610" y="2562021"/>
            <a:ext cx="14299157" cy="1788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1" indent="-313055" lvl="1">
              <a:lnSpc>
                <a:spcPts val="4698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o Autômato com Pilha, você pode usar a definição formal que envolve os estados, o alfabeto de entrada, a pilha e as transições. Ela é dada por uma quintupla (Q, Σ, Γ, δ, q₀, F), onde:</a:t>
            </a:r>
          </a:p>
        </p:txBody>
      </p:sp>
      <p:sp>
        <p:nvSpPr>
          <p:cNvPr name="AutoShape 3" id="3"/>
          <p:cNvSpPr/>
          <p:nvPr/>
        </p:nvSpPr>
        <p:spPr>
          <a:xfrm>
            <a:off x="8742603" y="1773716"/>
            <a:ext cx="6204398" cy="0"/>
          </a:xfrm>
          <a:prstGeom prst="line">
            <a:avLst/>
          </a:prstGeom>
          <a:ln cap="rnd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01657" y="5083865"/>
            <a:ext cx="8848599" cy="4646741"/>
          </a:xfrm>
          <a:custGeom>
            <a:avLst/>
            <a:gdLst/>
            <a:ahLst/>
            <a:cxnLst/>
            <a:rect r="r" b="b" t="t" l="l"/>
            <a:pathLst>
              <a:path h="4646741" w="8848599">
                <a:moveTo>
                  <a:pt x="0" y="0"/>
                </a:moveTo>
                <a:lnTo>
                  <a:pt x="8848598" y="0"/>
                </a:lnTo>
                <a:lnTo>
                  <a:pt x="8848598" y="4646741"/>
                </a:lnTo>
                <a:lnTo>
                  <a:pt x="0" y="46467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0265" t="-3279" r="-135978" b="-598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76610" y="1878471"/>
            <a:ext cx="7119153" cy="59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9"/>
              </a:lnSpc>
            </a:pPr>
            <a:r>
              <a:rPr lang="en-US" sz="3726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AUTÔMATO COM PILHA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58038"/>
            <a:ext cx="14947002" cy="149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9590"/>
              </a:lnSpc>
              <a:spcBef>
                <a:spcPct val="0"/>
              </a:spcBef>
            </a:pPr>
            <a:r>
              <a:rPr lang="en-US" b="true" sz="10312" spc="-72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Fundamentação Teórica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05076" y="9308320"/>
            <a:ext cx="990917" cy="768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2"/>
              </a:lnSpc>
            </a:pPr>
            <a:r>
              <a:rPr lang="en-US" b="true" sz="3674" spc="-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45319" y="5474613"/>
            <a:ext cx="10293960" cy="4440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448" indent="-259224" lvl="1">
              <a:lnSpc>
                <a:spcPts val="3890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Conjunto de estados;</a:t>
            </a:r>
          </a:p>
          <a:p>
            <a:pPr algn="just" marL="518448" indent="-259224" lvl="1">
              <a:lnSpc>
                <a:spcPts val="3890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Σ: Alfabeto de entrada;</a:t>
            </a:r>
          </a:p>
          <a:p>
            <a:pPr algn="just" marL="518448" indent="-259224" lvl="1">
              <a:lnSpc>
                <a:spcPts val="3890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Γ: Alfabeto da pilha;</a:t>
            </a:r>
          </a:p>
          <a:p>
            <a:pPr algn="just" marL="518448" indent="-259224" lvl="1">
              <a:lnSpc>
                <a:spcPts val="3890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δ: Função de transição, que pode ser representada como:</a:t>
            </a:r>
          </a:p>
          <a:p>
            <a:pPr algn="just">
              <a:lnSpc>
                <a:spcPts val="3890"/>
              </a:lnSpc>
            </a:pPr>
            <a:r>
              <a:rPr lang="en-US" sz="24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4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δ: Q × Σ × Γ → Q × Γ∗, ou seja, o autômato faz transições com base no estado atual, o símbolo de entrada e o topo da pilha, podendo empurrar ou retirar símbolos da pilha;</a:t>
            </a:r>
          </a:p>
          <a:p>
            <a:pPr algn="just" marL="518448" indent="-259224" lvl="1">
              <a:lnSpc>
                <a:spcPts val="3890"/>
              </a:lnSpc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q₀: Estado inicial;</a:t>
            </a:r>
          </a:p>
          <a:p>
            <a:pPr algn="just" marL="518448" indent="-259224" lvl="1">
              <a:lnSpc>
                <a:spcPts val="3890"/>
              </a:lnSpc>
              <a:spcBef>
                <a:spcPct val="0"/>
              </a:spcBef>
              <a:buFont typeface="Arial"/>
              <a:buChar char="•"/>
            </a:pPr>
            <a:r>
              <a:rPr lang="en-US" sz="240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F: Conjunto de estados de aceitação.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83927" y="4579035"/>
            <a:ext cx="5920596" cy="651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2"/>
              </a:lnSpc>
            </a:pPr>
            <a:r>
              <a:rPr lang="en-US" sz="4038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 = (Q, Σ, Γ, Δ, Q0​, F)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764128" y="-548696"/>
            <a:ext cx="1792828" cy="11019359"/>
            <a:chOff x="0" y="0"/>
            <a:chExt cx="472185" cy="29022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2185" cy="2902218"/>
            </a:xfrm>
            <a:custGeom>
              <a:avLst/>
              <a:gdLst/>
              <a:ahLst/>
              <a:cxnLst/>
              <a:rect r="r" b="b" t="t" l="l"/>
              <a:pathLst>
                <a:path h="2902218" w="472185">
                  <a:moveTo>
                    <a:pt x="0" y="0"/>
                  </a:moveTo>
                  <a:lnTo>
                    <a:pt x="472185" y="0"/>
                  </a:lnTo>
                  <a:lnTo>
                    <a:pt x="472185" y="2902218"/>
                  </a:lnTo>
                  <a:lnTo>
                    <a:pt x="0" y="2902218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472185" cy="2978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med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DAGcSoKAwEU</dc:identifier>
  <dcterms:modified xsi:type="dcterms:W3CDTF">2011-08-01T06:04:30Z</dcterms:modified>
  <cp:revision>1</cp:revision>
  <dc:title>LFA - P3</dc:title>
</cp:coreProperties>
</file>