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79" r:id="rId15"/>
    <p:sldId id="280"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55838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7747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5143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615F4-E23F-4A51-AFCA-FE5B3E4889F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424389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615F4-E23F-4A51-AFCA-FE5B3E4889F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60052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615F4-E23F-4A51-AFCA-FE5B3E4889F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2024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615F4-E23F-4A51-AFCA-FE5B3E4889FF}"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95239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615F4-E23F-4A51-AFCA-FE5B3E4889FF}"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9136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615F4-E23F-4A51-AFCA-FE5B3E4889FF}"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326042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615F4-E23F-4A51-AFCA-FE5B3E4889F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260080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615F4-E23F-4A51-AFCA-FE5B3E4889F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1900-B02A-4D93-A856-4E1D3FBF6BC9}" type="slidenum">
              <a:rPr lang="en-US" smtClean="0"/>
              <a:t>‹#›</a:t>
            </a:fld>
            <a:endParaRPr lang="en-US"/>
          </a:p>
        </p:txBody>
      </p:sp>
    </p:spTree>
    <p:extLst>
      <p:ext uri="{BB962C8B-B14F-4D97-AF65-F5344CB8AC3E}">
        <p14:creationId xmlns:p14="http://schemas.microsoft.com/office/powerpoint/2010/main" val="195619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615F4-E23F-4A51-AFCA-FE5B3E4889FF}" type="datetimeFigureOut">
              <a:rPr lang="en-US" smtClean="0"/>
              <a:t>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41900-B02A-4D93-A856-4E1D3FBF6BC9}" type="slidenum">
              <a:rPr lang="en-US" smtClean="0"/>
              <a:t>‹#›</a:t>
            </a:fld>
            <a:endParaRPr lang="en-US"/>
          </a:p>
        </p:txBody>
      </p:sp>
    </p:spTree>
    <p:extLst>
      <p:ext uri="{BB962C8B-B14F-4D97-AF65-F5344CB8AC3E}">
        <p14:creationId xmlns:p14="http://schemas.microsoft.com/office/powerpoint/2010/main" val="76774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nodna.de/H20-Wireless-Humanoid-Mobile-Robot-with-Dual-Arms_1" TargetMode="External"/><Relationship Id="rId4" Type="http://schemas.openxmlformats.org/officeDocument/2006/relationships/hyperlink" Target="https://en.wikipedia.org/wiki/Mobile_robo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Robotics (week 2)</a:t>
            </a:r>
            <a:endParaRPr lang="en-US" dirty="0"/>
          </a:p>
        </p:txBody>
      </p:sp>
      <p:sp>
        <p:nvSpPr>
          <p:cNvPr id="3" name="Subtitle 2"/>
          <p:cNvSpPr>
            <a:spLocks noGrp="1"/>
          </p:cNvSpPr>
          <p:nvPr>
            <p:ph type="subTitle" idx="1"/>
          </p:nvPr>
        </p:nvSpPr>
        <p:spPr/>
        <p:txBody>
          <a:bodyPr/>
          <a:lstStyle/>
          <a:p>
            <a:r>
              <a:rPr lang="en-US" dirty="0"/>
              <a:t>Introduction to Autonomous Robots and autonomous robotics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57200"/>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489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Effectors</a:t>
            </a:r>
            <a:endParaRPr lang="en-US" dirty="0"/>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r>
              <a:rPr lang="en-US" dirty="0" smtClean="0"/>
              <a:t>Any device </a:t>
            </a:r>
            <a:r>
              <a:rPr lang="en-US" dirty="0"/>
              <a:t>that affects the </a:t>
            </a:r>
            <a:r>
              <a:rPr lang="en-US" dirty="0" smtClean="0"/>
              <a:t>environment</a:t>
            </a:r>
          </a:p>
          <a:p>
            <a:pPr lvl="1"/>
            <a:r>
              <a:rPr lang="en-US" dirty="0" smtClean="0"/>
              <a:t>Include legs, wheels, arms, etc.</a:t>
            </a:r>
          </a:p>
          <a:p>
            <a:r>
              <a:rPr lang="en-US" dirty="0" smtClean="0"/>
              <a:t>Actuator:   </a:t>
            </a:r>
          </a:p>
          <a:p>
            <a:pPr lvl="1"/>
            <a:r>
              <a:rPr lang="en-US" dirty="0"/>
              <a:t>T</a:t>
            </a:r>
            <a:r>
              <a:rPr lang="en-US" dirty="0" smtClean="0"/>
              <a:t>he mechanism that allows the effector to execute the action</a:t>
            </a:r>
          </a:p>
          <a:p>
            <a:pPr lvl="1"/>
            <a:r>
              <a:rPr lang="en-US" dirty="0" smtClean="0"/>
              <a:t>Converts software commands into physical movements</a:t>
            </a:r>
          </a:p>
          <a:p>
            <a:pPr lvl="2"/>
            <a:r>
              <a:rPr lang="en-US" dirty="0" smtClean="0"/>
              <a:t>Through electronic or hydraulic signals</a:t>
            </a:r>
          </a:p>
          <a:p>
            <a:r>
              <a:rPr lang="en-US" dirty="0" smtClean="0"/>
              <a:t>Specific categories:</a:t>
            </a:r>
          </a:p>
          <a:p>
            <a:pPr lvl="1"/>
            <a:r>
              <a:rPr lang="en-US" dirty="0" smtClean="0"/>
              <a:t>Manipulators: Industrial robot arms, capable of picking and placing objects, mimicking human</a:t>
            </a:r>
          </a:p>
          <a:p>
            <a:pPr lvl="1"/>
            <a:r>
              <a:rPr lang="en-US" dirty="0" smtClean="0"/>
              <a:t>Mobile/humanoid robots: effectors enables moving around</a:t>
            </a:r>
          </a:p>
          <a:p>
            <a:pPr marL="457200" lvl="1" indent="0">
              <a:buNone/>
            </a:pPr>
            <a:endParaRPr lang="en-US" dirty="0"/>
          </a:p>
        </p:txBody>
      </p:sp>
    </p:spTree>
    <p:extLst>
      <p:ext uri="{BB962C8B-B14F-4D97-AF65-F5344CB8AC3E}">
        <p14:creationId xmlns:p14="http://schemas.microsoft.com/office/powerpoint/2010/main" val="3117113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Robots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Classified by manner of locomotion:</a:t>
            </a:r>
          </a:p>
          <a:p>
            <a:pPr lvl="1"/>
            <a:r>
              <a:rPr lang="en-US" dirty="0" smtClean="0"/>
              <a:t>Wheeled</a:t>
            </a:r>
          </a:p>
          <a:p>
            <a:pPr lvl="1"/>
            <a:r>
              <a:rPr lang="en-US" dirty="0" smtClean="0"/>
              <a:t>Legged</a:t>
            </a:r>
          </a:p>
          <a:p>
            <a:r>
              <a:rPr lang="en-US" dirty="0" smtClean="0"/>
              <a:t>Stability is important</a:t>
            </a:r>
          </a:p>
          <a:p>
            <a:pPr lvl="1"/>
            <a:r>
              <a:rPr lang="en-US" dirty="0" smtClean="0"/>
              <a:t>Static stability</a:t>
            </a:r>
          </a:p>
          <a:p>
            <a:pPr lvl="1"/>
            <a:r>
              <a:rPr lang="en-US" dirty="0" smtClean="0"/>
              <a:t>Dynamic stability</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174" y="1905000"/>
            <a:ext cx="26362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20 Wireless Humanoid Mobile Robot with Dual A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74" y="3428193"/>
            <a:ext cx="13716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7228" y="5715703"/>
            <a:ext cx="5747151" cy="738664"/>
          </a:xfrm>
          <a:prstGeom prst="rect">
            <a:avLst/>
          </a:prstGeom>
          <a:noFill/>
        </p:spPr>
        <p:txBody>
          <a:bodyPr wrap="none" rtlCol="0">
            <a:spAutoFit/>
          </a:bodyPr>
          <a:lstStyle/>
          <a:p>
            <a:r>
              <a:rPr lang="en-US" sz="1400" dirty="0">
                <a:hlinkClick r:id="rId4"/>
              </a:rPr>
              <a:t>https://</a:t>
            </a:r>
            <a:r>
              <a:rPr lang="en-US" sz="1400" dirty="0" smtClean="0">
                <a:hlinkClick r:id="rId4"/>
              </a:rPr>
              <a:t>en.wikipedia.org/wiki/Mobile_robot</a:t>
            </a:r>
            <a:endParaRPr lang="en-US" sz="1400" dirty="0" smtClean="0"/>
          </a:p>
          <a:p>
            <a:r>
              <a:rPr lang="en-US" sz="1400" dirty="0" smtClean="0">
                <a:hlinkClick r:id="rId5"/>
              </a:rPr>
              <a:t>https</a:t>
            </a:r>
            <a:r>
              <a:rPr lang="en-US" sz="1400" dirty="0">
                <a:hlinkClick r:id="rId5"/>
              </a:rPr>
              <a:t>://</a:t>
            </a:r>
            <a:r>
              <a:rPr lang="en-US" sz="1400" dirty="0" smtClean="0">
                <a:hlinkClick r:id="rId5"/>
              </a:rPr>
              <a:t>nodna.de/H20-Wireless-Humanoid-Mobile-Robot-with-Dual-Arms_1</a:t>
            </a:r>
            <a:endParaRPr lang="en-US" sz="1400" dirty="0" smtClean="0"/>
          </a:p>
          <a:p>
            <a:r>
              <a:rPr lang="en-US" sz="1400" dirty="0"/>
              <a:t>https://en.wikipedia.org/wiki/Roomba</a:t>
            </a:r>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038600"/>
            <a:ext cx="2087096" cy="1935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209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Robots</a:t>
            </a:r>
            <a:endParaRPr lang="en-US" dirty="0"/>
          </a:p>
        </p:txBody>
      </p:sp>
      <p:sp>
        <p:nvSpPr>
          <p:cNvPr id="4" name="Content Placeholder 3"/>
          <p:cNvSpPr>
            <a:spLocks noGrp="1"/>
          </p:cNvSpPr>
          <p:nvPr>
            <p:ph idx="1"/>
          </p:nvPr>
        </p:nvSpPr>
        <p:spPr/>
        <p:txBody>
          <a:bodyPr/>
          <a:lstStyle/>
          <a:p>
            <a:r>
              <a:rPr lang="en-US" dirty="0" smtClean="0"/>
              <a:t>Robot system used for manufacturing</a:t>
            </a:r>
          </a:p>
          <a:p>
            <a:pPr lvl="1"/>
            <a:r>
              <a:rPr lang="en-US" dirty="0" smtClean="0"/>
              <a:t>Automated and programmable</a:t>
            </a:r>
          </a:p>
          <a:p>
            <a:pPr lvl="1"/>
            <a:r>
              <a:rPr lang="en-US" dirty="0" smtClean="0"/>
              <a:t>Typically stationary, include jointed arm and gripper</a:t>
            </a:r>
          </a:p>
          <a:p>
            <a:pPr lvl="2"/>
            <a:r>
              <a:rPr lang="en-US" dirty="0" smtClean="0"/>
              <a:t>Typically no legs or wheels</a:t>
            </a:r>
          </a:p>
          <a:p>
            <a:pPr lvl="2"/>
            <a:r>
              <a:rPr lang="en-US" dirty="0" smtClean="0"/>
              <a:t>Attached to a fixed surface</a:t>
            </a:r>
            <a:endParaRPr lang="en-US" dirty="0"/>
          </a:p>
        </p:txBody>
      </p:sp>
      <p:pic>
        <p:nvPicPr>
          <p:cNvPr id="2052" name="Picture 4" descr="https://upload.wikimedia.org/wikipedia/commons/thumb/8/8a/Automation_of_foundry_with_robot.jpg/220px-Automation_of_foundry_with_rob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276600"/>
            <a:ext cx="1638300" cy="16383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en/thumb/9/9b/FANUC_6-axis_welding_robots.jpg/220px-FANUC_6-axis_welding_robo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5029200"/>
            <a:ext cx="20955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2/22/Factory_Automation_Robotics_Palettizing_Bread.jpg/220px-Factory_Automation_Robotics_Palettizing_Bre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454086"/>
            <a:ext cx="1473200" cy="1104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5867400"/>
            <a:ext cx="4041619" cy="338554"/>
          </a:xfrm>
          <a:prstGeom prst="rect">
            <a:avLst/>
          </a:prstGeom>
          <a:noFill/>
        </p:spPr>
        <p:txBody>
          <a:bodyPr wrap="none" rtlCol="0">
            <a:spAutoFit/>
          </a:bodyPr>
          <a:lstStyle/>
          <a:p>
            <a:r>
              <a:rPr lang="en-US" sz="1600" dirty="0"/>
              <a:t>https://en.wikipedia.org/wiki/Industrial_robot</a:t>
            </a:r>
          </a:p>
        </p:txBody>
      </p:sp>
    </p:spTree>
    <p:extLst>
      <p:ext uri="{BB962C8B-B14F-4D97-AF65-F5344CB8AC3E}">
        <p14:creationId xmlns:p14="http://schemas.microsoft.com/office/powerpoint/2010/main" val="2423707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a:t>
            </a:r>
            <a:endParaRPr lang="en-US" dirty="0"/>
          </a:p>
        </p:txBody>
      </p:sp>
      <p:sp>
        <p:nvSpPr>
          <p:cNvPr id="3" name="Content Placeholder 2"/>
          <p:cNvSpPr>
            <a:spLocks noGrp="1"/>
          </p:cNvSpPr>
          <p:nvPr>
            <p:ph idx="1"/>
          </p:nvPr>
        </p:nvSpPr>
        <p:spPr>
          <a:xfrm>
            <a:off x="457200" y="1600200"/>
            <a:ext cx="8305800" cy="5029200"/>
          </a:xfrm>
        </p:spPr>
        <p:txBody>
          <a:bodyPr>
            <a:normAutofit/>
          </a:bodyPr>
          <a:lstStyle/>
          <a:p>
            <a:r>
              <a:rPr lang="en-US" dirty="0" smtClean="0"/>
              <a:t>Number of directions in which</a:t>
            </a:r>
            <a:br>
              <a:rPr lang="en-US" dirty="0" smtClean="0"/>
            </a:br>
            <a:r>
              <a:rPr lang="en-US" dirty="0" smtClean="0"/>
              <a:t>robot motion can be controlled</a:t>
            </a:r>
          </a:p>
          <a:p>
            <a:r>
              <a:rPr lang="en-US" dirty="0" smtClean="0"/>
              <a:t>Free body in space has </a:t>
            </a:r>
            <a:br>
              <a:rPr lang="en-US" dirty="0" smtClean="0"/>
            </a:br>
            <a:r>
              <a:rPr lang="en-US" dirty="0" smtClean="0"/>
              <a:t>6 degrees of freedom:</a:t>
            </a:r>
          </a:p>
          <a:p>
            <a:pPr lvl="1"/>
            <a:r>
              <a:rPr lang="en-US" dirty="0" smtClean="0"/>
              <a:t>Three for position (</a:t>
            </a:r>
            <a:r>
              <a:rPr lang="en-US" dirty="0" err="1" smtClean="0"/>
              <a:t>x,y,z</a:t>
            </a:r>
            <a:r>
              <a:rPr lang="en-US" dirty="0" smtClean="0"/>
              <a:t>)</a:t>
            </a:r>
          </a:p>
          <a:p>
            <a:pPr lvl="1"/>
            <a:r>
              <a:rPr lang="en-US" dirty="0" smtClean="0"/>
              <a:t>Three for orientation (roll, pitch, yaw)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884" y="1524000"/>
            <a:ext cx="3152115" cy="208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6488668"/>
            <a:ext cx="4779257" cy="338554"/>
          </a:xfrm>
          <a:prstGeom prst="rect">
            <a:avLst/>
          </a:prstGeom>
          <a:noFill/>
        </p:spPr>
        <p:txBody>
          <a:bodyPr wrap="none" rtlCol="0">
            <a:spAutoFit/>
          </a:bodyPr>
          <a:lstStyle/>
          <a:p>
            <a:r>
              <a:rPr lang="en-US" sz="1600" dirty="0"/>
              <a:t>https://en.wikipedia.org/wiki/Six_degrees_of_freedom</a:t>
            </a:r>
          </a:p>
        </p:txBody>
      </p:sp>
    </p:spTree>
    <p:extLst>
      <p:ext uri="{BB962C8B-B14F-4D97-AF65-F5344CB8AC3E}">
        <p14:creationId xmlns:p14="http://schemas.microsoft.com/office/powerpoint/2010/main" val="1511670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096962"/>
          </a:xfrm>
        </p:spPr>
        <p:txBody>
          <a:bodyPr/>
          <a:lstStyle/>
          <a:p>
            <a:r>
              <a:rPr lang="en-US" dirty="0" smtClean="0"/>
              <a:t>Degrees of Freedom</a:t>
            </a:r>
            <a:endParaRPr lang="en-US" dirty="0"/>
          </a:p>
        </p:txBody>
      </p:sp>
      <p:sp>
        <p:nvSpPr>
          <p:cNvPr id="3" name="Content Placeholder 2"/>
          <p:cNvSpPr>
            <a:spLocks noGrp="1"/>
          </p:cNvSpPr>
          <p:nvPr>
            <p:ph idx="1"/>
          </p:nvPr>
        </p:nvSpPr>
        <p:spPr>
          <a:xfrm>
            <a:off x="457200" y="1600200"/>
            <a:ext cx="8305800" cy="5029200"/>
          </a:xfrm>
        </p:spPr>
        <p:txBody>
          <a:bodyPr>
            <a:normAutofit/>
          </a:bodyPr>
          <a:lstStyle/>
          <a:p>
            <a:r>
              <a:rPr lang="en-US" dirty="0" smtClean="0"/>
              <a:t>Roll</a:t>
            </a:r>
            <a:r>
              <a:rPr lang="en-US" dirty="0"/>
              <a:t>, pitch, </a:t>
            </a:r>
            <a:r>
              <a:rPr lang="en-US" dirty="0" smtClean="0"/>
              <a:t>yaw:</a:t>
            </a:r>
          </a:p>
          <a:p>
            <a:pPr lvl="1"/>
            <a:r>
              <a:rPr lang="en-US" dirty="0"/>
              <a:t>D</a:t>
            </a:r>
            <a:r>
              <a:rPr lang="en-US" dirty="0" smtClean="0"/>
              <a:t>egrees of freedom used for orientation:</a:t>
            </a:r>
          </a:p>
          <a:p>
            <a:pPr lvl="1"/>
            <a:r>
              <a:rPr lang="en-US" i="1" dirty="0" smtClean="0"/>
              <a:t>Yaw </a:t>
            </a:r>
            <a:r>
              <a:rPr lang="en-US" dirty="0" smtClean="0"/>
              <a:t>refers to the direction in which the body is facing</a:t>
            </a:r>
          </a:p>
          <a:p>
            <a:pPr lvl="2"/>
            <a:r>
              <a:rPr lang="en-US" dirty="0" smtClean="0"/>
              <a:t>i.e., its orientation within the </a:t>
            </a:r>
            <a:r>
              <a:rPr lang="en-US" dirty="0" err="1" smtClean="0"/>
              <a:t>xy</a:t>
            </a:r>
            <a:r>
              <a:rPr lang="en-US" dirty="0" smtClean="0"/>
              <a:t> plane</a:t>
            </a:r>
          </a:p>
          <a:p>
            <a:pPr lvl="1"/>
            <a:r>
              <a:rPr lang="en-US" i="1" dirty="0" smtClean="0"/>
              <a:t>Roll </a:t>
            </a:r>
            <a:r>
              <a:rPr lang="en-US" dirty="0" smtClean="0"/>
              <a:t>refers to whether the body is upside-down or not</a:t>
            </a:r>
          </a:p>
          <a:p>
            <a:pPr lvl="2"/>
            <a:r>
              <a:rPr lang="en-US" dirty="0" smtClean="0"/>
              <a:t>i.e., its orientation within the </a:t>
            </a:r>
            <a:r>
              <a:rPr lang="en-US" dirty="0" err="1" smtClean="0"/>
              <a:t>yz</a:t>
            </a:r>
            <a:r>
              <a:rPr lang="en-US" dirty="0" smtClean="0"/>
              <a:t> plane</a:t>
            </a:r>
          </a:p>
          <a:p>
            <a:pPr lvl="1"/>
            <a:r>
              <a:rPr lang="en-US" i="1" dirty="0" smtClean="0"/>
              <a:t>Pitch </a:t>
            </a:r>
            <a:r>
              <a:rPr lang="en-US" dirty="0" smtClean="0"/>
              <a:t>refers to whether the body is tilted</a:t>
            </a:r>
          </a:p>
          <a:p>
            <a:pPr lvl="2"/>
            <a:r>
              <a:rPr lang="en-US" dirty="0" smtClean="0"/>
              <a:t>i.e., its orientation within the </a:t>
            </a:r>
            <a:r>
              <a:rPr lang="en-US" dirty="0" err="1" smtClean="0"/>
              <a:t>xz</a:t>
            </a:r>
            <a:r>
              <a:rPr lang="en-US" dirty="0" smtClean="0"/>
              <a:t> plane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070" y="33196"/>
            <a:ext cx="264493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6488668"/>
            <a:ext cx="4779257" cy="338554"/>
          </a:xfrm>
          <a:prstGeom prst="rect">
            <a:avLst/>
          </a:prstGeom>
          <a:noFill/>
        </p:spPr>
        <p:txBody>
          <a:bodyPr wrap="none" rtlCol="0">
            <a:spAutoFit/>
          </a:bodyPr>
          <a:lstStyle/>
          <a:p>
            <a:r>
              <a:rPr lang="en-US" sz="1600" dirty="0"/>
              <a:t>https://en.wikipedia.org/wiki/Six_degrees_of_freedom</a:t>
            </a:r>
          </a:p>
        </p:txBody>
      </p:sp>
    </p:spTree>
    <p:extLst>
      <p:ext uri="{BB962C8B-B14F-4D97-AF65-F5344CB8AC3E}">
        <p14:creationId xmlns:p14="http://schemas.microsoft.com/office/powerpoint/2010/main" val="2596296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Freedom</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32483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527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Freedom</a:t>
            </a:r>
          </a:p>
        </p:txBody>
      </p:sp>
      <p:sp>
        <p:nvSpPr>
          <p:cNvPr id="3" name="Content Placeholder 2"/>
          <p:cNvSpPr>
            <a:spLocks noGrp="1"/>
          </p:cNvSpPr>
          <p:nvPr>
            <p:ph idx="1"/>
          </p:nvPr>
        </p:nvSpPr>
        <p:spPr/>
        <p:txBody>
          <a:bodyPr/>
          <a:lstStyle/>
          <a:p>
            <a:r>
              <a:rPr lang="en-US" dirty="0"/>
              <a:t>If there is an actuator for every degree of freedom, then all degrees of freedom are controllable =&gt; holonomic</a:t>
            </a:r>
          </a:p>
          <a:p>
            <a:r>
              <a:rPr lang="en-US" dirty="0"/>
              <a:t>Most robots are non-holonomic</a:t>
            </a:r>
          </a:p>
          <a:p>
            <a:endParaRPr lang="en-US" dirty="0"/>
          </a:p>
        </p:txBody>
      </p:sp>
    </p:spTree>
    <p:extLst>
      <p:ext uri="{BB962C8B-B14F-4D97-AF65-F5344CB8AC3E}">
        <p14:creationId xmlns:p14="http://schemas.microsoft.com/office/powerpoint/2010/main" val="650377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perception</a:t>
            </a:r>
          </a:p>
          <a:p>
            <a:pPr lvl="1"/>
            <a:r>
              <a:rPr lang="en-US" i="1" dirty="0" smtClean="0"/>
              <a:t>Proprioceptive</a:t>
            </a:r>
            <a:r>
              <a:rPr lang="en-US" dirty="0" smtClean="0"/>
              <a:t>: measure robot’s internal values</a:t>
            </a:r>
          </a:p>
          <a:p>
            <a:pPr lvl="2"/>
            <a:r>
              <a:rPr lang="en-US" dirty="0" smtClean="0"/>
              <a:t>know where you joints/sensors are</a:t>
            </a:r>
          </a:p>
          <a:p>
            <a:pPr lvl="3"/>
            <a:r>
              <a:rPr lang="en-US" dirty="0" smtClean="0"/>
              <a:t>Motor speed, wheel load, battery status</a:t>
            </a:r>
          </a:p>
          <a:p>
            <a:pPr lvl="1"/>
            <a:r>
              <a:rPr lang="en-US" dirty="0" err="1" smtClean="0"/>
              <a:t>Exteroceptive</a:t>
            </a:r>
            <a:r>
              <a:rPr lang="en-US" dirty="0" smtClean="0"/>
              <a:t>: Information from the environment</a:t>
            </a:r>
          </a:p>
          <a:p>
            <a:pPr lvl="2"/>
            <a:r>
              <a:rPr lang="en-US" dirty="0"/>
              <a:t>know where you </a:t>
            </a:r>
            <a:r>
              <a:rPr lang="en-US" dirty="0" smtClean="0"/>
              <a:t>are</a:t>
            </a:r>
          </a:p>
          <a:p>
            <a:pPr lvl="3"/>
            <a:r>
              <a:rPr lang="en-US" dirty="0" smtClean="0"/>
              <a:t>Distance from objects, intensity of ambient light, etc.</a:t>
            </a:r>
          </a:p>
          <a:p>
            <a:r>
              <a:rPr lang="en-US" dirty="0" smtClean="0"/>
              <a:t>Function: to convert a physical property into an electronic signal which can be interpreted by the robot in a useful way</a:t>
            </a:r>
            <a:endParaRPr lang="en-US" dirty="0"/>
          </a:p>
        </p:txBody>
      </p:sp>
      <p:sp>
        <p:nvSpPr>
          <p:cNvPr id="4" name="AutoShape 4" descr="Image result for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29015"/>
          <a:stretch/>
        </p:blipFill>
        <p:spPr bwMode="auto">
          <a:xfrm>
            <a:off x="6705600" y="252743"/>
            <a:ext cx="192024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7975" y="6400800"/>
            <a:ext cx="4460516" cy="276999"/>
          </a:xfrm>
          <a:prstGeom prst="rect">
            <a:avLst/>
          </a:prstGeom>
          <a:noFill/>
        </p:spPr>
        <p:txBody>
          <a:bodyPr wrap="none" rtlCol="0">
            <a:spAutoFit/>
          </a:bodyPr>
          <a:lstStyle/>
          <a:p>
            <a:r>
              <a:rPr lang="en-US" sz="1200" dirty="0"/>
              <a:t>http://www.efxkits.com/blog/various-types-of-sensors-applications/</a:t>
            </a:r>
          </a:p>
        </p:txBody>
      </p:sp>
    </p:spTree>
    <p:extLst>
      <p:ext uri="{BB962C8B-B14F-4D97-AF65-F5344CB8AC3E}">
        <p14:creationId xmlns:p14="http://schemas.microsoft.com/office/powerpoint/2010/main" val="1393083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Property sensed and sensors:</a:t>
            </a:r>
          </a:p>
          <a:p>
            <a:pPr lvl="1"/>
            <a:r>
              <a:rPr lang="en-US" dirty="0" smtClean="0"/>
              <a:t>Sound Level:  </a:t>
            </a:r>
          </a:p>
          <a:p>
            <a:pPr lvl="2"/>
            <a:r>
              <a:rPr lang="en-US" dirty="0" smtClean="0"/>
              <a:t>Microphone, sound sensor</a:t>
            </a:r>
          </a:p>
          <a:p>
            <a:pPr lvl="1"/>
            <a:r>
              <a:rPr lang="en-US" dirty="0" smtClean="0"/>
              <a:t>Light:</a:t>
            </a:r>
          </a:p>
          <a:p>
            <a:pPr lvl="2"/>
            <a:r>
              <a:rPr lang="en-US" dirty="0" smtClean="0"/>
              <a:t>Camera, photo cell, light sensor</a:t>
            </a:r>
          </a:p>
          <a:p>
            <a:pPr lvl="1"/>
            <a:r>
              <a:rPr lang="en-US" dirty="0" smtClean="0"/>
              <a:t>Distance:</a:t>
            </a:r>
          </a:p>
          <a:p>
            <a:pPr lvl="2"/>
            <a:r>
              <a:rPr lang="en-US" dirty="0" smtClean="0"/>
              <a:t>Ultrasound, radar, infra-red®</a:t>
            </a:r>
          </a:p>
          <a:p>
            <a:pPr lvl="1"/>
            <a:r>
              <a:rPr lang="en-US" dirty="0" smtClean="0"/>
              <a:t>Contact:</a:t>
            </a:r>
          </a:p>
          <a:p>
            <a:pPr lvl="2"/>
            <a:r>
              <a:rPr lang="en-US" dirty="0" smtClean="0"/>
              <a:t>Bump/switch, touch sensor</a:t>
            </a:r>
          </a:p>
          <a:p>
            <a:pPr lvl="1"/>
            <a:r>
              <a:rPr lang="en-US" dirty="0" smtClean="0"/>
              <a:t>Inclination:</a:t>
            </a:r>
          </a:p>
          <a:p>
            <a:pPr lvl="2"/>
            <a:r>
              <a:rPr lang="en-US" dirty="0" smtClean="0"/>
              <a:t>Gyroscope</a:t>
            </a:r>
          </a:p>
          <a:p>
            <a:pPr lvl="1"/>
            <a:r>
              <a:rPr lang="en-US" dirty="0" smtClean="0"/>
              <a:t>Others: </a:t>
            </a:r>
          </a:p>
          <a:p>
            <a:pPr lvl="2"/>
            <a:r>
              <a:rPr lang="en-US" dirty="0" smtClean="0"/>
              <a:t>Smell sensor (chemical), temperature (thermal), altitude (altimeter)</a:t>
            </a:r>
          </a:p>
          <a:p>
            <a:pPr lvl="1"/>
            <a:endParaRPr lang="en-US"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29015"/>
          <a:stretch/>
        </p:blipFill>
        <p:spPr bwMode="auto">
          <a:xfrm>
            <a:off x="6629400" y="457200"/>
            <a:ext cx="192024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9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Operation:</a:t>
            </a:r>
          </a:p>
          <a:p>
            <a:pPr lvl="1"/>
            <a:r>
              <a:rPr lang="en-US" dirty="0" smtClean="0"/>
              <a:t>Passive: read a property of the environment</a:t>
            </a:r>
          </a:p>
          <a:p>
            <a:pPr lvl="2"/>
            <a:r>
              <a:rPr lang="en-US" dirty="0" smtClean="0"/>
              <a:t>Cameras when not using flash</a:t>
            </a:r>
          </a:p>
          <a:p>
            <a:pPr lvl="3"/>
            <a:r>
              <a:rPr lang="en-US" dirty="0" smtClean="0"/>
              <a:t>Using naturally emitted light from the sun</a:t>
            </a:r>
          </a:p>
          <a:p>
            <a:pPr lvl="1"/>
            <a:r>
              <a:rPr lang="en-US" dirty="0" smtClean="0"/>
              <a:t>Active: act on the environment and read the result</a:t>
            </a:r>
          </a:p>
          <a:p>
            <a:pPr lvl="2"/>
            <a:r>
              <a:rPr lang="en-US" dirty="0" smtClean="0"/>
              <a:t>Camera when using flash</a:t>
            </a:r>
          </a:p>
          <a:p>
            <a:pPr lvl="3"/>
            <a:r>
              <a:rPr lang="en-US" dirty="0" smtClean="0"/>
              <a:t>Illuminates its target and measures the energy reflected back</a:t>
            </a:r>
          </a:p>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19600"/>
            <a:ext cx="328108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19600"/>
            <a:ext cx="352213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989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Autonomous Robotics</a:t>
            </a:r>
            <a:endParaRPr lang="en-US" dirty="0"/>
          </a:p>
        </p:txBody>
      </p:sp>
      <p:sp>
        <p:nvSpPr>
          <p:cNvPr id="3" name="Content Placeholder 2"/>
          <p:cNvSpPr>
            <a:spLocks noGrp="1"/>
          </p:cNvSpPr>
          <p:nvPr>
            <p:ph idx="1"/>
          </p:nvPr>
        </p:nvSpPr>
        <p:spPr/>
        <p:txBody>
          <a:bodyPr>
            <a:normAutofit fontScale="92500"/>
          </a:bodyPr>
          <a:lstStyle/>
          <a:p>
            <a:r>
              <a:rPr lang="en-US" dirty="0" smtClean="0"/>
              <a:t>We will focus on autonomous robotics</a:t>
            </a:r>
          </a:p>
          <a:p>
            <a:r>
              <a:rPr lang="en-US" dirty="0" smtClean="0"/>
              <a:t>Reminder - What is a robot?</a:t>
            </a:r>
          </a:p>
          <a:p>
            <a:pPr lvl="1"/>
            <a:r>
              <a:rPr lang="en-US" dirty="0"/>
              <a:t>“A robot is defined as a reprogrammable, multifunctional manipulator designed to move material, parts, tools, or specialized devices through various programmed motions for the performance of a variety of tasks</a:t>
            </a:r>
            <a:r>
              <a:rPr lang="en-US" dirty="0" smtClean="0"/>
              <a:t>.” [Robot Institute of America, 1979]</a:t>
            </a:r>
          </a:p>
          <a:p>
            <a:pPr lvl="1"/>
            <a:r>
              <a:rPr lang="en-US" dirty="0"/>
              <a:t>“a robot is an automatic device that performs functions normally ascribed to humans or a machine in the form of a human</a:t>
            </a:r>
            <a:r>
              <a:rPr lang="en-US" dirty="0" smtClean="0"/>
              <a:t>.” [Webster dictionary]</a:t>
            </a:r>
            <a:endParaRPr lang="en-US" dirty="0"/>
          </a:p>
        </p:txBody>
      </p:sp>
    </p:spTree>
    <p:extLst>
      <p:ext uri="{BB962C8B-B14F-4D97-AF65-F5344CB8AC3E}">
        <p14:creationId xmlns:p14="http://schemas.microsoft.com/office/powerpoint/2010/main" val="21911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(cont.)</a:t>
            </a:r>
          </a:p>
        </p:txBody>
      </p:sp>
      <p:sp>
        <p:nvSpPr>
          <p:cNvPr id="5" name="Content Placeholder 4"/>
          <p:cNvSpPr>
            <a:spLocks noGrp="1"/>
          </p:cNvSpPr>
          <p:nvPr>
            <p:ph idx="1"/>
          </p:nvPr>
        </p:nvSpPr>
        <p:spPr/>
        <p:txBody>
          <a:bodyPr/>
          <a:lstStyle/>
          <a:p>
            <a:r>
              <a:rPr lang="en-US" dirty="0" smtClean="0"/>
              <a:t>Are sensors always accurate?</a:t>
            </a:r>
          </a:p>
          <a:p>
            <a:pPr lvl="1"/>
            <a:r>
              <a:rPr lang="en-US" dirty="0" smtClean="0"/>
              <a:t>Noise may interfere with measurements</a:t>
            </a:r>
          </a:p>
          <a:p>
            <a:pPr lvl="2"/>
            <a:r>
              <a:rPr lang="en-US" dirty="0" smtClean="0"/>
              <a:t>Internal: from inside the robot</a:t>
            </a:r>
          </a:p>
          <a:p>
            <a:pPr lvl="2"/>
            <a:r>
              <a:rPr lang="en-US" dirty="0" smtClean="0"/>
              <a:t>External: from the Robot’s environment</a:t>
            </a:r>
          </a:p>
          <a:p>
            <a:pPr lvl="2"/>
            <a:r>
              <a:rPr lang="en-US" dirty="0" smtClean="0"/>
              <a:t>Calibration: can help eliminate/reduce noise</a:t>
            </a:r>
            <a:endParaRPr lang="en-US" dirty="0"/>
          </a:p>
        </p:txBody>
      </p:sp>
    </p:spTree>
    <p:extLst>
      <p:ext uri="{BB962C8B-B14F-4D97-AF65-F5344CB8AC3E}">
        <p14:creationId xmlns:p14="http://schemas.microsoft.com/office/powerpoint/2010/main" val="50275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Accessible</a:t>
            </a:r>
            <a:r>
              <a:rPr lang="en-US" dirty="0" smtClean="0"/>
              <a:t> vs. </a:t>
            </a:r>
            <a:r>
              <a:rPr lang="en-US" i="1" dirty="0" err="1" smtClean="0"/>
              <a:t>inaccessile</a:t>
            </a:r>
            <a:endParaRPr lang="en-US" i="1" dirty="0" smtClean="0"/>
          </a:p>
          <a:p>
            <a:pPr lvl="1"/>
            <a:r>
              <a:rPr lang="en-US" dirty="0" smtClean="0"/>
              <a:t>Does the robot have access to all the information required to make decisions? </a:t>
            </a:r>
          </a:p>
          <a:p>
            <a:r>
              <a:rPr lang="en-US" i="1" dirty="0" smtClean="0"/>
              <a:t>Deterministic</a:t>
            </a:r>
            <a:r>
              <a:rPr lang="en-US" dirty="0" smtClean="0"/>
              <a:t> vs. </a:t>
            </a:r>
            <a:r>
              <a:rPr lang="en-US" i="1" dirty="0" smtClean="0"/>
              <a:t>non-deterministic</a:t>
            </a:r>
          </a:p>
          <a:p>
            <a:pPr lvl="1"/>
            <a:r>
              <a:rPr lang="en-US" dirty="0" smtClean="0"/>
              <a:t>Does any action that the robot undertakes have only one possible outcome?</a:t>
            </a:r>
          </a:p>
          <a:p>
            <a:r>
              <a:rPr lang="en-US" i="1" dirty="0" smtClean="0"/>
              <a:t>Static</a:t>
            </a:r>
            <a:r>
              <a:rPr lang="en-US" dirty="0" smtClean="0"/>
              <a:t> vs. </a:t>
            </a:r>
            <a:r>
              <a:rPr lang="en-US" i="1" dirty="0" smtClean="0"/>
              <a:t>dynamic</a:t>
            </a:r>
          </a:p>
          <a:p>
            <a:pPr lvl="1"/>
            <a:r>
              <a:rPr lang="en-US" dirty="0" smtClean="0"/>
              <a:t>Does the environment changes only due to robot actions, or does it also change by itself?</a:t>
            </a:r>
          </a:p>
          <a:p>
            <a:r>
              <a:rPr lang="en-US" i="1" dirty="0" smtClean="0"/>
              <a:t>Discrete</a:t>
            </a:r>
            <a:r>
              <a:rPr lang="en-US" dirty="0" smtClean="0"/>
              <a:t> vs. </a:t>
            </a:r>
            <a:r>
              <a:rPr lang="en-US" i="1" dirty="0" smtClean="0"/>
              <a:t>continuous</a:t>
            </a:r>
          </a:p>
          <a:p>
            <a:pPr lvl="1"/>
            <a:r>
              <a:rPr lang="en-US" i="1" dirty="0" smtClean="0"/>
              <a:t>Do sensors and actions have a discrete set of values?</a:t>
            </a:r>
          </a:p>
          <a:p>
            <a:pPr lvl="2"/>
            <a:endParaRPr lang="en-US"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52400"/>
            <a:ext cx="2219325" cy="169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6248400"/>
            <a:ext cx="4222631" cy="276999"/>
          </a:xfrm>
          <a:prstGeom prst="rect">
            <a:avLst/>
          </a:prstGeom>
          <a:noFill/>
        </p:spPr>
        <p:txBody>
          <a:bodyPr wrap="none" rtlCol="0">
            <a:spAutoFit/>
          </a:bodyPr>
          <a:lstStyle/>
          <a:p>
            <a:r>
              <a:rPr lang="en-US" sz="1200" dirty="0"/>
              <a:t>https://www.sdl.com/about/corporate-citizenship/environment/</a:t>
            </a:r>
          </a:p>
        </p:txBody>
      </p:sp>
    </p:spTree>
    <p:extLst>
      <p:ext uri="{BB962C8B-B14F-4D97-AF65-F5344CB8AC3E}">
        <p14:creationId xmlns:p14="http://schemas.microsoft.com/office/powerpoint/2010/main" val="145407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Knowledge about oneself and one’s environment</a:t>
            </a:r>
          </a:p>
          <a:p>
            <a:r>
              <a:rPr lang="en-US" dirty="0" smtClean="0"/>
              <a:t>Kinematics == study of correspondence between actuator mechanisms and resulting motion</a:t>
            </a:r>
          </a:p>
          <a:p>
            <a:pPr lvl="1"/>
            <a:r>
              <a:rPr lang="en-US" dirty="0" smtClean="0"/>
              <a:t>Relationship between robot dimensions, position and resulting velocity and acceleration</a:t>
            </a:r>
          </a:p>
          <a:p>
            <a:pPr lvl="2"/>
            <a:r>
              <a:rPr lang="en-US" dirty="0" smtClean="0"/>
              <a:t>Rotary or linear motion</a:t>
            </a:r>
          </a:p>
          <a:p>
            <a:r>
              <a:rPr lang="en-US" dirty="0" smtClean="0"/>
              <a:t>Combines sensing and acting</a:t>
            </a:r>
          </a:p>
          <a:p>
            <a:pPr lvl="1"/>
            <a:r>
              <a:rPr lang="en-US" dirty="0" smtClean="0"/>
              <a:t>Did I go as far as I intended?</a:t>
            </a:r>
          </a:p>
          <a:p>
            <a:r>
              <a:rPr lang="en-US" dirty="0" smtClean="0"/>
              <a:t>But environment is full of information</a:t>
            </a:r>
          </a:p>
          <a:p>
            <a:pPr lvl="1"/>
            <a:r>
              <a:rPr lang="en-US" dirty="0" smtClean="0"/>
              <a:t>For an agent, need to pick relevant input</a:t>
            </a:r>
          </a:p>
          <a:p>
            <a:pPr lvl="1"/>
            <a:endParaRPr lang="en-US" dirty="0"/>
          </a:p>
        </p:txBody>
      </p:sp>
    </p:spTree>
    <p:extLst>
      <p:ext uri="{BB962C8B-B14F-4D97-AF65-F5344CB8AC3E}">
        <p14:creationId xmlns:p14="http://schemas.microsoft.com/office/powerpoint/2010/main" val="2899457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Robots?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perform dirty, dangerous or dull tasks</a:t>
            </a:r>
          </a:p>
          <a:p>
            <a:r>
              <a:rPr lang="en-US" dirty="0" smtClean="0"/>
              <a:t>Where can we replace humans with robots?</a:t>
            </a:r>
          </a:p>
          <a:p>
            <a:pPr lvl="1"/>
            <a:r>
              <a:rPr lang="en-US" dirty="0" smtClean="0"/>
              <a:t>Home</a:t>
            </a:r>
          </a:p>
          <a:p>
            <a:pPr lvl="2"/>
            <a:r>
              <a:rPr lang="en-US" dirty="0" smtClean="0"/>
              <a:t>Roomba                                                       </a:t>
            </a:r>
            <a:endParaRPr lang="en-US" dirty="0" smtClean="0"/>
          </a:p>
          <a:p>
            <a:pPr lvl="1"/>
            <a:r>
              <a:rPr lang="en-US" dirty="0" smtClean="0"/>
              <a:t>Industry</a:t>
            </a:r>
          </a:p>
          <a:p>
            <a:pPr lvl="2"/>
            <a:r>
              <a:rPr lang="en-US" dirty="0" smtClean="0"/>
              <a:t>Manipulator robot for building cars</a:t>
            </a:r>
          </a:p>
          <a:p>
            <a:pPr lvl="1"/>
            <a:r>
              <a:rPr lang="en-US" dirty="0" smtClean="0"/>
              <a:t>Medical</a:t>
            </a:r>
          </a:p>
          <a:p>
            <a:pPr lvl="2"/>
            <a:r>
              <a:rPr lang="en-US" dirty="0" smtClean="0"/>
              <a:t>Surgical robots</a:t>
            </a:r>
          </a:p>
          <a:p>
            <a:pPr lvl="1"/>
            <a:r>
              <a:rPr lang="en-US" dirty="0" smtClean="0"/>
              <a:t>War</a:t>
            </a:r>
          </a:p>
          <a:p>
            <a:pPr lvl="2"/>
            <a:r>
              <a:rPr lang="en-US" dirty="0" err="1" smtClean="0"/>
              <a:t>Bigdog</a:t>
            </a:r>
            <a:r>
              <a:rPr lang="en-US" dirty="0" smtClean="0"/>
              <a:t> (</a:t>
            </a:r>
            <a:r>
              <a:rPr lang="en-US" dirty="0" err="1" smtClean="0"/>
              <a:t>hw</a:t>
            </a:r>
            <a:r>
              <a:rPr lang="en-US" dirty="0" smtClean="0"/>
              <a:t> assignment next week)</a:t>
            </a:r>
          </a:p>
          <a:p>
            <a:pPr lvl="1"/>
            <a:r>
              <a:rPr lang="en-US" dirty="0" smtClean="0"/>
              <a:t>Other places?</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585283"/>
            <a:ext cx="1340196" cy="1340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6400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59385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a:t>
            </a:r>
            <a:endParaRPr lang="en-US" dirty="0"/>
          </a:p>
        </p:txBody>
      </p:sp>
      <p:sp>
        <p:nvSpPr>
          <p:cNvPr id="3" name="Content Placeholder 2"/>
          <p:cNvSpPr>
            <a:spLocks noGrp="1"/>
          </p:cNvSpPr>
          <p:nvPr>
            <p:ph idx="1"/>
          </p:nvPr>
        </p:nvSpPr>
        <p:spPr/>
        <p:txBody>
          <a:bodyPr/>
          <a:lstStyle/>
          <a:p>
            <a:r>
              <a:rPr lang="en-US" dirty="0" smtClean="0"/>
              <a:t>Read both articles about </a:t>
            </a:r>
            <a:r>
              <a:rPr lang="en-US" dirty="0" err="1" smtClean="0"/>
              <a:t>BigDog</a:t>
            </a:r>
            <a:r>
              <a:rPr lang="en-US" dirty="0" smtClean="0"/>
              <a:t> and answer the following questions:</a:t>
            </a:r>
          </a:p>
          <a:p>
            <a:pPr marL="971550" lvl="1" indent="-514350">
              <a:buFont typeface="+mj-lt"/>
              <a:buAutoNum type="arabicPeriod"/>
            </a:pPr>
            <a:r>
              <a:rPr lang="en-US" dirty="0" smtClean="0"/>
              <a:t>What is </a:t>
            </a:r>
            <a:r>
              <a:rPr lang="en-US" dirty="0" err="1" smtClean="0"/>
              <a:t>BigDog</a:t>
            </a:r>
            <a:r>
              <a:rPr lang="en-US" dirty="0" smtClean="0"/>
              <a:t> (1 pt.)</a:t>
            </a:r>
          </a:p>
          <a:p>
            <a:pPr marL="971550" lvl="1" indent="-514350">
              <a:buFont typeface="+mj-lt"/>
              <a:buAutoNum type="arabicPeriod"/>
            </a:pPr>
            <a:r>
              <a:rPr lang="en-US" dirty="0" smtClean="0"/>
              <a:t>Who is the sponsor of the </a:t>
            </a:r>
            <a:r>
              <a:rPr lang="en-US" dirty="0" err="1" smtClean="0"/>
              <a:t>BigDog</a:t>
            </a:r>
            <a:r>
              <a:rPr lang="en-US" dirty="0" smtClean="0"/>
              <a:t> project (0.5 </a:t>
            </a:r>
            <a:r>
              <a:rPr lang="en-US" dirty="0" err="1" smtClean="0"/>
              <a:t>pt</a:t>
            </a:r>
            <a:r>
              <a:rPr lang="en-US" dirty="0" smtClean="0"/>
              <a:t>)</a:t>
            </a:r>
          </a:p>
          <a:p>
            <a:pPr marL="971550" lvl="1" indent="-514350">
              <a:buFont typeface="+mj-lt"/>
              <a:buAutoNum type="arabicPeriod"/>
            </a:pPr>
            <a:r>
              <a:rPr lang="en-US" dirty="0" smtClean="0"/>
              <a:t>What is the ultimate goal of this project (0.5 </a:t>
            </a:r>
            <a:r>
              <a:rPr lang="en-US" dirty="0" err="1" smtClean="0"/>
              <a:t>pt</a:t>
            </a:r>
            <a:r>
              <a:rPr lang="en-US" dirty="0" smtClean="0"/>
              <a:t>)</a:t>
            </a:r>
          </a:p>
          <a:p>
            <a:pPr marL="971550" lvl="1" indent="-514350">
              <a:buFont typeface="+mj-lt"/>
              <a:buAutoNum type="arabicPeriod"/>
            </a:pPr>
            <a:r>
              <a:rPr lang="en-US" dirty="0" smtClean="0"/>
              <a:t>Describe the five components (controls, actuators, sensors, power source and communications) of </a:t>
            </a:r>
            <a:r>
              <a:rPr lang="en-US" dirty="0" err="1" smtClean="0"/>
              <a:t>BigDog</a:t>
            </a:r>
            <a:r>
              <a:rPr lang="en-US" dirty="0" smtClean="0"/>
              <a:t> (2 </a:t>
            </a:r>
            <a:r>
              <a:rPr lang="en-US" dirty="0" err="1" smtClean="0"/>
              <a:t>pt</a:t>
            </a:r>
            <a:r>
              <a:rPr lang="en-US" dirty="0" smtClean="0"/>
              <a:t>)</a:t>
            </a:r>
          </a:p>
          <a:p>
            <a:pPr marL="971550" lvl="1" indent="-514350">
              <a:buFont typeface="+mj-lt"/>
              <a:buAutoNum type="arabicPeriod"/>
            </a:pPr>
            <a:r>
              <a:rPr lang="en-US" dirty="0" smtClean="0"/>
              <a:t>What is </a:t>
            </a:r>
            <a:r>
              <a:rPr lang="en-US" dirty="0" err="1" smtClean="0"/>
              <a:t>BigDog</a:t>
            </a:r>
            <a:r>
              <a:rPr lang="en-US" dirty="0" smtClean="0"/>
              <a:t> currently capable of? (1 </a:t>
            </a:r>
            <a:r>
              <a:rPr lang="en-US" dirty="0" err="1" smtClean="0"/>
              <a:t>pt</a:t>
            </a:r>
            <a:r>
              <a:rPr lang="en-US" dirty="0" smtClean="0"/>
              <a:t>)</a:t>
            </a:r>
          </a:p>
          <a:p>
            <a:pPr lvl="1"/>
            <a:endParaRPr lang="en-US" dirty="0"/>
          </a:p>
        </p:txBody>
      </p:sp>
    </p:spTree>
    <p:extLst>
      <p:ext uri="{BB962C8B-B14F-4D97-AF65-F5344CB8AC3E}">
        <p14:creationId xmlns:p14="http://schemas.microsoft.com/office/powerpoint/2010/main" val="530061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Assignment</a:t>
            </a:r>
            <a:endParaRPr lang="en-US" dirty="0"/>
          </a:p>
        </p:txBody>
      </p:sp>
      <p:sp>
        <p:nvSpPr>
          <p:cNvPr id="3" name="Content Placeholder 2"/>
          <p:cNvSpPr>
            <a:spLocks noGrp="1"/>
          </p:cNvSpPr>
          <p:nvPr>
            <p:ph idx="1"/>
          </p:nvPr>
        </p:nvSpPr>
        <p:spPr/>
        <p:txBody>
          <a:bodyPr/>
          <a:lstStyle/>
          <a:p>
            <a:r>
              <a:rPr lang="en-US" dirty="0" smtClean="0"/>
              <a:t>Due: unit B.1</a:t>
            </a:r>
          </a:p>
          <a:p>
            <a:r>
              <a:rPr lang="en-US" dirty="0" smtClean="0"/>
              <a:t>Submission format: You should submit hardcopy (typing is strongly recommended or writing clearly) before beginning of class time on the due date. If you have difficulty submitting a hard copy, email is acceptable. Assessment is not acceptable after we discuss it in class.</a:t>
            </a:r>
            <a:endParaRPr lang="en-US" dirty="0"/>
          </a:p>
        </p:txBody>
      </p:sp>
    </p:spTree>
    <p:extLst>
      <p:ext uri="{BB962C8B-B14F-4D97-AF65-F5344CB8AC3E}">
        <p14:creationId xmlns:p14="http://schemas.microsoft.com/office/powerpoint/2010/main" val="3343809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Robotics</a:t>
            </a:r>
          </a:p>
        </p:txBody>
      </p:sp>
      <p:sp>
        <p:nvSpPr>
          <p:cNvPr id="3" name="Content Placeholder 2"/>
          <p:cNvSpPr>
            <a:spLocks noGrp="1"/>
          </p:cNvSpPr>
          <p:nvPr>
            <p:ph idx="1"/>
          </p:nvPr>
        </p:nvSpPr>
        <p:spPr/>
        <p:txBody>
          <a:bodyPr/>
          <a:lstStyle/>
          <a:p>
            <a:r>
              <a:rPr lang="en-US" dirty="0" smtClean="0"/>
              <a:t>What is an agent?</a:t>
            </a:r>
          </a:p>
          <a:p>
            <a:pPr lvl="1"/>
            <a:r>
              <a:rPr lang="en-US" dirty="0"/>
              <a:t>In artificial intelligence, an </a:t>
            </a:r>
            <a:r>
              <a:rPr lang="en-US" b="1" dirty="0"/>
              <a:t>intelligent agent</a:t>
            </a:r>
            <a:r>
              <a:rPr lang="en-US" dirty="0"/>
              <a:t> (</a:t>
            </a:r>
            <a:r>
              <a:rPr lang="en-US" b="1" dirty="0"/>
              <a:t>IA</a:t>
            </a:r>
            <a:r>
              <a:rPr lang="en-US" dirty="0"/>
              <a:t>) is an autonomous entity which observes through sensors and acts upon an environment using actuators (i.e. it is an agent) and directs its activity towards achieving goals (i.e. it is "rational", as defined in </a:t>
            </a:r>
            <a:r>
              <a:rPr lang="en-US" dirty="0" smtClean="0"/>
              <a:t>economics) [Russel &amp; </a:t>
            </a:r>
            <a:r>
              <a:rPr lang="en-US" dirty="0" err="1" smtClean="0"/>
              <a:t>Norvig</a:t>
            </a:r>
            <a:r>
              <a:rPr lang="en-US" dirty="0" smtClean="0"/>
              <a:t>, 2003]</a:t>
            </a:r>
            <a:endParaRPr lang="en-US" dirty="0"/>
          </a:p>
        </p:txBody>
      </p:sp>
    </p:spTree>
    <p:extLst>
      <p:ext uri="{BB962C8B-B14F-4D97-AF65-F5344CB8AC3E}">
        <p14:creationId xmlns:p14="http://schemas.microsoft.com/office/powerpoint/2010/main" val="194552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Robotics</a:t>
            </a:r>
          </a:p>
        </p:txBody>
      </p:sp>
      <p:sp>
        <p:nvSpPr>
          <p:cNvPr id="3" name="Content Placeholder 2"/>
          <p:cNvSpPr>
            <a:spLocks noGrp="1"/>
          </p:cNvSpPr>
          <p:nvPr>
            <p:ph idx="1"/>
          </p:nvPr>
        </p:nvSpPr>
        <p:spPr/>
        <p:txBody>
          <a:bodyPr/>
          <a:lstStyle/>
          <a:p>
            <a:r>
              <a:rPr lang="en-US" dirty="0" smtClean="0"/>
              <a:t>What is Autonomy?</a:t>
            </a:r>
          </a:p>
          <a:p>
            <a:pPr lvl="1"/>
            <a:r>
              <a:rPr lang="en-US" dirty="0" smtClean="0"/>
              <a:t>No remote control!</a:t>
            </a:r>
          </a:p>
          <a:p>
            <a:pPr lvl="1"/>
            <a:r>
              <a:rPr lang="en-US" dirty="0" smtClean="0"/>
              <a:t>An agent makes decisions on its own, guided by feedback from its sensors; but you write the program that tells the agent how to make its decisions environment.</a:t>
            </a:r>
            <a:endParaRPr lang="en-US" dirty="0"/>
          </a:p>
        </p:txBody>
      </p:sp>
    </p:spTree>
    <p:extLst>
      <p:ext uri="{BB962C8B-B14F-4D97-AF65-F5344CB8AC3E}">
        <p14:creationId xmlns:p14="http://schemas.microsoft.com/office/powerpoint/2010/main" val="2519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definition of a robot</a:t>
            </a:r>
            <a:endParaRPr lang="en-US" dirty="0"/>
          </a:p>
        </p:txBody>
      </p:sp>
      <p:sp>
        <p:nvSpPr>
          <p:cNvPr id="3" name="Content Placeholder 2"/>
          <p:cNvSpPr>
            <a:spLocks noGrp="1"/>
          </p:cNvSpPr>
          <p:nvPr>
            <p:ph idx="1"/>
          </p:nvPr>
        </p:nvSpPr>
        <p:spPr>
          <a:xfrm>
            <a:off x="457199" y="1600200"/>
            <a:ext cx="8315325" cy="4525963"/>
          </a:xfrm>
        </p:spPr>
        <p:txBody>
          <a:bodyPr>
            <a:normAutofit/>
          </a:bodyPr>
          <a:lstStyle/>
          <a:p>
            <a:r>
              <a:rPr lang="en-US" dirty="0" smtClean="0"/>
              <a:t>Robot = autonomous embodied agent</a:t>
            </a:r>
          </a:p>
          <a:p>
            <a:r>
              <a:rPr lang="en-US" dirty="0" smtClean="0"/>
              <a:t>Has a </a:t>
            </a:r>
            <a:r>
              <a:rPr lang="en-US" i="1" dirty="0" smtClean="0"/>
              <a:t>body</a:t>
            </a:r>
            <a:r>
              <a:rPr lang="en-US" dirty="0" smtClean="0"/>
              <a:t> and a </a:t>
            </a:r>
            <a:r>
              <a:rPr lang="en-US" i="1" dirty="0" smtClean="0"/>
              <a:t>brain</a:t>
            </a:r>
          </a:p>
          <a:p>
            <a:r>
              <a:rPr lang="en-US" dirty="0" smtClean="0"/>
              <a:t>Exists in the physical world (rather than the virtual or simulated world).</a:t>
            </a:r>
          </a:p>
          <a:p>
            <a:r>
              <a:rPr lang="en-US" dirty="0" smtClean="0"/>
              <a:t>Is a mechanical device</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388" y="3276599"/>
            <a:ext cx="3548959" cy="359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355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definition (cont.)</a:t>
            </a:r>
            <a:endParaRPr lang="en-US" dirty="0"/>
          </a:p>
        </p:txBody>
      </p:sp>
      <p:sp>
        <p:nvSpPr>
          <p:cNvPr id="3" name="Content Placeholder 2"/>
          <p:cNvSpPr>
            <a:spLocks noGrp="1"/>
          </p:cNvSpPr>
          <p:nvPr>
            <p:ph idx="1"/>
          </p:nvPr>
        </p:nvSpPr>
        <p:spPr/>
        <p:txBody>
          <a:bodyPr/>
          <a:lstStyle/>
          <a:p>
            <a:r>
              <a:rPr lang="en-US" dirty="0"/>
              <a:t>Contains </a:t>
            </a:r>
            <a:r>
              <a:rPr lang="en-US" i="1" dirty="0"/>
              <a:t>sensors</a:t>
            </a:r>
            <a:r>
              <a:rPr lang="en-US" dirty="0"/>
              <a:t> to perceive its own state</a:t>
            </a:r>
          </a:p>
          <a:p>
            <a:r>
              <a:rPr lang="en-US" dirty="0"/>
              <a:t>Contains </a:t>
            </a:r>
            <a:r>
              <a:rPr lang="en-US" i="1" dirty="0"/>
              <a:t>sensors</a:t>
            </a:r>
            <a:r>
              <a:rPr lang="en-US" dirty="0"/>
              <a:t> to perceive surrounding environment</a:t>
            </a:r>
          </a:p>
          <a:p>
            <a:r>
              <a:rPr lang="en-US" dirty="0" smtClean="0"/>
              <a:t>Has </a:t>
            </a:r>
            <a:r>
              <a:rPr lang="en-US" i="1" dirty="0" smtClean="0"/>
              <a:t>effectors</a:t>
            </a:r>
            <a:r>
              <a:rPr lang="en-US" dirty="0" smtClean="0"/>
              <a:t> that perform actions</a:t>
            </a:r>
          </a:p>
          <a:p>
            <a:r>
              <a:rPr lang="en-US" dirty="0" smtClean="0"/>
              <a:t>Has a </a:t>
            </a:r>
            <a:r>
              <a:rPr lang="en-US" i="1" dirty="0" smtClean="0"/>
              <a:t>controller</a:t>
            </a:r>
            <a:r>
              <a:rPr lang="en-US" dirty="0" smtClean="0"/>
              <a:t> that takes input from the sensors, makes </a:t>
            </a:r>
            <a:r>
              <a:rPr lang="en-US" i="1" dirty="0" smtClean="0"/>
              <a:t>intelligent</a:t>
            </a:r>
            <a:r>
              <a:rPr lang="en-US" dirty="0" smtClean="0"/>
              <a:t> decisions about actions to take, and performs these actions by sending commands to motor</a:t>
            </a:r>
            <a:endParaRPr lang="en-US" i="1" dirty="0" smtClean="0"/>
          </a:p>
          <a:p>
            <a:endParaRPr lang="en-US" dirty="0"/>
          </a:p>
        </p:txBody>
      </p:sp>
    </p:spTree>
    <p:extLst>
      <p:ext uri="{BB962C8B-B14F-4D97-AF65-F5344CB8AC3E}">
        <p14:creationId xmlns:p14="http://schemas.microsoft.com/office/powerpoint/2010/main" val="56252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have five common components:</a:t>
            </a:r>
          </a:p>
          <a:p>
            <a:pPr lvl="1"/>
            <a:r>
              <a:rPr lang="en-US" dirty="0" smtClean="0"/>
              <a:t>Control:</a:t>
            </a:r>
          </a:p>
          <a:p>
            <a:pPr lvl="2"/>
            <a:r>
              <a:rPr lang="en-US" dirty="0" smtClean="0"/>
              <a:t>Human: Brain, central nervous system</a:t>
            </a:r>
          </a:p>
          <a:p>
            <a:pPr lvl="2"/>
            <a:r>
              <a:rPr lang="en-US" dirty="0" smtClean="0"/>
              <a:t>Function: </a:t>
            </a:r>
            <a:r>
              <a:rPr lang="en-US" dirty="0" smtClean="0">
                <a:ea typeface="ＭＳ Ｐゴシック" pitchFamily="34" charset="-128"/>
                <a:cs typeface="Times New Roman" pitchFamily="18" charset="0"/>
              </a:rPr>
              <a:t>the </a:t>
            </a:r>
            <a:r>
              <a:rPr lang="en-US" dirty="0">
                <a:ea typeface="ＭＳ Ｐゴシック" pitchFamily="34" charset="-128"/>
                <a:cs typeface="Times New Roman" pitchFamily="18" charset="0"/>
              </a:rPr>
              <a:t>brain makes decisions based on </a:t>
            </a:r>
            <a:r>
              <a:rPr lang="en-US" dirty="0" smtClean="0">
                <a:ea typeface="ＭＳ Ｐゴシック" pitchFamily="34" charset="-128"/>
                <a:cs typeface="Times New Roman" pitchFamily="18" charset="0"/>
              </a:rPr>
              <a:t>sensory input , nervous system sends signals to muscles</a:t>
            </a:r>
          </a:p>
          <a:p>
            <a:pPr lvl="2"/>
            <a:r>
              <a:rPr lang="en-US" dirty="0" smtClean="0"/>
              <a:t>What is the equivalent in Robots?</a:t>
            </a:r>
          </a:p>
          <a:p>
            <a:pPr lvl="3"/>
            <a:r>
              <a:rPr lang="en-US" dirty="0" smtClean="0"/>
              <a:t>Usually the brain is a computer of some kind, wires send signals </a:t>
            </a:r>
          </a:p>
          <a:p>
            <a:pPr lvl="1"/>
            <a:r>
              <a:rPr lang="en-US" dirty="0" smtClean="0"/>
              <a:t>Effectors (body/structure):</a:t>
            </a:r>
          </a:p>
          <a:p>
            <a:pPr lvl="2"/>
            <a:r>
              <a:rPr lang="en-US" dirty="0" smtClean="0"/>
              <a:t>Human: Bones and muscles - legs, arms, wrists, neck, etc.</a:t>
            </a:r>
          </a:p>
          <a:p>
            <a:pPr lvl="2"/>
            <a:r>
              <a:rPr lang="en-US" dirty="0" smtClean="0"/>
              <a:t>Function: Allows movement</a:t>
            </a:r>
          </a:p>
          <a:p>
            <a:pPr lvl="2"/>
            <a:r>
              <a:rPr lang="en-US" dirty="0" smtClean="0"/>
              <a:t> </a:t>
            </a:r>
            <a:r>
              <a:rPr lang="en-US" dirty="0"/>
              <a:t>What is the equivalent in Robots</a:t>
            </a:r>
            <a:r>
              <a:rPr lang="en-US" dirty="0" smtClean="0"/>
              <a:t>?</a:t>
            </a:r>
          </a:p>
          <a:p>
            <a:pPr lvl="3"/>
            <a:r>
              <a:rPr lang="en-US" dirty="0" smtClean="0"/>
              <a:t>Motors allow movement, wheels</a:t>
            </a:r>
          </a:p>
        </p:txBody>
      </p:sp>
    </p:spTree>
    <p:extLst>
      <p:ext uri="{BB962C8B-B14F-4D97-AF65-F5344CB8AC3E}">
        <p14:creationId xmlns:p14="http://schemas.microsoft.com/office/powerpoint/2010/main" val="165319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components</a:t>
            </a:r>
            <a:endParaRPr lang="en-US" dirty="0"/>
          </a:p>
        </p:txBody>
      </p:sp>
      <p:sp>
        <p:nvSpPr>
          <p:cNvPr id="3" name="Content Placeholder 2"/>
          <p:cNvSpPr>
            <a:spLocks noGrp="1"/>
          </p:cNvSpPr>
          <p:nvPr>
            <p:ph idx="1"/>
          </p:nvPr>
        </p:nvSpPr>
        <p:spPr/>
        <p:txBody>
          <a:bodyPr>
            <a:normAutofit fontScale="92500"/>
          </a:bodyPr>
          <a:lstStyle/>
          <a:p>
            <a:r>
              <a:rPr lang="en-US" dirty="0" smtClean="0"/>
              <a:t>All have five common components (cont.):</a:t>
            </a:r>
          </a:p>
          <a:p>
            <a:pPr lvl="1"/>
            <a:r>
              <a:rPr lang="en-US" dirty="0" smtClean="0"/>
              <a:t>Perception (sensors):</a:t>
            </a:r>
          </a:p>
          <a:p>
            <a:pPr lvl="2"/>
            <a:r>
              <a:rPr lang="en-US" dirty="0" smtClean="0"/>
              <a:t>Humans: 5 senses detected by our body (what are they?)</a:t>
            </a:r>
          </a:p>
          <a:p>
            <a:pPr lvl="3"/>
            <a:r>
              <a:rPr lang="en-US" dirty="0" smtClean="0"/>
              <a:t>Touch, Smell, Sight, Hearing, Taste</a:t>
            </a:r>
          </a:p>
          <a:p>
            <a:pPr lvl="2"/>
            <a:r>
              <a:rPr lang="en-US" dirty="0" smtClean="0"/>
              <a:t>Robots: Touch sensor notifies robot of contact with another object, sound sensor allows robot to perceive audio.</a:t>
            </a:r>
          </a:p>
          <a:p>
            <a:pPr lvl="1"/>
            <a:r>
              <a:rPr lang="en-US" dirty="0"/>
              <a:t>Power source:</a:t>
            </a:r>
          </a:p>
          <a:p>
            <a:pPr lvl="2"/>
            <a:r>
              <a:rPr lang="en-US" dirty="0"/>
              <a:t>Humans:  food and digestive system</a:t>
            </a:r>
          </a:p>
          <a:p>
            <a:pPr lvl="2"/>
            <a:r>
              <a:rPr lang="en-US" dirty="0"/>
              <a:t>Function: provide energy</a:t>
            </a:r>
          </a:p>
          <a:p>
            <a:pPr lvl="2"/>
            <a:r>
              <a:rPr lang="en-US" dirty="0"/>
              <a:t>Robots: usually batteries of some kind</a:t>
            </a:r>
          </a:p>
          <a:p>
            <a:pPr lvl="1"/>
            <a:endParaRPr lang="en-US" dirty="0" smtClean="0"/>
          </a:p>
        </p:txBody>
      </p:sp>
    </p:spTree>
    <p:extLst>
      <p:ext uri="{BB962C8B-B14F-4D97-AF65-F5344CB8AC3E}">
        <p14:creationId xmlns:p14="http://schemas.microsoft.com/office/powerpoint/2010/main" val="119532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components</a:t>
            </a:r>
          </a:p>
        </p:txBody>
      </p:sp>
      <p:sp>
        <p:nvSpPr>
          <p:cNvPr id="3" name="Content Placeholder 2"/>
          <p:cNvSpPr>
            <a:spLocks noGrp="1"/>
          </p:cNvSpPr>
          <p:nvPr>
            <p:ph idx="1"/>
          </p:nvPr>
        </p:nvSpPr>
        <p:spPr/>
        <p:txBody>
          <a:bodyPr/>
          <a:lstStyle/>
          <a:p>
            <a:pPr lvl="1"/>
            <a:r>
              <a:rPr lang="en-US" dirty="0" smtClean="0"/>
              <a:t>Communications:</a:t>
            </a:r>
          </a:p>
          <a:p>
            <a:pPr lvl="2"/>
            <a:r>
              <a:rPr lang="en-US" dirty="0" smtClean="0"/>
              <a:t>Humans: voice, gesture, hearing</a:t>
            </a:r>
          </a:p>
          <a:p>
            <a:pPr lvl="2"/>
            <a:r>
              <a:rPr lang="en-US" dirty="0" smtClean="0"/>
              <a:t>Function: communication with outside world</a:t>
            </a:r>
          </a:p>
          <a:p>
            <a:pPr lvl="2"/>
            <a:r>
              <a:rPr lang="en-US" dirty="0" smtClean="0"/>
              <a:t>Robots: input/output functionality, expressions, wireless signals</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27823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1234</Words>
  <Application>Microsoft Office PowerPoint</Application>
  <PresentationFormat>On-screen Show (4:3)</PresentationFormat>
  <Paragraphs>177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Robotics (week 2)</vt:lpstr>
      <vt:lpstr>Autonomous Robotics</vt:lpstr>
      <vt:lpstr>Autonomous Robotics</vt:lpstr>
      <vt:lpstr>Autonomous Robotics</vt:lpstr>
      <vt:lpstr>Our definition of a robot</vt:lpstr>
      <vt:lpstr>Robot definition (cont.)</vt:lpstr>
      <vt:lpstr>Robot components</vt:lpstr>
      <vt:lpstr>Robot components</vt:lpstr>
      <vt:lpstr>Robot components</vt:lpstr>
      <vt:lpstr>Effectors</vt:lpstr>
      <vt:lpstr>Mobile Robots</vt:lpstr>
      <vt:lpstr>Industrial Robots</vt:lpstr>
      <vt:lpstr>Degrees of Freedom</vt:lpstr>
      <vt:lpstr>Degrees of Freedom</vt:lpstr>
      <vt:lpstr>Degrees of Freedom</vt:lpstr>
      <vt:lpstr>Degrees of Freedom</vt:lpstr>
      <vt:lpstr>Sensors </vt:lpstr>
      <vt:lpstr>Sensors </vt:lpstr>
      <vt:lpstr>Sensors (cont.)</vt:lpstr>
      <vt:lpstr>Sensors (cont.)</vt:lpstr>
      <vt:lpstr>Environment </vt:lpstr>
      <vt:lpstr>State</vt:lpstr>
      <vt:lpstr>Why Robots?</vt:lpstr>
      <vt:lpstr>Homework Assignment</vt:lpstr>
      <vt:lpstr>Homework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Tzipi</dc:creator>
  <cp:lastModifiedBy>Tzipi</cp:lastModifiedBy>
  <cp:revision>309</cp:revision>
  <dcterms:created xsi:type="dcterms:W3CDTF">2017-07-03T22:15:25Z</dcterms:created>
  <dcterms:modified xsi:type="dcterms:W3CDTF">2018-02-08T04:00:11Z</dcterms:modified>
</cp:coreProperties>
</file>